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Dosis"/>
      <p:regular r:id="rId41"/>
      <p:bold r:id="rId42"/>
    </p:embeddedFont>
    <p:embeddedFont>
      <p:font typeface="Caveat"/>
      <p:regular r:id="rId43"/>
      <p:bold r:id="rId44"/>
    </p:embeddedFont>
    <p:embeddedFont>
      <p:font typeface="Nunito"/>
      <p:regular r:id="rId45"/>
      <p:bold r:id="rId46"/>
      <p:italic r:id="rId47"/>
      <p:boldItalic r:id="rId48"/>
    </p:embeddedFont>
    <p:embeddedFont>
      <p:font typeface="Freckle Face"/>
      <p:regular r:id="rId49"/>
    </p:embeddedFont>
    <p:embeddedFont>
      <p:font typeface="Lora"/>
      <p:regular r:id="rId50"/>
      <p:bold r:id="rId51"/>
      <p:italic r:id="rId52"/>
      <p:boldItalic r:id="rId53"/>
    </p:embeddedFont>
    <p:embeddedFont>
      <p:font typeface="Roboto Condensed"/>
      <p:regular r:id="rId54"/>
      <p:bold r:id="rId55"/>
      <p:italic r:id="rId56"/>
      <p:boldItalic r:id="rId57"/>
    </p:embeddedFont>
    <p:embeddedFont>
      <p:font typeface="Old Standard TT"/>
      <p:regular r:id="rId58"/>
      <p:bold r:id="rId59"/>
      <p:italic r:id="rId60"/>
    </p:embeddedFont>
    <p:embeddedFont>
      <p:font typeface="Merriweather"/>
      <p:regular r:id="rId61"/>
      <p:bold r:id="rId62"/>
      <p:italic r:id="rId63"/>
      <p:boldItalic r:id="rId64"/>
    </p:embeddedFont>
    <p:embeddedFont>
      <p:font typeface="Rajdhani"/>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Dosis-bold.fntdata"/><Relationship Id="rId41" Type="http://schemas.openxmlformats.org/officeDocument/2006/relationships/font" Target="fonts/Dosis-regular.fntdata"/><Relationship Id="rId44" Type="http://schemas.openxmlformats.org/officeDocument/2006/relationships/font" Target="fonts/Caveat-bold.fntdata"/><Relationship Id="rId43" Type="http://schemas.openxmlformats.org/officeDocument/2006/relationships/font" Target="fonts/Caveat-regular.fntdata"/><Relationship Id="rId46" Type="http://schemas.openxmlformats.org/officeDocument/2006/relationships/font" Target="fonts/Nunito-bold.fntdata"/><Relationship Id="rId45" Type="http://schemas.openxmlformats.org/officeDocument/2006/relationships/font" Target="fonts/Nuni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Nunito-boldItalic.fntdata"/><Relationship Id="rId47" Type="http://schemas.openxmlformats.org/officeDocument/2006/relationships/font" Target="fonts/Nunito-italic.fntdata"/><Relationship Id="rId49" Type="http://schemas.openxmlformats.org/officeDocument/2006/relationships/font" Target="fonts/FreckleFac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Merriweather-bold.fntdata"/><Relationship Id="rId61" Type="http://schemas.openxmlformats.org/officeDocument/2006/relationships/font" Target="fonts/Merriweather-regular.fntdata"/><Relationship Id="rId20" Type="http://schemas.openxmlformats.org/officeDocument/2006/relationships/slide" Target="slides/slide15.xml"/><Relationship Id="rId64" Type="http://schemas.openxmlformats.org/officeDocument/2006/relationships/font" Target="fonts/Merriweather-boldItalic.fntdata"/><Relationship Id="rId63" Type="http://schemas.openxmlformats.org/officeDocument/2006/relationships/font" Target="fonts/Merriweather-italic.fntdata"/><Relationship Id="rId22" Type="http://schemas.openxmlformats.org/officeDocument/2006/relationships/slide" Target="slides/slide17.xml"/><Relationship Id="rId66" Type="http://schemas.openxmlformats.org/officeDocument/2006/relationships/font" Target="fonts/Rajdhani-bold.fntdata"/><Relationship Id="rId21" Type="http://schemas.openxmlformats.org/officeDocument/2006/relationships/slide" Target="slides/slide16.xml"/><Relationship Id="rId65" Type="http://schemas.openxmlformats.org/officeDocument/2006/relationships/font" Target="fonts/Rajdhani-regular.fnt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ldStandardTT-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ora-bold.fntdata"/><Relationship Id="rId50" Type="http://schemas.openxmlformats.org/officeDocument/2006/relationships/font" Target="fonts/Lora-regular.fntdata"/><Relationship Id="rId53" Type="http://schemas.openxmlformats.org/officeDocument/2006/relationships/font" Target="fonts/Lora-boldItalic.fntdata"/><Relationship Id="rId52" Type="http://schemas.openxmlformats.org/officeDocument/2006/relationships/font" Target="fonts/Lora-italic.fntdata"/><Relationship Id="rId11" Type="http://schemas.openxmlformats.org/officeDocument/2006/relationships/slide" Target="slides/slide6.xml"/><Relationship Id="rId55" Type="http://schemas.openxmlformats.org/officeDocument/2006/relationships/font" Target="fonts/RobotoCondensed-bold.fntdata"/><Relationship Id="rId10" Type="http://schemas.openxmlformats.org/officeDocument/2006/relationships/slide" Target="slides/slide5.xml"/><Relationship Id="rId54" Type="http://schemas.openxmlformats.org/officeDocument/2006/relationships/font" Target="fonts/RobotoCondensed-regular.fntdata"/><Relationship Id="rId13" Type="http://schemas.openxmlformats.org/officeDocument/2006/relationships/slide" Target="slides/slide8.xml"/><Relationship Id="rId57" Type="http://schemas.openxmlformats.org/officeDocument/2006/relationships/font" Target="fonts/RobotoCondensed-boldItalic.fntdata"/><Relationship Id="rId12" Type="http://schemas.openxmlformats.org/officeDocument/2006/relationships/slide" Target="slides/slide7.xml"/><Relationship Id="rId56" Type="http://schemas.openxmlformats.org/officeDocument/2006/relationships/font" Target="fonts/RobotoCondensed-italic.fntdata"/><Relationship Id="rId15" Type="http://schemas.openxmlformats.org/officeDocument/2006/relationships/slide" Target="slides/slide10.xml"/><Relationship Id="rId59" Type="http://schemas.openxmlformats.org/officeDocument/2006/relationships/font" Target="fonts/OldStandardTT-bold.fntdata"/><Relationship Id="rId14" Type="http://schemas.openxmlformats.org/officeDocument/2006/relationships/slide" Target="slides/slide9.xml"/><Relationship Id="rId58" Type="http://schemas.openxmlformats.org/officeDocument/2006/relationships/font" Target="fonts/OldStandardTT-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c6f90357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c6f903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ca8209d017_2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ca8209d017_2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cbb10adc4d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cbb10adc4d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c6f90357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c6f9035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bb7728fd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bb7728fd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ccbdcfcea3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ccbdcfcea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bb7728fd7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bb7728fd7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bb57a76a1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bb57a76a1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c6119da1ed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c6119da1e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c6aa043cd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c6aa043cd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c6aa043cd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c6aa043cd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ccbdcfcea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ccbdcfcea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c1ac9288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c1ac9288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c12e1a034a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c12e1a034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c12e1a034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c12e1a034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c3d9bbeae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c3d9bbeae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c1ac9288d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c1ac9288d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c3d9bbeae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c3d9bbeae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c12e1a034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c12e1a034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c3d9bbeae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c3d9bbeae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ce185a5ae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ce185a5ae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c51037ea2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c51037ea2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c942ac0545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c942ac054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c942ac0545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c942ac0545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c942ac054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c942ac054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ca8209d017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ca8209d017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ca8209d017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ca8209d017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ca8209d017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ca8209d017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a8209d017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ca8209d017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bdb5d9c4d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bdb5d9c4d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ca8209d017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ca8209d017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bdb5d9c4d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bdb5d9c4d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ccf0753c5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ccf0753c5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ca8209d017_2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ca8209d017_2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ccbdcfcea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ccbdcfcea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200"/>
              <a:buNone/>
              <a:defRPr sz="4200">
                <a:solidFill>
                  <a:schemeClr val="accent1"/>
                </a:solidFill>
              </a:defRPr>
            </a:lvl1pPr>
            <a:lvl2pPr lvl="1" rtl="0">
              <a:spcBef>
                <a:spcPts val="0"/>
              </a:spcBef>
              <a:spcAft>
                <a:spcPts val="0"/>
              </a:spcAft>
              <a:buClr>
                <a:schemeClr val="accent1"/>
              </a:buClr>
              <a:buSzPts val="4200"/>
              <a:buNone/>
              <a:defRPr sz="4200">
                <a:solidFill>
                  <a:schemeClr val="accent1"/>
                </a:solidFill>
              </a:defRPr>
            </a:lvl2pPr>
            <a:lvl3pPr lvl="2" rtl="0">
              <a:spcBef>
                <a:spcPts val="0"/>
              </a:spcBef>
              <a:spcAft>
                <a:spcPts val="0"/>
              </a:spcAft>
              <a:buClr>
                <a:schemeClr val="accent1"/>
              </a:buClr>
              <a:buSzPts val="4200"/>
              <a:buNone/>
              <a:defRPr sz="4200">
                <a:solidFill>
                  <a:schemeClr val="accent1"/>
                </a:solidFill>
              </a:defRPr>
            </a:lvl3pPr>
            <a:lvl4pPr lvl="3" rtl="0">
              <a:spcBef>
                <a:spcPts val="0"/>
              </a:spcBef>
              <a:spcAft>
                <a:spcPts val="0"/>
              </a:spcAft>
              <a:buClr>
                <a:schemeClr val="accent1"/>
              </a:buClr>
              <a:buSzPts val="4200"/>
              <a:buNone/>
              <a:defRPr sz="4200">
                <a:solidFill>
                  <a:schemeClr val="accent1"/>
                </a:solidFill>
              </a:defRPr>
            </a:lvl4pPr>
            <a:lvl5pPr lvl="4" rtl="0">
              <a:spcBef>
                <a:spcPts val="0"/>
              </a:spcBef>
              <a:spcAft>
                <a:spcPts val="0"/>
              </a:spcAft>
              <a:buClr>
                <a:schemeClr val="accent1"/>
              </a:buClr>
              <a:buSzPts val="4200"/>
              <a:buNone/>
              <a:defRPr sz="4200">
                <a:solidFill>
                  <a:schemeClr val="accent1"/>
                </a:solidFill>
              </a:defRPr>
            </a:lvl5pPr>
            <a:lvl6pPr lvl="5" rtl="0">
              <a:spcBef>
                <a:spcPts val="0"/>
              </a:spcBef>
              <a:spcAft>
                <a:spcPts val="0"/>
              </a:spcAft>
              <a:buClr>
                <a:schemeClr val="accent1"/>
              </a:buClr>
              <a:buSzPts val="4200"/>
              <a:buNone/>
              <a:defRPr sz="4200">
                <a:solidFill>
                  <a:schemeClr val="accent1"/>
                </a:solidFill>
              </a:defRPr>
            </a:lvl6pPr>
            <a:lvl7pPr lvl="6" rtl="0">
              <a:spcBef>
                <a:spcPts val="0"/>
              </a:spcBef>
              <a:spcAft>
                <a:spcPts val="0"/>
              </a:spcAft>
              <a:buClr>
                <a:schemeClr val="accent1"/>
              </a:buClr>
              <a:buSzPts val="4200"/>
              <a:buNone/>
              <a:defRPr sz="4200">
                <a:solidFill>
                  <a:schemeClr val="accent1"/>
                </a:solidFill>
              </a:defRPr>
            </a:lvl7pPr>
            <a:lvl8pPr lvl="7" rtl="0">
              <a:spcBef>
                <a:spcPts val="0"/>
              </a:spcBef>
              <a:spcAft>
                <a:spcPts val="0"/>
              </a:spcAft>
              <a:buClr>
                <a:schemeClr val="accent1"/>
              </a:buClr>
              <a:buSzPts val="4200"/>
              <a:buNone/>
              <a:defRPr sz="4200">
                <a:solidFill>
                  <a:schemeClr val="accent1"/>
                </a:solidFill>
              </a:defRPr>
            </a:lvl8pPr>
            <a:lvl9pPr lvl="8" rtl="0">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2"/>
              </a:buClr>
              <a:buSzPts val="2400"/>
              <a:buNone/>
              <a:defRPr sz="2400">
                <a:solidFill>
                  <a:schemeClr val="accent2"/>
                </a:solidFill>
              </a:defRPr>
            </a:lvl1pPr>
            <a:lvl2pPr lvl="1" rtl="0">
              <a:lnSpc>
                <a:spcPct val="100000"/>
              </a:lnSpc>
              <a:spcBef>
                <a:spcPts val="0"/>
              </a:spcBef>
              <a:spcAft>
                <a:spcPts val="0"/>
              </a:spcAft>
              <a:buClr>
                <a:schemeClr val="accent2"/>
              </a:buClr>
              <a:buSzPts val="2400"/>
              <a:buNone/>
              <a:defRPr sz="2400">
                <a:solidFill>
                  <a:schemeClr val="accent2"/>
                </a:solidFill>
              </a:defRPr>
            </a:lvl2pPr>
            <a:lvl3pPr lvl="2" rtl="0">
              <a:lnSpc>
                <a:spcPct val="100000"/>
              </a:lnSpc>
              <a:spcBef>
                <a:spcPts val="0"/>
              </a:spcBef>
              <a:spcAft>
                <a:spcPts val="0"/>
              </a:spcAft>
              <a:buClr>
                <a:schemeClr val="accent2"/>
              </a:buClr>
              <a:buSzPts val="2400"/>
              <a:buNone/>
              <a:defRPr sz="2400">
                <a:solidFill>
                  <a:schemeClr val="accent2"/>
                </a:solidFill>
              </a:defRPr>
            </a:lvl3pPr>
            <a:lvl4pPr lvl="3" rtl="0">
              <a:lnSpc>
                <a:spcPct val="100000"/>
              </a:lnSpc>
              <a:spcBef>
                <a:spcPts val="0"/>
              </a:spcBef>
              <a:spcAft>
                <a:spcPts val="0"/>
              </a:spcAft>
              <a:buClr>
                <a:schemeClr val="accent2"/>
              </a:buClr>
              <a:buSzPts val="2400"/>
              <a:buNone/>
              <a:defRPr sz="2400">
                <a:solidFill>
                  <a:schemeClr val="accent2"/>
                </a:solidFill>
              </a:defRPr>
            </a:lvl4pPr>
            <a:lvl5pPr lvl="4" rtl="0">
              <a:lnSpc>
                <a:spcPct val="100000"/>
              </a:lnSpc>
              <a:spcBef>
                <a:spcPts val="0"/>
              </a:spcBef>
              <a:spcAft>
                <a:spcPts val="0"/>
              </a:spcAft>
              <a:buClr>
                <a:schemeClr val="accent2"/>
              </a:buClr>
              <a:buSzPts val="2400"/>
              <a:buNone/>
              <a:defRPr sz="2400">
                <a:solidFill>
                  <a:schemeClr val="accent2"/>
                </a:solidFill>
              </a:defRPr>
            </a:lvl5pPr>
            <a:lvl6pPr lvl="5" rtl="0">
              <a:lnSpc>
                <a:spcPct val="100000"/>
              </a:lnSpc>
              <a:spcBef>
                <a:spcPts val="0"/>
              </a:spcBef>
              <a:spcAft>
                <a:spcPts val="0"/>
              </a:spcAft>
              <a:buClr>
                <a:schemeClr val="accent2"/>
              </a:buClr>
              <a:buSzPts val="2400"/>
              <a:buNone/>
              <a:defRPr sz="2400">
                <a:solidFill>
                  <a:schemeClr val="accent2"/>
                </a:solidFill>
              </a:defRPr>
            </a:lvl6pPr>
            <a:lvl7pPr lvl="6" rtl="0">
              <a:lnSpc>
                <a:spcPct val="100000"/>
              </a:lnSpc>
              <a:spcBef>
                <a:spcPts val="0"/>
              </a:spcBef>
              <a:spcAft>
                <a:spcPts val="0"/>
              </a:spcAft>
              <a:buClr>
                <a:schemeClr val="accent2"/>
              </a:buClr>
              <a:buSzPts val="2400"/>
              <a:buNone/>
              <a:defRPr sz="2400">
                <a:solidFill>
                  <a:schemeClr val="accent2"/>
                </a:solidFill>
              </a:defRPr>
            </a:lvl7pPr>
            <a:lvl8pPr lvl="7" rtl="0">
              <a:lnSpc>
                <a:spcPct val="100000"/>
              </a:lnSpc>
              <a:spcBef>
                <a:spcPts val="0"/>
              </a:spcBef>
              <a:spcAft>
                <a:spcPts val="0"/>
              </a:spcAft>
              <a:buClr>
                <a:schemeClr val="accent2"/>
              </a:buClr>
              <a:buSzPts val="2400"/>
              <a:buNone/>
              <a:defRPr sz="2400">
                <a:solidFill>
                  <a:schemeClr val="accent2"/>
                </a:solidFill>
              </a:defRPr>
            </a:lvl8pPr>
            <a:lvl9pPr lvl="8" rtl="0">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6000"/>
              <a:buNone/>
              <a:defRPr sz="6000">
                <a:solidFill>
                  <a:schemeClr val="accent1"/>
                </a:solidFill>
              </a:defRPr>
            </a:lvl1pPr>
            <a:lvl2pPr lvl="1" rtl="0">
              <a:spcBef>
                <a:spcPts val="0"/>
              </a:spcBef>
              <a:spcAft>
                <a:spcPts val="0"/>
              </a:spcAft>
              <a:buClr>
                <a:schemeClr val="accent1"/>
              </a:buClr>
              <a:buSzPts val="6000"/>
              <a:buNone/>
              <a:defRPr sz="6000">
                <a:solidFill>
                  <a:schemeClr val="accent1"/>
                </a:solidFill>
              </a:defRPr>
            </a:lvl2pPr>
            <a:lvl3pPr lvl="2" rtl="0">
              <a:spcBef>
                <a:spcPts val="0"/>
              </a:spcBef>
              <a:spcAft>
                <a:spcPts val="0"/>
              </a:spcAft>
              <a:buClr>
                <a:schemeClr val="accent1"/>
              </a:buClr>
              <a:buSzPts val="6000"/>
              <a:buNone/>
              <a:defRPr sz="6000">
                <a:solidFill>
                  <a:schemeClr val="accent1"/>
                </a:solidFill>
              </a:defRPr>
            </a:lvl3pPr>
            <a:lvl4pPr lvl="3" rtl="0">
              <a:spcBef>
                <a:spcPts val="0"/>
              </a:spcBef>
              <a:spcAft>
                <a:spcPts val="0"/>
              </a:spcAft>
              <a:buClr>
                <a:schemeClr val="accent1"/>
              </a:buClr>
              <a:buSzPts val="6000"/>
              <a:buNone/>
              <a:defRPr sz="6000">
                <a:solidFill>
                  <a:schemeClr val="accent1"/>
                </a:solidFill>
              </a:defRPr>
            </a:lvl4pPr>
            <a:lvl5pPr lvl="4" rtl="0">
              <a:spcBef>
                <a:spcPts val="0"/>
              </a:spcBef>
              <a:spcAft>
                <a:spcPts val="0"/>
              </a:spcAft>
              <a:buClr>
                <a:schemeClr val="accent1"/>
              </a:buClr>
              <a:buSzPts val="6000"/>
              <a:buNone/>
              <a:defRPr sz="6000">
                <a:solidFill>
                  <a:schemeClr val="accent1"/>
                </a:solidFill>
              </a:defRPr>
            </a:lvl5pPr>
            <a:lvl6pPr lvl="5" rtl="0">
              <a:spcBef>
                <a:spcPts val="0"/>
              </a:spcBef>
              <a:spcAft>
                <a:spcPts val="0"/>
              </a:spcAft>
              <a:buClr>
                <a:schemeClr val="accent1"/>
              </a:buClr>
              <a:buSzPts val="6000"/>
              <a:buNone/>
              <a:defRPr sz="6000">
                <a:solidFill>
                  <a:schemeClr val="accent1"/>
                </a:solidFill>
              </a:defRPr>
            </a:lvl6pPr>
            <a:lvl7pPr lvl="6" rtl="0">
              <a:spcBef>
                <a:spcPts val="0"/>
              </a:spcBef>
              <a:spcAft>
                <a:spcPts val="0"/>
              </a:spcAft>
              <a:buClr>
                <a:schemeClr val="accent1"/>
              </a:buClr>
              <a:buSzPts val="6000"/>
              <a:buNone/>
              <a:defRPr sz="6000">
                <a:solidFill>
                  <a:schemeClr val="accent1"/>
                </a:solidFill>
              </a:defRPr>
            </a:lvl7pPr>
            <a:lvl8pPr lvl="7" rtl="0">
              <a:spcBef>
                <a:spcPts val="0"/>
              </a:spcBef>
              <a:spcAft>
                <a:spcPts val="0"/>
              </a:spcAft>
              <a:buClr>
                <a:schemeClr val="accent1"/>
              </a:buClr>
              <a:buSzPts val="6000"/>
              <a:buNone/>
              <a:defRPr sz="6000">
                <a:solidFill>
                  <a:schemeClr val="accent1"/>
                </a:solidFill>
              </a:defRPr>
            </a:lvl8pPr>
            <a:lvl9pPr lvl="8" rtl="0">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400"/>
              <a:buNone/>
              <a:defRPr sz="5400">
                <a:solidFill>
                  <a:schemeClr val="accent1"/>
                </a:solidFill>
              </a:defRPr>
            </a:lvl1pPr>
            <a:lvl2pPr lvl="1" rtl="0">
              <a:spcBef>
                <a:spcPts val="0"/>
              </a:spcBef>
              <a:spcAft>
                <a:spcPts val="0"/>
              </a:spcAft>
              <a:buClr>
                <a:schemeClr val="accent1"/>
              </a:buClr>
              <a:buSzPts val="5400"/>
              <a:buNone/>
              <a:defRPr sz="5400">
                <a:solidFill>
                  <a:schemeClr val="accent1"/>
                </a:solidFill>
              </a:defRPr>
            </a:lvl2pPr>
            <a:lvl3pPr lvl="2" rtl="0">
              <a:spcBef>
                <a:spcPts val="0"/>
              </a:spcBef>
              <a:spcAft>
                <a:spcPts val="0"/>
              </a:spcAft>
              <a:buClr>
                <a:schemeClr val="accent1"/>
              </a:buClr>
              <a:buSzPts val="5400"/>
              <a:buNone/>
              <a:defRPr sz="5400">
                <a:solidFill>
                  <a:schemeClr val="accent1"/>
                </a:solidFill>
              </a:defRPr>
            </a:lvl3pPr>
            <a:lvl4pPr lvl="3" rtl="0">
              <a:spcBef>
                <a:spcPts val="0"/>
              </a:spcBef>
              <a:spcAft>
                <a:spcPts val="0"/>
              </a:spcAft>
              <a:buClr>
                <a:schemeClr val="accent1"/>
              </a:buClr>
              <a:buSzPts val="5400"/>
              <a:buNone/>
              <a:defRPr sz="5400">
                <a:solidFill>
                  <a:schemeClr val="accent1"/>
                </a:solidFill>
              </a:defRPr>
            </a:lvl4pPr>
            <a:lvl5pPr lvl="4" rtl="0">
              <a:spcBef>
                <a:spcPts val="0"/>
              </a:spcBef>
              <a:spcAft>
                <a:spcPts val="0"/>
              </a:spcAft>
              <a:buClr>
                <a:schemeClr val="accent1"/>
              </a:buClr>
              <a:buSzPts val="5400"/>
              <a:buNone/>
              <a:defRPr sz="5400">
                <a:solidFill>
                  <a:schemeClr val="accent1"/>
                </a:solidFill>
              </a:defRPr>
            </a:lvl5pPr>
            <a:lvl6pPr lvl="5" rtl="0">
              <a:spcBef>
                <a:spcPts val="0"/>
              </a:spcBef>
              <a:spcAft>
                <a:spcPts val="0"/>
              </a:spcAft>
              <a:buClr>
                <a:schemeClr val="accent1"/>
              </a:buClr>
              <a:buSzPts val="5400"/>
              <a:buNone/>
              <a:defRPr sz="5400">
                <a:solidFill>
                  <a:schemeClr val="accent1"/>
                </a:solidFill>
              </a:defRPr>
            </a:lvl6pPr>
            <a:lvl7pPr lvl="6" rtl="0">
              <a:spcBef>
                <a:spcPts val="0"/>
              </a:spcBef>
              <a:spcAft>
                <a:spcPts val="0"/>
              </a:spcAft>
              <a:buClr>
                <a:schemeClr val="accent1"/>
              </a:buClr>
              <a:buSzPts val="5400"/>
              <a:buNone/>
              <a:defRPr sz="5400">
                <a:solidFill>
                  <a:schemeClr val="accent1"/>
                </a:solidFill>
              </a:defRPr>
            </a:lvl7pPr>
            <a:lvl8pPr lvl="7" rtl="0">
              <a:spcBef>
                <a:spcPts val="0"/>
              </a:spcBef>
              <a:spcAft>
                <a:spcPts val="0"/>
              </a:spcAft>
              <a:buClr>
                <a:schemeClr val="accent1"/>
              </a:buClr>
              <a:buSzPts val="5400"/>
              <a:buNone/>
              <a:defRPr sz="5400">
                <a:solidFill>
                  <a:schemeClr val="accent1"/>
                </a:solidFill>
              </a:defRPr>
            </a:lvl8pPr>
            <a:lvl9pPr lvl="8" rtl="0">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4200"/>
              <a:buNone/>
              <a:defRPr sz="4200">
                <a:solidFill>
                  <a:schemeClr val="lt2"/>
                </a:solidFill>
              </a:defRPr>
            </a:lvl1pPr>
            <a:lvl2pPr lvl="1" rtl="0" algn="ctr">
              <a:spcBef>
                <a:spcPts val="0"/>
              </a:spcBef>
              <a:spcAft>
                <a:spcPts val="0"/>
              </a:spcAft>
              <a:buClr>
                <a:schemeClr val="lt2"/>
              </a:buClr>
              <a:buSzPts val="4200"/>
              <a:buNone/>
              <a:defRPr sz="4200">
                <a:solidFill>
                  <a:schemeClr val="lt2"/>
                </a:solidFill>
              </a:defRPr>
            </a:lvl2pPr>
            <a:lvl3pPr lvl="2" rtl="0" algn="ctr">
              <a:spcBef>
                <a:spcPts val="0"/>
              </a:spcBef>
              <a:spcAft>
                <a:spcPts val="0"/>
              </a:spcAft>
              <a:buClr>
                <a:schemeClr val="lt2"/>
              </a:buClr>
              <a:buSzPts val="4200"/>
              <a:buNone/>
              <a:defRPr sz="4200">
                <a:solidFill>
                  <a:schemeClr val="lt2"/>
                </a:solidFill>
              </a:defRPr>
            </a:lvl3pPr>
            <a:lvl4pPr lvl="3" rtl="0" algn="ctr">
              <a:spcBef>
                <a:spcPts val="0"/>
              </a:spcBef>
              <a:spcAft>
                <a:spcPts val="0"/>
              </a:spcAft>
              <a:buClr>
                <a:schemeClr val="lt2"/>
              </a:buClr>
              <a:buSzPts val="4200"/>
              <a:buNone/>
              <a:defRPr sz="4200">
                <a:solidFill>
                  <a:schemeClr val="lt2"/>
                </a:solidFill>
              </a:defRPr>
            </a:lvl4pPr>
            <a:lvl5pPr lvl="4" rtl="0" algn="ctr">
              <a:spcBef>
                <a:spcPts val="0"/>
              </a:spcBef>
              <a:spcAft>
                <a:spcPts val="0"/>
              </a:spcAft>
              <a:buClr>
                <a:schemeClr val="lt2"/>
              </a:buClr>
              <a:buSzPts val="4200"/>
              <a:buNone/>
              <a:defRPr sz="4200">
                <a:solidFill>
                  <a:schemeClr val="lt2"/>
                </a:solidFill>
              </a:defRPr>
            </a:lvl5pPr>
            <a:lvl6pPr lvl="5" rtl="0" algn="ctr">
              <a:spcBef>
                <a:spcPts val="0"/>
              </a:spcBef>
              <a:spcAft>
                <a:spcPts val="0"/>
              </a:spcAft>
              <a:buClr>
                <a:schemeClr val="lt2"/>
              </a:buClr>
              <a:buSzPts val="4200"/>
              <a:buNone/>
              <a:defRPr sz="4200">
                <a:solidFill>
                  <a:schemeClr val="lt2"/>
                </a:solidFill>
              </a:defRPr>
            </a:lvl6pPr>
            <a:lvl7pPr lvl="6" rtl="0" algn="ctr">
              <a:spcBef>
                <a:spcPts val="0"/>
              </a:spcBef>
              <a:spcAft>
                <a:spcPts val="0"/>
              </a:spcAft>
              <a:buClr>
                <a:schemeClr val="lt2"/>
              </a:buClr>
              <a:buSzPts val="4200"/>
              <a:buNone/>
              <a:defRPr sz="4200">
                <a:solidFill>
                  <a:schemeClr val="lt2"/>
                </a:solidFill>
              </a:defRPr>
            </a:lvl7pPr>
            <a:lvl8pPr lvl="7" rtl="0" algn="ctr">
              <a:spcBef>
                <a:spcPts val="0"/>
              </a:spcBef>
              <a:spcAft>
                <a:spcPts val="0"/>
              </a:spcAft>
              <a:buClr>
                <a:schemeClr val="lt2"/>
              </a:buClr>
              <a:buSzPts val="4200"/>
              <a:buNone/>
              <a:defRPr sz="4200">
                <a:solidFill>
                  <a:schemeClr val="lt2"/>
                </a:solidFill>
              </a:defRPr>
            </a:lvl8pPr>
            <a:lvl9pPr lvl="8" rtl="0"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accent1"/>
              </a:buClr>
              <a:buSzPts val="1800"/>
              <a:buChar char="●"/>
              <a:defRPr>
                <a:solidFill>
                  <a:schemeClr val="accent1"/>
                </a:solidFill>
              </a:defRPr>
            </a:lvl1pPr>
            <a:lvl2pPr indent="-317500" lvl="1" marL="914400" rtl="0">
              <a:spcBef>
                <a:spcPts val="1600"/>
              </a:spcBef>
              <a:spcAft>
                <a:spcPts val="0"/>
              </a:spcAft>
              <a:buClr>
                <a:schemeClr val="accent1"/>
              </a:buClr>
              <a:buSzPts val="1400"/>
              <a:buChar char="○"/>
              <a:defRPr>
                <a:solidFill>
                  <a:schemeClr val="accent1"/>
                </a:solidFill>
              </a:defRPr>
            </a:lvl2pPr>
            <a:lvl3pPr indent="-317500" lvl="2" marL="1371600" rtl="0">
              <a:spcBef>
                <a:spcPts val="1600"/>
              </a:spcBef>
              <a:spcAft>
                <a:spcPts val="0"/>
              </a:spcAft>
              <a:buClr>
                <a:schemeClr val="accent1"/>
              </a:buClr>
              <a:buSzPts val="1400"/>
              <a:buChar char="■"/>
              <a:defRPr>
                <a:solidFill>
                  <a:schemeClr val="accent1"/>
                </a:solidFill>
              </a:defRPr>
            </a:lvl3pPr>
            <a:lvl4pPr indent="-317500" lvl="3" marL="1828800" rtl="0">
              <a:spcBef>
                <a:spcPts val="1600"/>
              </a:spcBef>
              <a:spcAft>
                <a:spcPts val="0"/>
              </a:spcAft>
              <a:buClr>
                <a:schemeClr val="accent1"/>
              </a:buClr>
              <a:buSzPts val="1400"/>
              <a:buChar char="●"/>
              <a:defRPr>
                <a:solidFill>
                  <a:schemeClr val="accent1"/>
                </a:solidFill>
              </a:defRPr>
            </a:lvl4pPr>
            <a:lvl5pPr indent="-317500" lvl="4" marL="2286000" rtl="0">
              <a:spcBef>
                <a:spcPts val="1600"/>
              </a:spcBef>
              <a:spcAft>
                <a:spcPts val="0"/>
              </a:spcAft>
              <a:buClr>
                <a:schemeClr val="accent1"/>
              </a:buClr>
              <a:buSzPts val="1400"/>
              <a:buChar char="○"/>
              <a:defRPr>
                <a:solidFill>
                  <a:schemeClr val="accent1"/>
                </a:solidFill>
              </a:defRPr>
            </a:lvl5pPr>
            <a:lvl6pPr indent="-317500" lvl="5" marL="2743200" rtl="0">
              <a:spcBef>
                <a:spcPts val="1600"/>
              </a:spcBef>
              <a:spcAft>
                <a:spcPts val="0"/>
              </a:spcAft>
              <a:buClr>
                <a:schemeClr val="accent1"/>
              </a:buClr>
              <a:buSzPts val="1400"/>
              <a:buChar char="■"/>
              <a:defRPr>
                <a:solidFill>
                  <a:schemeClr val="accent1"/>
                </a:solidFill>
              </a:defRPr>
            </a:lvl6pPr>
            <a:lvl7pPr indent="-317500" lvl="6" marL="3200400" rtl="0">
              <a:spcBef>
                <a:spcPts val="1600"/>
              </a:spcBef>
              <a:spcAft>
                <a:spcPts val="0"/>
              </a:spcAft>
              <a:buClr>
                <a:schemeClr val="accent1"/>
              </a:buClr>
              <a:buSzPts val="1400"/>
              <a:buChar char="●"/>
              <a:defRPr>
                <a:solidFill>
                  <a:schemeClr val="accent1"/>
                </a:solidFill>
              </a:defRPr>
            </a:lvl7pPr>
            <a:lvl8pPr indent="-317500" lvl="7" marL="3657600" rtl="0">
              <a:spcBef>
                <a:spcPts val="1600"/>
              </a:spcBef>
              <a:spcAft>
                <a:spcPts val="0"/>
              </a:spcAft>
              <a:buClr>
                <a:schemeClr val="accent1"/>
              </a:buClr>
              <a:buSzPts val="1400"/>
              <a:buChar char="○"/>
              <a:defRPr>
                <a:solidFill>
                  <a:schemeClr val="accent1"/>
                </a:solidFill>
              </a:defRPr>
            </a:lvl8pPr>
            <a:lvl9pPr indent="-317500" lvl="8" marL="4114800" rtl="0">
              <a:spcBef>
                <a:spcPts val="1600"/>
              </a:spcBef>
              <a:spcAft>
                <a:spcPts val="160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0"/>
              <a:buNone/>
              <a:defRPr b="1" sz="14000"/>
            </a:lvl1pPr>
            <a:lvl2pPr lvl="1" rtl="0" algn="ctr">
              <a:spcBef>
                <a:spcPts val="0"/>
              </a:spcBef>
              <a:spcAft>
                <a:spcPts val="0"/>
              </a:spcAft>
              <a:buSzPts val="14000"/>
              <a:buNone/>
              <a:defRPr b="1" sz="14000"/>
            </a:lvl2pPr>
            <a:lvl3pPr lvl="2" rtl="0" algn="ctr">
              <a:spcBef>
                <a:spcPts val="0"/>
              </a:spcBef>
              <a:spcAft>
                <a:spcPts val="0"/>
              </a:spcAft>
              <a:buSzPts val="14000"/>
              <a:buNone/>
              <a:defRPr b="1" sz="14000"/>
            </a:lvl3pPr>
            <a:lvl4pPr lvl="3" rtl="0" algn="ctr">
              <a:spcBef>
                <a:spcPts val="0"/>
              </a:spcBef>
              <a:spcAft>
                <a:spcPts val="0"/>
              </a:spcAft>
              <a:buSzPts val="14000"/>
              <a:buNone/>
              <a:defRPr b="1" sz="14000"/>
            </a:lvl4pPr>
            <a:lvl5pPr lvl="4" rtl="0" algn="ctr">
              <a:spcBef>
                <a:spcPts val="0"/>
              </a:spcBef>
              <a:spcAft>
                <a:spcPts val="0"/>
              </a:spcAft>
              <a:buSzPts val="14000"/>
              <a:buNone/>
              <a:defRPr b="1" sz="14000"/>
            </a:lvl5pPr>
            <a:lvl6pPr lvl="5" rtl="0" algn="ctr">
              <a:spcBef>
                <a:spcPts val="0"/>
              </a:spcBef>
              <a:spcAft>
                <a:spcPts val="0"/>
              </a:spcAft>
              <a:buSzPts val="14000"/>
              <a:buNone/>
              <a:defRPr b="1" sz="14000"/>
            </a:lvl6pPr>
            <a:lvl7pPr lvl="6" rtl="0" algn="ctr">
              <a:spcBef>
                <a:spcPts val="0"/>
              </a:spcBef>
              <a:spcAft>
                <a:spcPts val="0"/>
              </a:spcAft>
              <a:buSzPts val="14000"/>
              <a:buNone/>
              <a:defRPr b="1" sz="14000"/>
            </a:lvl7pPr>
            <a:lvl8pPr lvl="7" rtl="0" algn="ctr">
              <a:spcBef>
                <a:spcPts val="0"/>
              </a:spcBef>
              <a:spcAft>
                <a:spcPts val="0"/>
              </a:spcAft>
              <a:buSzPts val="14000"/>
              <a:buNone/>
              <a:defRPr b="1" sz="14000"/>
            </a:lvl8pPr>
            <a:lvl9pPr lvl="8" rtl="0"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rt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rtl="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rtl="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Old Standard TT"/>
                <a:ea typeface="Old Standard TT"/>
                <a:cs typeface="Old Standard TT"/>
                <a:sym typeface="Old Standard TT"/>
              </a:defRPr>
            </a:lvl1pPr>
            <a:lvl2pPr lvl="1" rtl="0" algn="r">
              <a:buNone/>
              <a:defRPr sz="1000">
                <a:solidFill>
                  <a:schemeClr val="dk1"/>
                </a:solidFill>
                <a:latin typeface="Old Standard TT"/>
                <a:ea typeface="Old Standard TT"/>
                <a:cs typeface="Old Standard TT"/>
                <a:sym typeface="Old Standard TT"/>
              </a:defRPr>
            </a:lvl2pPr>
            <a:lvl3pPr lvl="2" rtl="0" algn="r">
              <a:buNone/>
              <a:defRPr sz="1000">
                <a:solidFill>
                  <a:schemeClr val="dk1"/>
                </a:solidFill>
                <a:latin typeface="Old Standard TT"/>
                <a:ea typeface="Old Standard TT"/>
                <a:cs typeface="Old Standard TT"/>
                <a:sym typeface="Old Standard TT"/>
              </a:defRPr>
            </a:lvl3pPr>
            <a:lvl4pPr lvl="3" rtl="0" algn="r">
              <a:buNone/>
              <a:defRPr sz="1000">
                <a:solidFill>
                  <a:schemeClr val="dk1"/>
                </a:solidFill>
                <a:latin typeface="Old Standard TT"/>
                <a:ea typeface="Old Standard TT"/>
                <a:cs typeface="Old Standard TT"/>
                <a:sym typeface="Old Standard TT"/>
              </a:defRPr>
            </a:lvl4pPr>
            <a:lvl5pPr lvl="4" rtl="0" algn="r">
              <a:buNone/>
              <a:defRPr sz="1000">
                <a:solidFill>
                  <a:schemeClr val="dk1"/>
                </a:solidFill>
                <a:latin typeface="Old Standard TT"/>
                <a:ea typeface="Old Standard TT"/>
                <a:cs typeface="Old Standard TT"/>
                <a:sym typeface="Old Standard TT"/>
              </a:defRPr>
            </a:lvl5pPr>
            <a:lvl6pPr lvl="5" rtl="0" algn="r">
              <a:buNone/>
              <a:defRPr sz="1000">
                <a:solidFill>
                  <a:schemeClr val="dk1"/>
                </a:solidFill>
                <a:latin typeface="Old Standard TT"/>
                <a:ea typeface="Old Standard TT"/>
                <a:cs typeface="Old Standard TT"/>
                <a:sym typeface="Old Standard TT"/>
              </a:defRPr>
            </a:lvl6pPr>
            <a:lvl7pPr lvl="6" rtl="0" algn="r">
              <a:buNone/>
              <a:defRPr sz="1000">
                <a:solidFill>
                  <a:schemeClr val="dk1"/>
                </a:solidFill>
                <a:latin typeface="Old Standard TT"/>
                <a:ea typeface="Old Standard TT"/>
                <a:cs typeface="Old Standard TT"/>
                <a:sym typeface="Old Standard TT"/>
              </a:defRPr>
            </a:lvl7pPr>
            <a:lvl8pPr lvl="7" rtl="0" algn="r">
              <a:buNone/>
              <a:defRPr sz="1000">
                <a:solidFill>
                  <a:schemeClr val="dk1"/>
                </a:solidFill>
                <a:latin typeface="Old Standard TT"/>
                <a:ea typeface="Old Standard TT"/>
                <a:cs typeface="Old Standard TT"/>
                <a:sym typeface="Old Standard TT"/>
              </a:defRPr>
            </a:lvl8pPr>
            <a:lvl9pPr lvl="8" rtl="0"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700">
        <p14:gallery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4.jpg"/><Relationship Id="rId4" Type="http://schemas.openxmlformats.org/officeDocument/2006/relationships/image" Target="../media/image10.jpg"/><Relationship Id="rId11" Type="http://schemas.openxmlformats.org/officeDocument/2006/relationships/image" Target="../media/image20.jpg"/><Relationship Id="rId10" Type="http://schemas.openxmlformats.org/officeDocument/2006/relationships/image" Target="../media/image1.png"/><Relationship Id="rId9" Type="http://schemas.openxmlformats.org/officeDocument/2006/relationships/image" Target="../media/image5.png"/><Relationship Id="rId5" Type="http://schemas.openxmlformats.org/officeDocument/2006/relationships/image" Target="../media/image8.jpg"/><Relationship Id="rId6" Type="http://schemas.openxmlformats.org/officeDocument/2006/relationships/image" Target="../media/image19.jpg"/><Relationship Id="rId7" Type="http://schemas.openxmlformats.org/officeDocument/2006/relationships/image" Target="../media/image9.jpg"/><Relationship Id="rId8"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17.jpg"/><Relationship Id="rId6" Type="http://schemas.openxmlformats.org/officeDocument/2006/relationships/image" Target="../media/image11.jpg"/><Relationship Id="rId7" Type="http://schemas.openxmlformats.org/officeDocument/2006/relationships/image" Target="../media/image12.jpg"/><Relationship Id="rId8"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5.jpg"/><Relationship Id="rId4" Type="http://schemas.openxmlformats.org/officeDocument/2006/relationships/image" Target="../media/image16.jpg"/><Relationship Id="rId5" Type="http://schemas.openxmlformats.org/officeDocument/2006/relationships/image" Target="../media/image13.jpg"/><Relationship Id="rId6" Type="http://schemas.openxmlformats.org/officeDocument/2006/relationships/image" Target="../media/image18.jpg"/><Relationship Id="rId7" Type="http://schemas.openxmlformats.org/officeDocument/2006/relationships/image" Target="../media/image22.jpg"/><Relationship Id="rId8"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5.jpg"/><Relationship Id="rId4" Type="http://schemas.openxmlformats.org/officeDocument/2006/relationships/image" Target="../media/image42.jpg"/><Relationship Id="rId5" Type="http://schemas.openxmlformats.org/officeDocument/2006/relationships/image" Target="../media/image27.jpg"/><Relationship Id="rId6" Type="http://schemas.openxmlformats.org/officeDocument/2006/relationships/image" Target="../media/image30.jpg"/><Relationship Id="rId7" Type="http://schemas.openxmlformats.org/officeDocument/2006/relationships/image" Target="../media/image36.jpg"/><Relationship Id="rId8"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37.jpg"/><Relationship Id="rId4" Type="http://schemas.openxmlformats.org/officeDocument/2006/relationships/image" Target="../media/image49.jpg"/><Relationship Id="rId5" Type="http://schemas.openxmlformats.org/officeDocument/2006/relationships/image" Target="../media/image50.jpg"/><Relationship Id="rId6" Type="http://schemas.openxmlformats.org/officeDocument/2006/relationships/image" Target="../media/image45.jpg"/><Relationship Id="rId7" Type="http://schemas.openxmlformats.org/officeDocument/2006/relationships/image" Target="../media/image43.jpg"/><Relationship Id="rId8" Type="http://schemas.openxmlformats.org/officeDocument/2006/relationships/image" Target="../media/image4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8.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9.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39.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4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53.jpg"/><Relationship Id="rId4" Type="http://schemas.openxmlformats.org/officeDocument/2006/relationships/image" Target="../media/image54.jpg"/><Relationship Id="rId5" Type="http://schemas.openxmlformats.org/officeDocument/2006/relationships/image" Target="../media/image52.jpg"/><Relationship Id="rId6" Type="http://schemas.openxmlformats.org/officeDocument/2006/relationships/image" Target="../media/image5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www.google.com/search?q=ziploc+bags&amp;rlz=1CAJCUZ_enCA926&amp;sxsrf=ALeKk03jLSioovlTpB7H-b46NYPXstAcEQ:1616623293613&amp;source=lnms&amp;tbm=isch&amp;sa=X&amp;ved=2ahUKEwjiyZqJ98nvAhVNmlkKHSuEBFIQ_AUoAXoECAEQAw&amp;biw=1366&amp;bih=697#imgrc=IYX84oOU3O-DHM" TargetMode="External"/><Relationship Id="rId4" Type="http://schemas.openxmlformats.org/officeDocument/2006/relationships/hyperlink" Target="https://www.google.com/search?q=iphone+11+black+case&amp;tbm=isch&amp;ved=2ahUKEwjwi4O898nvAhVPPd8KHSwNATYQ2-cCegQIABAA&amp;oq=iphone+11+black+case&amp;gs_lcp=CgNpbWcQAzICCAAyAggAMgIIADICCAAyBggAEAUQHjIGCAAQBRAeMgYIABAFEB4yBggAEAUQHjIGCAAQCBAeMgYIABAIEB46BwgjEOoCECc6BQgAELEDOgQIIxAnOgQIABBDOgcIABCxAxBDU" TargetMode="External"/><Relationship Id="rId5" Type="http://schemas.openxmlformats.org/officeDocument/2006/relationships/hyperlink" Target="https://www.google.com/search?q=black+sharpie&amp;tbm=isch&amp;ved=2ahUKEwjGoO3J98nvAhUFON8KHfj6A9QQ2-cCegQIABAA&amp;oq=black+sharpie&amp;gs_lcp=CgNpbWcQAzICCAAyAggAMgIIADICCAAyAggAMgIIADICCAAyAggAMgIIADICCAA6BAgjECc6BggAEAUQHjoGCAAQCBAeOgcIIxDqAhAnOgQIABBDOgcIABCxAxBDOgUIABCxA1Cu-QdY7KUIYNanCGgBcAB4AoABlgOIAc0lkgEKMC4yNC40LjEuMZgBAKABAaoBC2d3cy13aXotaW1nsAEKwAEB&amp;sclient=img&amp;ei=RbdbYIbqCoXw_Ab49Y-gDQ&amp;bih=697&amp;biw=1366&amp;rlz=1CAJCUZ_enCA926#imgrc=c4gZAB6tCt9_-M" TargetMode="External"/><Relationship Id="rId6" Type="http://schemas.openxmlformats.org/officeDocument/2006/relationships/hyperlink" Target="https://www.google.com/search?q=apple+black+background&amp;rlz=1CAJCUZ_enCA926&amp;sxsrf=ALeKk00MLIVicNWAqlNVrdUeMSHxAmFq5Q:1617044779853&amp;source=lnms&amp;tbm=isch&amp;sa=X&amp;ved=2ahUKEwiL98CdmdbvAhWN" TargetMode="External"/><Relationship Id="rId7" Type="http://schemas.openxmlformats.org/officeDocument/2006/relationships/hyperlink" Target="https://www.google.com/search?q=grapefruit+black+background&amp;tbm=isch&amp;ved=2ahUKEwjR5cOemdbvAhUhoOAKHdX9BKYQ2-cCegQIABAA&amp;oq=grapefruit+black+background&amp;gs_lcp=CgNpbWcQAzIGCAAQBxAeOgcIABCxAxBDOgQIABBDOgUIABCxAzoCCAA6CAgAEAcQBRAeOggIABAIEAcQHjoGCAAQCBAeUN37B1jKjAhg_Y0IaABwAHgAgAH2AYgBog-SAQUwLjUuNZgBAK"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900">
                <a:solidFill>
                  <a:srgbClr val="FFFFFF"/>
                </a:solidFill>
                <a:latin typeface="Merriweather"/>
                <a:ea typeface="Merriweather"/>
                <a:cs typeface="Merriweather"/>
                <a:sym typeface="Merriweather"/>
              </a:rPr>
              <a:t>“</a:t>
            </a:r>
            <a:r>
              <a:rPr lang="en" sz="3900">
                <a:solidFill>
                  <a:srgbClr val="FFFFFF"/>
                </a:solidFill>
                <a:latin typeface="Merriweather"/>
                <a:ea typeface="Merriweather"/>
                <a:cs typeface="Merriweather"/>
                <a:sym typeface="Merriweather"/>
              </a:rPr>
              <a:t>Resistance is fruitile” </a:t>
            </a:r>
            <a:endParaRPr sz="1400">
              <a:solidFill>
                <a:srgbClr val="FFFFFF"/>
              </a:solidFill>
              <a:latin typeface="Merriweather"/>
              <a:ea typeface="Merriweather"/>
              <a:cs typeface="Merriweather"/>
              <a:sym typeface="Merriweather"/>
            </a:endParaRPr>
          </a:p>
        </p:txBody>
      </p:sp>
      <p:sp>
        <p:nvSpPr>
          <p:cNvPr id="60" name="Google Shape;60;p13"/>
          <p:cNvSpPr txBox="1"/>
          <p:nvPr>
            <p:ph idx="1" type="subTitle"/>
          </p:nvPr>
        </p:nvSpPr>
        <p:spPr>
          <a:xfrm>
            <a:off x="512700" y="3840655"/>
            <a:ext cx="8118600" cy="118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CCCCCC"/>
                </a:solidFill>
                <a:latin typeface="Dosis"/>
                <a:ea typeface="Dosis"/>
                <a:cs typeface="Dosis"/>
                <a:sym typeface="Dosis"/>
              </a:rPr>
              <a:t>By MDJH students Alpita Patro and Adhira Ganesh</a:t>
            </a:r>
            <a:endParaRPr>
              <a:solidFill>
                <a:srgbClr val="CCCCCC"/>
              </a:solidFill>
              <a:latin typeface="Dosis"/>
              <a:ea typeface="Dosis"/>
              <a:cs typeface="Dosis"/>
              <a:sym typeface="Dosis"/>
            </a:endParaRPr>
          </a:p>
          <a:p>
            <a:pPr indent="0" lvl="0" marL="0" rtl="0" algn="l">
              <a:spcBef>
                <a:spcPts val="0"/>
              </a:spcBef>
              <a:spcAft>
                <a:spcPts val="0"/>
              </a:spcAft>
              <a:buNone/>
            </a:pPr>
            <a:r>
              <a:rPr lang="en">
                <a:solidFill>
                  <a:srgbClr val="CCCCCC"/>
                </a:solidFill>
                <a:latin typeface="Dosis"/>
                <a:ea typeface="Dosis"/>
                <a:cs typeface="Dosis"/>
                <a:sym typeface="Dosis"/>
              </a:rPr>
              <a:t>                                      HR: 7-4                   HR: 8-3</a:t>
            </a:r>
            <a:endParaRPr>
              <a:solidFill>
                <a:srgbClr val="CCCCCC"/>
              </a:solidFill>
              <a:latin typeface="Dosis"/>
              <a:ea typeface="Dosis"/>
              <a:cs typeface="Dosis"/>
              <a:sym typeface="Dosis"/>
            </a:endParaRPr>
          </a:p>
        </p:txBody>
      </p:sp>
      <p:pic>
        <p:nvPicPr>
          <p:cNvPr id="61" name="Google Shape;61;p13"/>
          <p:cNvPicPr preferRelativeResize="0"/>
          <p:nvPr/>
        </p:nvPicPr>
        <p:blipFill>
          <a:blip r:embed="rId3">
            <a:alphaModFix/>
          </a:blip>
          <a:stretch>
            <a:fillRect/>
          </a:stretch>
        </p:blipFill>
        <p:spPr>
          <a:xfrm>
            <a:off x="6799400" y="3440150"/>
            <a:ext cx="2223900" cy="1588500"/>
          </a:xfrm>
          <a:prstGeom prst="rect">
            <a:avLst/>
          </a:prstGeom>
          <a:noFill/>
          <a:ln>
            <a:noFill/>
          </a:ln>
        </p:spPr>
      </p:pic>
      <p:pic>
        <p:nvPicPr>
          <p:cNvPr id="62" name="Google Shape;62;p13"/>
          <p:cNvPicPr preferRelativeResize="0"/>
          <p:nvPr/>
        </p:nvPicPr>
        <p:blipFill>
          <a:blip r:embed="rId4">
            <a:alphaModFix/>
          </a:blip>
          <a:stretch>
            <a:fillRect/>
          </a:stretch>
        </p:blipFill>
        <p:spPr>
          <a:xfrm>
            <a:off x="7394075" y="2308624"/>
            <a:ext cx="1556250" cy="1037475"/>
          </a:xfrm>
          <a:prstGeom prst="rect">
            <a:avLst/>
          </a:prstGeom>
          <a:noFill/>
          <a:ln>
            <a:noFill/>
          </a:ln>
        </p:spPr>
      </p:pic>
    </p:spTree>
  </p:cSld>
  <p:clrMapOvr>
    <a:masterClrMapping/>
  </p:clrMapOvr>
  <mc:AlternateContent>
    <mc:Choice Requires="p14">
      <p:transition spd="slow" p14:dur="22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6" name="Shape 66"/>
        <p:cNvGrpSpPr/>
        <p:nvPr/>
      </p:nvGrpSpPr>
      <p:grpSpPr>
        <a:xfrm>
          <a:off x="0" y="0"/>
          <a:ext cx="0" cy="0"/>
          <a:chOff x="0" y="0"/>
          <a:chExt cx="0" cy="0"/>
        </a:xfrm>
      </p:grpSpPr>
      <p:sp>
        <p:nvSpPr>
          <p:cNvPr id="67" name="Google Shape;67;p14"/>
          <p:cNvSpPr txBox="1"/>
          <p:nvPr/>
        </p:nvSpPr>
        <p:spPr>
          <a:xfrm>
            <a:off x="926950" y="124350"/>
            <a:ext cx="70878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6000">
                <a:solidFill>
                  <a:srgbClr val="FFFFFF"/>
                </a:solidFill>
                <a:latin typeface="Old Standard TT"/>
                <a:ea typeface="Old Standard TT"/>
                <a:cs typeface="Old Standard TT"/>
                <a:sym typeface="Old Standard TT"/>
              </a:rPr>
              <a:t>Introduction </a:t>
            </a:r>
            <a:endParaRPr sz="6000">
              <a:solidFill>
                <a:srgbClr val="FFFFFF"/>
              </a:solidFill>
              <a:latin typeface="Old Standard TT"/>
              <a:ea typeface="Old Standard TT"/>
              <a:cs typeface="Old Standard TT"/>
              <a:sym typeface="Old Standard TT"/>
            </a:endParaRPr>
          </a:p>
          <a:p>
            <a:pPr indent="0" lvl="0" marL="0" rtl="0" algn="l">
              <a:spcBef>
                <a:spcPts val="0"/>
              </a:spcBef>
              <a:spcAft>
                <a:spcPts val="0"/>
              </a:spcAft>
              <a:buNone/>
            </a:pPr>
            <a:r>
              <a:t/>
            </a:r>
            <a:endParaRPr>
              <a:solidFill>
                <a:srgbClr val="FFFFFF"/>
              </a:solidFill>
              <a:latin typeface="Old Standard TT"/>
              <a:ea typeface="Old Standard TT"/>
              <a:cs typeface="Old Standard TT"/>
              <a:sym typeface="Old Standard TT"/>
            </a:endParaRPr>
          </a:p>
        </p:txBody>
      </p:sp>
      <p:sp>
        <p:nvSpPr>
          <p:cNvPr id="68" name="Google Shape;68;p14"/>
          <p:cNvSpPr/>
          <p:nvPr/>
        </p:nvSpPr>
        <p:spPr>
          <a:xfrm>
            <a:off x="582650" y="3461825"/>
            <a:ext cx="562500" cy="241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txBox="1"/>
          <p:nvPr/>
        </p:nvSpPr>
        <p:spPr>
          <a:xfrm>
            <a:off x="347700" y="1141500"/>
            <a:ext cx="8448600" cy="427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2200">
              <a:solidFill>
                <a:schemeClr val="lt1"/>
              </a:solidFill>
              <a:latin typeface="Dosis"/>
              <a:ea typeface="Dosis"/>
              <a:cs typeface="Dosis"/>
              <a:sym typeface="Dosis"/>
            </a:endParaRPr>
          </a:p>
          <a:p>
            <a:pPr indent="457200" lvl="0" marL="0" rtl="0" algn="ctr">
              <a:spcBef>
                <a:spcPts val="0"/>
              </a:spcBef>
              <a:spcAft>
                <a:spcPts val="0"/>
              </a:spcAft>
              <a:buNone/>
            </a:pPr>
            <a:r>
              <a:rPr lang="en" sz="2200">
                <a:solidFill>
                  <a:schemeClr val="lt1"/>
                </a:solidFill>
                <a:latin typeface="Dosis"/>
                <a:ea typeface="Dosis"/>
                <a:cs typeface="Dosis"/>
                <a:sym typeface="Dosis"/>
              </a:rPr>
              <a:t>Have you ever went shopping and bought a bag of fruit, but within a few days, you see that most of the fruit had rotted? This real-life scenario inspired us to test a theory by finding both the mass and electric resistance of fruits to determine the lifespan of them.  </a:t>
            </a:r>
            <a:endParaRPr sz="2200">
              <a:solidFill>
                <a:schemeClr val="lt1"/>
              </a:solidFill>
              <a:latin typeface="Dosis"/>
              <a:ea typeface="Dosis"/>
              <a:cs typeface="Dosis"/>
              <a:sym typeface="Dosis"/>
            </a:endParaRPr>
          </a:p>
          <a:p>
            <a:pPr indent="0" lvl="0" marL="0" rtl="0" algn="ctr">
              <a:spcBef>
                <a:spcPts val="0"/>
              </a:spcBef>
              <a:spcAft>
                <a:spcPts val="0"/>
              </a:spcAft>
              <a:buNone/>
            </a:pPr>
            <a:r>
              <a:rPr lang="en" sz="2200">
                <a:solidFill>
                  <a:schemeClr val="lt1"/>
                </a:solidFill>
                <a:latin typeface="Dosis"/>
                <a:ea typeface="Dosis"/>
                <a:cs typeface="Dosis"/>
                <a:sym typeface="Dosis"/>
              </a:rPr>
              <a:t>  </a:t>
            </a:r>
            <a:endParaRPr sz="2200">
              <a:solidFill>
                <a:schemeClr val="lt1"/>
              </a:solidFill>
              <a:latin typeface="Dosis"/>
              <a:ea typeface="Dosis"/>
              <a:cs typeface="Dosis"/>
              <a:sym typeface="Dosis"/>
            </a:endParaRPr>
          </a:p>
          <a:p>
            <a:pPr indent="0" lvl="0" marL="0" rtl="0" algn="ctr">
              <a:spcBef>
                <a:spcPts val="0"/>
              </a:spcBef>
              <a:spcAft>
                <a:spcPts val="0"/>
              </a:spcAft>
              <a:buNone/>
            </a:pPr>
            <a:r>
              <a:rPr lang="en" sz="2200">
                <a:solidFill>
                  <a:schemeClr val="lt1"/>
                </a:solidFill>
                <a:latin typeface="Dosis"/>
                <a:ea typeface="Dosis"/>
                <a:cs typeface="Dosis"/>
                <a:sym typeface="Dosis"/>
              </a:rPr>
              <a:t>   In this project, we used four apples and four grapefruits to test this idea. Scientists have used plasma shockwaves to check the ripeness of fruit, but we wanted to find a new and more efficient way of doing this.</a:t>
            </a:r>
            <a:endParaRPr sz="2200">
              <a:solidFill>
                <a:schemeClr val="lt1"/>
              </a:solidFill>
              <a:latin typeface="Dosis"/>
              <a:ea typeface="Dosis"/>
              <a:cs typeface="Dosis"/>
              <a:sym typeface="Dosis"/>
            </a:endParaRPr>
          </a:p>
          <a:p>
            <a:pPr indent="0" lvl="0" marL="0" rtl="0" algn="ctr">
              <a:spcBef>
                <a:spcPts val="0"/>
              </a:spcBef>
              <a:spcAft>
                <a:spcPts val="0"/>
              </a:spcAft>
              <a:buNone/>
            </a:pPr>
            <a:r>
              <a:t/>
            </a:r>
            <a:endParaRPr sz="2000">
              <a:solidFill>
                <a:schemeClr val="lt1"/>
              </a:solidFill>
              <a:latin typeface="Dosis"/>
              <a:ea typeface="Dosis"/>
              <a:cs typeface="Dosis"/>
              <a:sym typeface="Dosis"/>
            </a:endParaRPr>
          </a:p>
          <a:p>
            <a:pPr indent="0" lvl="0" marL="0" rtl="0" algn="ctr">
              <a:spcBef>
                <a:spcPts val="0"/>
              </a:spcBef>
              <a:spcAft>
                <a:spcPts val="0"/>
              </a:spcAft>
              <a:buNone/>
            </a:pPr>
            <a:r>
              <a:t/>
            </a:r>
            <a:endParaRPr sz="2000">
              <a:solidFill>
                <a:schemeClr val="lt1"/>
              </a:solidFill>
              <a:latin typeface="Dosis"/>
              <a:ea typeface="Dosis"/>
              <a:cs typeface="Dosis"/>
              <a:sym typeface="Dosis"/>
            </a:endParaRPr>
          </a:p>
          <a:p>
            <a:pPr indent="0" lvl="0" marL="0" rtl="0" algn="ctr">
              <a:spcBef>
                <a:spcPts val="0"/>
              </a:spcBef>
              <a:spcAft>
                <a:spcPts val="0"/>
              </a:spcAft>
              <a:buClr>
                <a:schemeClr val="dk1"/>
              </a:buClr>
              <a:buSzPts val="1100"/>
              <a:buFont typeface="Arial"/>
              <a:buNone/>
            </a:pPr>
            <a:r>
              <a:t/>
            </a:r>
            <a:endParaRPr>
              <a:solidFill>
                <a:schemeClr val="lt1"/>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3" name="Shape 73"/>
        <p:cNvGrpSpPr/>
        <p:nvPr/>
      </p:nvGrpSpPr>
      <p:grpSpPr>
        <a:xfrm>
          <a:off x="0" y="0"/>
          <a:ext cx="0" cy="0"/>
          <a:chOff x="0" y="0"/>
          <a:chExt cx="0" cy="0"/>
        </a:xfrm>
      </p:grpSpPr>
      <p:sp>
        <p:nvSpPr>
          <p:cNvPr id="74" name="Google Shape;74;p15"/>
          <p:cNvSpPr/>
          <p:nvPr/>
        </p:nvSpPr>
        <p:spPr>
          <a:xfrm>
            <a:off x="582650" y="3436550"/>
            <a:ext cx="562500" cy="241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5"/>
          <p:cNvSpPr txBox="1"/>
          <p:nvPr/>
        </p:nvSpPr>
        <p:spPr>
          <a:xfrm>
            <a:off x="347700" y="1524100"/>
            <a:ext cx="8448600" cy="2862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2000">
                <a:solidFill>
                  <a:schemeClr val="lt1"/>
                </a:solidFill>
                <a:latin typeface="Lora"/>
                <a:ea typeface="Lora"/>
                <a:cs typeface="Lora"/>
                <a:sym typeface="Lora"/>
              </a:rPr>
              <a:t>     </a:t>
            </a:r>
            <a:r>
              <a:rPr lang="en" sz="2200">
                <a:solidFill>
                  <a:schemeClr val="lt1"/>
                </a:solidFill>
                <a:latin typeface="Dosis"/>
                <a:ea typeface="Dosis"/>
                <a:cs typeface="Dosis"/>
                <a:sym typeface="Dosis"/>
              </a:rPr>
              <a:t>Resistance is the opposition to electricity flow. So, if an object has high conductivity, the resistance would be low. This project is based on the fact that fruits contain a large amount of pure water. Since pure water has low conductivity, the resistance is believed to be excessive. Throughout the experiment, we will be testing if the fruit's resistance can tell what stage of ripening the fruit is attending.</a:t>
            </a:r>
            <a:endParaRPr sz="2200">
              <a:solidFill>
                <a:schemeClr val="lt1"/>
              </a:solidFill>
              <a:latin typeface="Dosis"/>
              <a:ea typeface="Dosis"/>
              <a:cs typeface="Dosis"/>
              <a:sym typeface="Dosis"/>
            </a:endParaRPr>
          </a:p>
          <a:p>
            <a:pPr indent="0" lvl="0" marL="0" rtl="0" algn="ctr">
              <a:spcBef>
                <a:spcPts val="0"/>
              </a:spcBef>
              <a:spcAft>
                <a:spcPts val="0"/>
              </a:spcAft>
              <a:buClr>
                <a:schemeClr val="dk1"/>
              </a:buClr>
              <a:buSzPts val="1100"/>
              <a:buFont typeface="Arial"/>
              <a:buNone/>
            </a:pPr>
            <a:r>
              <a:t/>
            </a:r>
            <a:endParaRPr sz="2200">
              <a:solidFill>
                <a:schemeClr val="lt1"/>
              </a:solidFill>
              <a:latin typeface="Dosis"/>
              <a:ea typeface="Dosis"/>
              <a:cs typeface="Dosis"/>
              <a:sym typeface="Dosis"/>
            </a:endParaRPr>
          </a:p>
          <a:p>
            <a:pPr indent="0" lvl="0" marL="0" rtl="0" algn="ctr">
              <a:spcBef>
                <a:spcPts val="0"/>
              </a:spcBef>
              <a:spcAft>
                <a:spcPts val="0"/>
              </a:spcAft>
              <a:buNone/>
            </a:pPr>
            <a:r>
              <a:t/>
            </a:r>
            <a:endParaRPr sz="2000">
              <a:solidFill>
                <a:schemeClr val="lt1"/>
              </a:solidFill>
              <a:latin typeface="Lora"/>
              <a:ea typeface="Lora"/>
              <a:cs typeface="Lora"/>
              <a:sym typeface="Lora"/>
            </a:endParaRPr>
          </a:p>
        </p:txBody>
      </p:sp>
      <p:sp>
        <p:nvSpPr>
          <p:cNvPr id="76" name="Google Shape;76;p15"/>
          <p:cNvSpPr txBox="1"/>
          <p:nvPr/>
        </p:nvSpPr>
        <p:spPr>
          <a:xfrm>
            <a:off x="-295200" y="114525"/>
            <a:ext cx="97344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6000">
                <a:solidFill>
                  <a:schemeClr val="lt1"/>
                </a:solidFill>
                <a:latin typeface="Old Standard TT"/>
                <a:ea typeface="Old Standard TT"/>
                <a:cs typeface="Old Standard TT"/>
                <a:sym typeface="Old Standard TT"/>
              </a:rPr>
              <a:t>Introduction (continued)</a:t>
            </a:r>
            <a:endParaRPr>
              <a:latin typeface="Old Standard TT"/>
              <a:ea typeface="Old Standard TT"/>
              <a:cs typeface="Old Standard TT"/>
              <a:sym typeface="Old Standard T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0" name="Shape 80"/>
        <p:cNvGrpSpPr/>
        <p:nvPr/>
      </p:nvGrpSpPr>
      <p:grpSpPr>
        <a:xfrm>
          <a:off x="0" y="0"/>
          <a:ext cx="0" cy="0"/>
          <a:chOff x="0" y="0"/>
          <a:chExt cx="0" cy="0"/>
        </a:xfrm>
      </p:grpSpPr>
      <p:sp>
        <p:nvSpPr>
          <p:cNvPr id="81" name="Google Shape;81;p16"/>
          <p:cNvSpPr txBox="1"/>
          <p:nvPr>
            <p:ph type="title"/>
          </p:nvPr>
        </p:nvSpPr>
        <p:spPr>
          <a:xfrm>
            <a:off x="1770000" y="385700"/>
            <a:ext cx="5604000" cy="453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6600">
                <a:solidFill>
                  <a:srgbClr val="FFFFFF"/>
                </a:solidFill>
                <a:latin typeface="Merriweather"/>
                <a:ea typeface="Merriweather"/>
                <a:cs typeface="Merriweather"/>
                <a:sym typeface="Merriweather"/>
              </a:rPr>
              <a:t>Purpose:</a:t>
            </a:r>
            <a:endParaRPr b="1" sz="6600">
              <a:solidFill>
                <a:srgbClr val="FFFFFF"/>
              </a:solidFill>
              <a:latin typeface="Merriweather"/>
              <a:ea typeface="Merriweather"/>
              <a:cs typeface="Merriweather"/>
              <a:sym typeface="Merriweather"/>
            </a:endParaRPr>
          </a:p>
          <a:p>
            <a:pPr indent="0" lvl="0" marL="0" rtl="0" algn="l">
              <a:spcBef>
                <a:spcPts val="0"/>
              </a:spcBef>
              <a:spcAft>
                <a:spcPts val="0"/>
              </a:spcAft>
              <a:buNone/>
            </a:pPr>
            <a:r>
              <a:t/>
            </a:r>
            <a:endParaRPr>
              <a:solidFill>
                <a:srgbClr val="FFFFFF"/>
              </a:solidFill>
              <a:latin typeface="Freckle Face"/>
              <a:ea typeface="Freckle Face"/>
              <a:cs typeface="Freckle Face"/>
              <a:sym typeface="Freckle Face"/>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p>
        </p:txBody>
      </p:sp>
      <p:sp>
        <p:nvSpPr>
          <p:cNvPr id="82" name="Google Shape;82;p16"/>
          <p:cNvSpPr txBox="1"/>
          <p:nvPr/>
        </p:nvSpPr>
        <p:spPr>
          <a:xfrm>
            <a:off x="1521450" y="1831300"/>
            <a:ext cx="6101100" cy="314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rgbClr val="FFFFFF"/>
                </a:solidFill>
                <a:latin typeface="Dosis"/>
                <a:ea typeface="Dosis"/>
                <a:cs typeface="Dosis"/>
                <a:sym typeface="Dosis"/>
              </a:rPr>
              <a:t>To determine the shelf-life of  fruits based on it’s resistance and mass.</a:t>
            </a:r>
            <a:endParaRPr sz="4800">
              <a:solidFill>
                <a:srgbClr val="FFFFFF"/>
              </a:solidFill>
              <a:latin typeface="Dosis"/>
              <a:ea typeface="Dosis"/>
              <a:cs typeface="Dosis"/>
              <a:sym typeface="Dosi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
                                        </p:tgtEl>
                                        <p:attrNameLst>
                                          <p:attrName>style.visibility</p:attrName>
                                        </p:attrNameLst>
                                      </p:cBhvr>
                                      <p:to>
                                        <p:strVal val="visible"/>
                                      </p:to>
                                    </p:set>
                                    <p:anim calcmode="lin" valueType="num">
                                      <p:cBhvr additive="base">
                                        <p:cTn dur="1000"/>
                                        <p:tgtEl>
                                          <p:spTgt spid="8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6" name="Shape 86"/>
        <p:cNvGrpSpPr/>
        <p:nvPr/>
      </p:nvGrpSpPr>
      <p:grpSpPr>
        <a:xfrm>
          <a:off x="0" y="0"/>
          <a:ext cx="0" cy="0"/>
          <a:chOff x="0" y="0"/>
          <a:chExt cx="0" cy="0"/>
        </a:xfrm>
      </p:grpSpPr>
      <p:sp>
        <p:nvSpPr>
          <p:cNvPr id="87" name="Google Shape;87;p17"/>
          <p:cNvSpPr txBox="1"/>
          <p:nvPr>
            <p:ph type="title"/>
          </p:nvPr>
        </p:nvSpPr>
        <p:spPr>
          <a:xfrm>
            <a:off x="2467350" y="100475"/>
            <a:ext cx="4434000" cy="151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6600">
                <a:solidFill>
                  <a:srgbClr val="FFFFFF"/>
                </a:solidFill>
                <a:latin typeface="Merriweather"/>
                <a:ea typeface="Merriweather"/>
                <a:cs typeface="Merriweather"/>
                <a:sym typeface="Merriweather"/>
              </a:rPr>
              <a:t>Question:</a:t>
            </a:r>
            <a:endParaRPr b="1" sz="6600">
              <a:solidFill>
                <a:srgbClr val="FFFFFF"/>
              </a:solidFill>
              <a:latin typeface="Merriweather"/>
              <a:ea typeface="Merriweather"/>
              <a:cs typeface="Merriweather"/>
              <a:sym typeface="Merriweather"/>
            </a:endParaRPr>
          </a:p>
        </p:txBody>
      </p:sp>
      <p:sp>
        <p:nvSpPr>
          <p:cNvPr id="88" name="Google Shape;88;p17"/>
          <p:cNvSpPr txBox="1"/>
          <p:nvPr>
            <p:ph idx="4294967295" type="body"/>
          </p:nvPr>
        </p:nvSpPr>
        <p:spPr>
          <a:xfrm>
            <a:off x="733375" y="1695525"/>
            <a:ext cx="7192800" cy="2586600"/>
          </a:xfrm>
          <a:prstGeom prst="rect">
            <a:avLst/>
          </a:prstGeom>
        </p:spPr>
        <p:txBody>
          <a:bodyPr anchorCtr="0" anchor="t" bIns="91425" lIns="91425" spcFirstLastPara="1" rIns="91425" wrap="square" tIns="91425">
            <a:noAutofit/>
          </a:bodyPr>
          <a:lstStyle/>
          <a:p>
            <a:pPr indent="0" lvl="0" marL="457200" rtl="0" algn="ctr">
              <a:lnSpc>
                <a:spcPct val="100000"/>
              </a:lnSpc>
              <a:spcBef>
                <a:spcPts val="0"/>
              </a:spcBef>
              <a:spcAft>
                <a:spcPts val="0"/>
              </a:spcAft>
              <a:buNone/>
            </a:pPr>
            <a:r>
              <a:rPr lang="en" sz="4800">
                <a:solidFill>
                  <a:srgbClr val="FFFFFF"/>
                </a:solidFill>
                <a:latin typeface="Dosis"/>
                <a:ea typeface="Dosis"/>
                <a:cs typeface="Dosis"/>
                <a:sym typeface="Dosis"/>
              </a:rPr>
              <a:t>Is there a way to determine what stage of ripening the fruit is at by finding the resistance and mass?</a:t>
            </a:r>
            <a:r>
              <a:rPr lang="en" sz="3400">
                <a:solidFill>
                  <a:srgbClr val="FFFFFF"/>
                </a:solidFill>
                <a:latin typeface="Dosis"/>
                <a:ea typeface="Dosis"/>
                <a:cs typeface="Dosis"/>
                <a:sym typeface="Dosis"/>
              </a:rPr>
              <a:t>  </a:t>
            </a:r>
            <a:endParaRPr sz="3400">
              <a:solidFill>
                <a:srgbClr val="FFFFFF"/>
              </a:solidFill>
              <a:latin typeface="Dosis"/>
              <a:ea typeface="Dosis"/>
              <a:cs typeface="Dosis"/>
              <a:sym typeface="Dosis"/>
            </a:endParaRPr>
          </a:p>
          <a:p>
            <a:pPr indent="0" lvl="0" marL="457200" rtl="0" algn="ctr">
              <a:spcBef>
                <a:spcPts val="1600"/>
              </a:spcBef>
              <a:spcAft>
                <a:spcPts val="1600"/>
              </a:spcAft>
              <a:buNone/>
            </a:pPr>
            <a:r>
              <a:t/>
            </a:r>
            <a:endParaRPr sz="3400">
              <a:solidFill>
                <a:srgbClr val="FFFFFF"/>
              </a:solidFill>
              <a:latin typeface="Dosis"/>
              <a:ea typeface="Dosis"/>
              <a:cs typeface="Dosis"/>
              <a:sym typeface="Dosi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8"/>
                                        </p:tgtEl>
                                        <p:attrNameLst>
                                          <p:attrName>style.visibility</p:attrName>
                                        </p:attrNameLst>
                                      </p:cBhvr>
                                      <p:to>
                                        <p:strVal val="visible"/>
                                      </p:to>
                                    </p:set>
                                    <p:anim calcmode="lin" valueType="num">
                                      <p:cBhvr additive="base">
                                        <p:cTn dur="1000"/>
                                        <p:tgtEl>
                                          <p:spTgt spid="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2" name="Shape 92"/>
        <p:cNvGrpSpPr/>
        <p:nvPr/>
      </p:nvGrpSpPr>
      <p:grpSpPr>
        <a:xfrm>
          <a:off x="0" y="0"/>
          <a:ext cx="0" cy="0"/>
          <a:chOff x="0" y="0"/>
          <a:chExt cx="0" cy="0"/>
        </a:xfrm>
      </p:grpSpPr>
      <p:sp>
        <p:nvSpPr>
          <p:cNvPr id="93" name="Google Shape;93;p18"/>
          <p:cNvSpPr txBox="1"/>
          <p:nvPr>
            <p:ph type="title"/>
          </p:nvPr>
        </p:nvSpPr>
        <p:spPr>
          <a:xfrm>
            <a:off x="1683750" y="0"/>
            <a:ext cx="5776500" cy="87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4500">
                <a:solidFill>
                  <a:srgbClr val="FFFFFF"/>
                </a:solidFill>
                <a:latin typeface="Merriweather"/>
                <a:ea typeface="Merriweather"/>
                <a:cs typeface="Merriweather"/>
                <a:sym typeface="Merriweather"/>
              </a:rPr>
              <a:t>Hypothesis:</a:t>
            </a:r>
            <a:endParaRPr b="1" sz="4500">
              <a:solidFill>
                <a:srgbClr val="FFFFFF"/>
              </a:solidFill>
              <a:latin typeface="Merriweather"/>
              <a:ea typeface="Merriweather"/>
              <a:cs typeface="Merriweather"/>
              <a:sym typeface="Merriweather"/>
            </a:endParaRPr>
          </a:p>
        </p:txBody>
      </p:sp>
      <p:sp>
        <p:nvSpPr>
          <p:cNvPr id="94" name="Google Shape;94;p18"/>
          <p:cNvSpPr txBox="1"/>
          <p:nvPr/>
        </p:nvSpPr>
        <p:spPr>
          <a:xfrm>
            <a:off x="330325" y="920050"/>
            <a:ext cx="8241000" cy="524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800">
                <a:solidFill>
                  <a:srgbClr val="FFFFFF"/>
                </a:solidFill>
                <a:latin typeface="Dosis"/>
                <a:ea typeface="Dosis"/>
                <a:cs typeface="Dosis"/>
                <a:sym typeface="Dosis"/>
              </a:rPr>
              <a:t>The resistance and mass of the fruit will decrease in time.</a:t>
            </a:r>
            <a:endParaRPr sz="1000">
              <a:solidFill>
                <a:srgbClr val="FFFFFF"/>
              </a:solidFill>
              <a:latin typeface="Dosis"/>
              <a:ea typeface="Dosis"/>
              <a:cs typeface="Dosis"/>
              <a:sym typeface="Dosis"/>
            </a:endParaRPr>
          </a:p>
          <a:p>
            <a:pPr indent="0" lvl="0" marL="0" rtl="0" algn="ctr">
              <a:spcBef>
                <a:spcPts val="0"/>
              </a:spcBef>
              <a:spcAft>
                <a:spcPts val="0"/>
              </a:spcAft>
              <a:buNone/>
            </a:pPr>
            <a:r>
              <a:t/>
            </a:r>
            <a:endParaRPr sz="1000">
              <a:solidFill>
                <a:srgbClr val="FFFFFF"/>
              </a:solidFill>
              <a:latin typeface="Caveat"/>
              <a:ea typeface="Caveat"/>
              <a:cs typeface="Caveat"/>
              <a:sym typeface="Caveat"/>
            </a:endParaRPr>
          </a:p>
          <a:p>
            <a:pPr indent="0" lvl="0" marL="0" rtl="0" algn="ctr">
              <a:spcBef>
                <a:spcPts val="0"/>
              </a:spcBef>
              <a:spcAft>
                <a:spcPts val="0"/>
              </a:spcAft>
              <a:buNone/>
            </a:pPr>
            <a:r>
              <a:t/>
            </a:r>
            <a:endParaRPr sz="1000">
              <a:solidFill>
                <a:srgbClr val="FFFFFF"/>
              </a:solidFill>
              <a:latin typeface="Caveat"/>
              <a:ea typeface="Caveat"/>
              <a:cs typeface="Caveat"/>
              <a:sym typeface="Caveat"/>
            </a:endParaRPr>
          </a:p>
          <a:p>
            <a:pPr indent="0" lvl="0" marL="0" rtl="0" algn="ctr">
              <a:spcBef>
                <a:spcPts val="0"/>
              </a:spcBef>
              <a:spcAft>
                <a:spcPts val="0"/>
              </a:spcAft>
              <a:buClr>
                <a:schemeClr val="dk1"/>
              </a:buClr>
              <a:buSzPts val="1100"/>
              <a:buFont typeface="Arial"/>
              <a:buNone/>
            </a:pPr>
            <a:r>
              <a:t/>
            </a:r>
            <a:endParaRPr b="1" sz="4500">
              <a:solidFill>
                <a:srgbClr val="FFFFFF"/>
              </a:solidFill>
              <a:latin typeface="Merriweather"/>
              <a:ea typeface="Merriweather"/>
              <a:cs typeface="Merriweather"/>
              <a:sym typeface="Merriweather"/>
            </a:endParaRPr>
          </a:p>
          <a:p>
            <a:pPr indent="0" lvl="0" marL="0" rtl="0" algn="ctr">
              <a:spcBef>
                <a:spcPts val="0"/>
              </a:spcBef>
              <a:spcAft>
                <a:spcPts val="0"/>
              </a:spcAft>
              <a:buClr>
                <a:schemeClr val="dk1"/>
              </a:buClr>
              <a:buSzPts val="1100"/>
              <a:buFont typeface="Arial"/>
              <a:buNone/>
            </a:pPr>
            <a:r>
              <a:rPr lang="en" sz="2800">
                <a:solidFill>
                  <a:schemeClr val="lt1"/>
                </a:solidFill>
                <a:latin typeface="Dosis"/>
                <a:ea typeface="Dosis"/>
                <a:cs typeface="Dosis"/>
                <a:sym typeface="Dosis"/>
              </a:rPr>
              <a:t>Fruits have a certain resistance before it ripens. When fruits lose water during the ripening process, the resistance will decrease.</a:t>
            </a:r>
            <a:r>
              <a:rPr lang="en" sz="2800">
                <a:solidFill>
                  <a:srgbClr val="FFFFFF"/>
                </a:solidFill>
                <a:latin typeface="Dosis"/>
                <a:ea typeface="Dosis"/>
                <a:cs typeface="Dosis"/>
                <a:sym typeface="Dosis"/>
              </a:rPr>
              <a:t> </a:t>
            </a:r>
            <a:r>
              <a:rPr lang="en" sz="2800">
                <a:solidFill>
                  <a:schemeClr val="lt1"/>
                </a:solidFill>
                <a:latin typeface="Dosis"/>
                <a:ea typeface="Dosis"/>
                <a:cs typeface="Dosis"/>
                <a:sym typeface="Dosis"/>
              </a:rPr>
              <a:t>The mass will reduce because water will evaporate due to the heat in the area. An amount of water content diminishes, which is why we see the fruit shrivel.   </a:t>
            </a:r>
            <a:endParaRPr sz="2800">
              <a:solidFill>
                <a:schemeClr val="lt1"/>
              </a:solidFill>
              <a:latin typeface="Dosis"/>
              <a:ea typeface="Dosis"/>
              <a:cs typeface="Dosis"/>
              <a:sym typeface="Dosis"/>
            </a:endParaRPr>
          </a:p>
          <a:p>
            <a:pPr indent="0" lvl="0" marL="0" rtl="0" algn="ctr">
              <a:spcBef>
                <a:spcPts val="0"/>
              </a:spcBef>
              <a:spcAft>
                <a:spcPts val="0"/>
              </a:spcAft>
              <a:buClr>
                <a:schemeClr val="dk1"/>
              </a:buClr>
              <a:buSzPts val="1100"/>
              <a:buFont typeface="Arial"/>
              <a:buNone/>
            </a:pPr>
            <a:r>
              <a:t/>
            </a:r>
            <a:endParaRPr sz="3700">
              <a:solidFill>
                <a:schemeClr val="lt1"/>
              </a:solidFill>
              <a:latin typeface="Dosis"/>
              <a:ea typeface="Dosis"/>
              <a:cs typeface="Dosis"/>
              <a:sym typeface="Dosis"/>
            </a:endParaRPr>
          </a:p>
          <a:p>
            <a:pPr indent="0" lvl="0" marL="0" rtl="0" algn="ctr">
              <a:spcBef>
                <a:spcPts val="0"/>
              </a:spcBef>
              <a:spcAft>
                <a:spcPts val="0"/>
              </a:spcAft>
              <a:buNone/>
            </a:pPr>
            <a:r>
              <a:t/>
            </a:r>
            <a:endParaRPr sz="2100">
              <a:solidFill>
                <a:srgbClr val="FFFFFF"/>
              </a:solidFill>
              <a:latin typeface="Dosis"/>
              <a:ea typeface="Dosis"/>
              <a:cs typeface="Dosis"/>
              <a:sym typeface="Dosis"/>
            </a:endParaRPr>
          </a:p>
          <a:p>
            <a:pPr indent="0" lvl="0" marL="0" rtl="0" algn="ctr">
              <a:spcBef>
                <a:spcPts val="0"/>
              </a:spcBef>
              <a:spcAft>
                <a:spcPts val="0"/>
              </a:spcAft>
              <a:buNone/>
            </a:pPr>
            <a:r>
              <a:t/>
            </a:r>
            <a:endParaRPr sz="3800">
              <a:solidFill>
                <a:srgbClr val="FFFFFF"/>
              </a:solidFill>
              <a:latin typeface="Dosis"/>
              <a:ea typeface="Dosis"/>
              <a:cs typeface="Dosis"/>
              <a:sym typeface="Dosis"/>
            </a:endParaRPr>
          </a:p>
        </p:txBody>
      </p:sp>
      <p:sp>
        <p:nvSpPr>
          <p:cNvPr id="95" name="Google Shape;95;p18"/>
          <p:cNvSpPr txBox="1"/>
          <p:nvPr/>
        </p:nvSpPr>
        <p:spPr>
          <a:xfrm>
            <a:off x="2057400" y="1548700"/>
            <a:ext cx="4510500" cy="1092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4500">
                <a:solidFill>
                  <a:schemeClr val="lt1"/>
                </a:solidFill>
                <a:latin typeface="Merriweather"/>
                <a:ea typeface="Merriweather"/>
                <a:cs typeface="Merriweather"/>
                <a:sym typeface="Merriweather"/>
              </a:rPr>
              <a:t> </a:t>
            </a:r>
            <a:r>
              <a:rPr b="1" lang="en" sz="4500">
                <a:solidFill>
                  <a:schemeClr val="lt1"/>
                </a:solidFill>
                <a:latin typeface="Merriweather"/>
                <a:ea typeface="Merriweather"/>
                <a:cs typeface="Merriweather"/>
                <a:sym typeface="Merriweather"/>
              </a:rPr>
              <a:t>Support</a:t>
            </a:r>
            <a:endParaRPr b="1" sz="4500">
              <a:solidFill>
                <a:schemeClr val="lt1"/>
              </a:solidFill>
              <a:latin typeface="Merriweather"/>
              <a:ea typeface="Merriweather"/>
              <a:cs typeface="Merriweather"/>
              <a:sym typeface="Merriweather"/>
            </a:endParaRPr>
          </a:p>
          <a:p>
            <a:pPr indent="0" lvl="0" marL="0" rtl="0" algn="l">
              <a:spcBef>
                <a:spcPts val="0"/>
              </a:spcBef>
              <a:spcAft>
                <a:spcPts val="0"/>
              </a:spcAft>
              <a:buNone/>
            </a:pPr>
            <a:r>
              <a:t/>
            </a:r>
            <a:endParaRPr>
              <a:latin typeface="Old Standard TT"/>
              <a:ea typeface="Old Standard TT"/>
              <a:cs typeface="Old Standard TT"/>
              <a:sym typeface="Old Standard T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additive="base">
                                        <p:cTn dur="1000"/>
                                        <p:tgtEl>
                                          <p:spTgt spid="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9" name="Shape 99"/>
        <p:cNvGrpSpPr/>
        <p:nvPr/>
      </p:nvGrpSpPr>
      <p:grpSpPr>
        <a:xfrm>
          <a:off x="0" y="0"/>
          <a:ext cx="0" cy="0"/>
          <a:chOff x="0" y="0"/>
          <a:chExt cx="0" cy="0"/>
        </a:xfrm>
      </p:grpSpPr>
      <p:sp>
        <p:nvSpPr>
          <p:cNvPr id="100" name="Google Shape;100;p19"/>
          <p:cNvSpPr txBox="1"/>
          <p:nvPr>
            <p:ph type="title"/>
          </p:nvPr>
        </p:nvSpPr>
        <p:spPr>
          <a:xfrm>
            <a:off x="570625" y="1410375"/>
            <a:ext cx="7637700" cy="3470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Merriweather"/>
              <a:ea typeface="Merriweather"/>
              <a:cs typeface="Merriweather"/>
              <a:sym typeface="Merriweather"/>
            </a:endParaRPr>
          </a:p>
          <a:p>
            <a:pPr indent="-444500" lvl="0" marL="457200" rtl="0" algn="l">
              <a:spcBef>
                <a:spcPts val="0"/>
              </a:spcBef>
              <a:spcAft>
                <a:spcPts val="0"/>
              </a:spcAft>
              <a:buClr>
                <a:srgbClr val="FFFFFF"/>
              </a:buClr>
              <a:buSzPts val="3400"/>
              <a:buFont typeface="Dosis"/>
              <a:buChar char="●"/>
            </a:pPr>
            <a:r>
              <a:rPr b="1" lang="en" sz="3400">
                <a:solidFill>
                  <a:srgbClr val="FFFFFF"/>
                </a:solidFill>
                <a:latin typeface="Dosis"/>
                <a:ea typeface="Dosis"/>
                <a:cs typeface="Dosis"/>
                <a:sym typeface="Dosis"/>
              </a:rPr>
              <a:t>Independent Variable:</a:t>
            </a:r>
            <a:r>
              <a:rPr lang="en" sz="3400">
                <a:solidFill>
                  <a:srgbClr val="FFFFFF"/>
                </a:solidFill>
                <a:latin typeface="Dosis"/>
                <a:ea typeface="Dosis"/>
                <a:cs typeface="Dosis"/>
                <a:sym typeface="Dosis"/>
              </a:rPr>
              <a:t> The time span</a:t>
            </a:r>
            <a:endParaRPr sz="3400">
              <a:solidFill>
                <a:srgbClr val="FFFFFF"/>
              </a:solidFill>
              <a:latin typeface="Dosis"/>
              <a:ea typeface="Dosis"/>
              <a:cs typeface="Dosis"/>
              <a:sym typeface="Dosis"/>
            </a:endParaRPr>
          </a:p>
          <a:p>
            <a:pPr indent="-444500" lvl="0" marL="457200" rtl="0" algn="l">
              <a:spcBef>
                <a:spcPts val="0"/>
              </a:spcBef>
              <a:spcAft>
                <a:spcPts val="0"/>
              </a:spcAft>
              <a:buClr>
                <a:srgbClr val="FFFFFF"/>
              </a:buClr>
              <a:buSzPts val="3400"/>
              <a:buFont typeface="Dosis"/>
              <a:buChar char="●"/>
            </a:pPr>
            <a:r>
              <a:rPr b="1" lang="en" sz="3400">
                <a:solidFill>
                  <a:srgbClr val="FFFFFF"/>
                </a:solidFill>
                <a:latin typeface="Dosis"/>
                <a:ea typeface="Dosis"/>
                <a:cs typeface="Dosis"/>
                <a:sym typeface="Dosis"/>
              </a:rPr>
              <a:t>Dependant Variable:</a:t>
            </a:r>
            <a:r>
              <a:rPr lang="en" sz="3400">
                <a:solidFill>
                  <a:srgbClr val="FFFFFF"/>
                </a:solidFill>
                <a:latin typeface="Dosis"/>
                <a:ea typeface="Dosis"/>
                <a:cs typeface="Dosis"/>
                <a:sym typeface="Dosis"/>
              </a:rPr>
              <a:t> T</a:t>
            </a:r>
            <a:r>
              <a:rPr lang="en" sz="3400">
                <a:solidFill>
                  <a:srgbClr val="FFFFFF"/>
                </a:solidFill>
                <a:latin typeface="Dosis"/>
                <a:ea typeface="Dosis"/>
                <a:cs typeface="Dosis"/>
                <a:sym typeface="Dosis"/>
              </a:rPr>
              <a:t>he resistance and mass of the </a:t>
            </a:r>
            <a:r>
              <a:rPr lang="en" sz="3400">
                <a:solidFill>
                  <a:srgbClr val="FFFFFF"/>
                </a:solidFill>
                <a:latin typeface="Dosis"/>
                <a:ea typeface="Dosis"/>
                <a:cs typeface="Dosis"/>
                <a:sym typeface="Dosis"/>
              </a:rPr>
              <a:t>fruits</a:t>
            </a:r>
            <a:endParaRPr sz="3400">
              <a:solidFill>
                <a:srgbClr val="FFFFFF"/>
              </a:solidFill>
              <a:latin typeface="Dosis"/>
              <a:ea typeface="Dosis"/>
              <a:cs typeface="Dosis"/>
              <a:sym typeface="Dosis"/>
            </a:endParaRPr>
          </a:p>
          <a:p>
            <a:pPr indent="-444500" lvl="0" marL="457200" rtl="0" algn="l">
              <a:spcBef>
                <a:spcPts val="0"/>
              </a:spcBef>
              <a:spcAft>
                <a:spcPts val="0"/>
              </a:spcAft>
              <a:buClr>
                <a:srgbClr val="FFFFFF"/>
              </a:buClr>
              <a:buSzPts val="3400"/>
              <a:buFont typeface="Dosis"/>
              <a:buChar char="●"/>
            </a:pPr>
            <a:r>
              <a:rPr b="1" lang="en" sz="3400">
                <a:solidFill>
                  <a:srgbClr val="FFFFFF"/>
                </a:solidFill>
                <a:latin typeface="Dosis"/>
                <a:ea typeface="Dosis"/>
                <a:cs typeface="Dosis"/>
                <a:sym typeface="Dosis"/>
              </a:rPr>
              <a:t>Controlled Variables:</a:t>
            </a:r>
            <a:r>
              <a:rPr lang="en" sz="3400">
                <a:solidFill>
                  <a:srgbClr val="FFFFFF"/>
                </a:solidFill>
                <a:latin typeface="Dosis"/>
                <a:ea typeface="Dosis"/>
                <a:cs typeface="Dosis"/>
                <a:sym typeface="Dosis"/>
              </a:rPr>
              <a:t> the temperature, </a:t>
            </a:r>
            <a:r>
              <a:rPr lang="en" sz="3400">
                <a:solidFill>
                  <a:srgbClr val="FFFFFF"/>
                </a:solidFill>
                <a:latin typeface="Dosis"/>
                <a:ea typeface="Dosis"/>
                <a:cs typeface="Dosis"/>
                <a:sym typeface="Dosis"/>
              </a:rPr>
              <a:t>measurement</a:t>
            </a:r>
            <a:r>
              <a:rPr lang="en" sz="3400">
                <a:solidFill>
                  <a:srgbClr val="FFFFFF"/>
                </a:solidFill>
                <a:latin typeface="Dosis"/>
                <a:ea typeface="Dosis"/>
                <a:cs typeface="Dosis"/>
                <a:sym typeface="Dosis"/>
              </a:rPr>
              <a:t> tool, location, type of storage</a:t>
            </a:r>
            <a:r>
              <a:rPr lang="en" sz="3400">
                <a:solidFill>
                  <a:srgbClr val="FFFFFF"/>
                </a:solidFill>
                <a:latin typeface="Dosis"/>
                <a:ea typeface="Dosis"/>
                <a:cs typeface="Dosis"/>
                <a:sym typeface="Dosis"/>
              </a:rPr>
              <a:t> bag, same surface</a:t>
            </a:r>
            <a:endParaRPr>
              <a:solidFill>
                <a:srgbClr val="FFFFFF"/>
              </a:solidFill>
              <a:latin typeface="Dosis"/>
              <a:ea typeface="Dosis"/>
              <a:cs typeface="Dosis"/>
              <a:sym typeface="Dosis"/>
            </a:endParaRPr>
          </a:p>
          <a:p>
            <a:pPr indent="0" lvl="0" marL="457200" rtl="0" algn="l">
              <a:spcBef>
                <a:spcPts val="0"/>
              </a:spcBef>
              <a:spcAft>
                <a:spcPts val="0"/>
              </a:spcAft>
              <a:buNone/>
            </a:pPr>
            <a:r>
              <a:t/>
            </a:r>
            <a:endParaRPr/>
          </a:p>
        </p:txBody>
      </p:sp>
      <p:sp>
        <p:nvSpPr>
          <p:cNvPr id="101" name="Google Shape;101;p19"/>
          <p:cNvSpPr txBox="1"/>
          <p:nvPr/>
        </p:nvSpPr>
        <p:spPr>
          <a:xfrm>
            <a:off x="2460625" y="411875"/>
            <a:ext cx="38577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Merriweather"/>
                <a:ea typeface="Merriweather"/>
                <a:cs typeface="Merriweather"/>
                <a:sym typeface="Merriweather"/>
              </a:rPr>
              <a:t>Variables</a:t>
            </a:r>
            <a:endParaRPr b="1" sz="6000">
              <a:solidFill>
                <a:srgbClr val="FFFFFF"/>
              </a:solidFill>
              <a:latin typeface="Merriweather"/>
              <a:ea typeface="Merriweather"/>
              <a:cs typeface="Merriweather"/>
              <a:sym typeface="Merriweath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1000"/>
                                        <p:tgtEl>
                                          <p:spTgt spid="10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5" name="Shape 105"/>
        <p:cNvGrpSpPr/>
        <p:nvPr/>
      </p:nvGrpSpPr>
      <p:grpSpPr>
        <a:xfrm>
          <a:off x="0" y="0"/>
          <a:ext cx="0" cy="0"/>
          <a:chOff x="0" y="0"/>
          <a:chExt cx="0" cy="0"/>
        </a:xfrm>
      </p:grpSpPr>
      <p:sp>
        <p:nvSpPr>
          <p:cNvPr id="106" name="Google Shape;106;p20"/>
          <p:cNvSpPr txBox="1"/>
          <p:nvPr>
            <p:ph type="title"/>
          </p:nvPr>
        </p:nvSpPr>
        <p:spPr>
          <a:xfrm>
            <a:off x="567025" y="2082775"/>
            <a:ext cx="6111000" cy="1828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latin typeface="Merriweather"/>
                <a:ea typeface="Merriweather"/>
                <a:cs typeface="Merriweather"/>
                <a:sym typeface="Merriweather"/>
              </a:rPr>
              <a:t>The </a:t>
            </a:r>
            <a:r>
              <a:rPr lang="en">
                <a:solidFill>
                  <a:srgbClr val="FFFFFF"/>
                </a:solidFill>
                <a:latin typeface="Merriweather"/>
                <a:ea typeface="Merriweather"/>
                <a:cs typeface="Merriweather"/>
                <a:sym typeface="Merriweather"/>
              </a:rPr>
              <a:t>Experiment</a:t>
            </a:r>
            <a:endParaRPr>
              <a:solidFill>
                <a:srgbClr val="FFFFFF"/>
              </a:solidFill>
              <a:latin typeface="Merriweather"/>
              <a:ea typeface="Merriweather"/>
              <a:cs typeface="Merriweather"/>
              <a:sym typeface="Merriweather"/>
            </a:endParaRPr>
          </a:p>
        </p:txBody>
      </p:sp>
      <p:sp>
        <p:nvSpPr>
          <p:cNvPr id="107" name="Google Shape;107;p20"/>
          <p:cNvSpPr/>
          <p:nvPr/>
        </p:nvSpPr>
        <p:spPr>
          <a:xfrm>
            <a:off x="567025" y="3516075"/>
            <a:ext cx="524400" cy="50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1000"/>
                                        <p:tgtEl>
                                          <p:spTgt spid="106"/>
                                        </p:tgtEl>
                                        <p:attrNameLst>
                                          <p:attrName>ppt_w</p:attrName>
                                        </p:attrNameLst>
                                      </p:cBhvr>
                                      <p:tavLst>
                                        <p:tav fmla="" tm="0">
                                          <p:val>
                                            <p:strVal val="0"/>
                                          </p:val>
                                        </p:tav>
                                        <p:tav fmla="" tm="100000">
                                          <p:val>
                                            <p:strVal val="#ppt_w"/>
                                          </p:val>
                                        </p:tav>
                                      </p:tavLst>
                                    </p:anim>
                                    <p:anim calcmode="lin" valueType="num">
                                      <p:cBhvr additive="base">
                                        <p:cTn dur="1000"/>
                                        <p:tgtEl>
                                          <p:spTgt spid="10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1" name="Shape 111"/>
        <p:cNvGrpSpPr/>
        <p:nvPr/>
      </p:nvGrpSpPr>
      <p:grpSpPr>
        <a:xfrm>
          <a:off x="0" y="0"/>
          <a:ext cx="0" cy="0"/>
          <a:chOff x="0" y="0"/>
          <a:chExt cx="0" cy="0"/>
        </a:xfrm>
      </p:grpSpPr>
      <p:sp>
        <p:nvSpPr>
          <p:cNvPr id="112" name="Google Shape;112;p21"/>
          <p:cNvSpPr/>
          <p:nvPr/>
        </p:nvSpPr>
        <p:spPr>
          <a:xfrm>
            <a:off x="-67850" y="0"/>
            <a:ext cx="4233900" cy="5143500"/>
          </a:xfrm>
          <a:prstGeom prst="rect">
            <a:avLst/>
          </a:prstGeom>
          <a:solidFill>
            <a:srgbClr val="000000"/>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1"/>
          <p:cNvSpPr txBox="1"/>
          <p:nvPr/>
        </p:nvSpPr>
        <p:spPr>
          <a:xfrm>
            <a:off x="-68000" y="-84800"/>
            <a:ext cx="42339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800">
                <a:solidFill>
                  <a:schemeClr val="lt2"/>
                </a:solidFill>
                <a:latin typeface="Merriweather"/>
                <a:ea typeface="Merriweather"/>
                <a:cs typeface="Merriweather"/>
                <a:sym typeface="Merriweather"/>
              </a:rPr>
              <a:t>Materials</a:t>
            </a:r>
            <a:r>
              <a:rPr lang="en">
                <a:solidFill>
                  <a:schemeClr val="lt2"/>
                </a:solidFill>
                <a:latin typeface="Old Standard TT"/>
                <a:ea typeface="Old Standard TT"/>
                <a:cs typeface="Old Standard TT"/>
                <a:sym typeface="Old Standard TT"/>
              </a:rPr>
              <a:t> </a:t>
            </a:r>
            <a:endParaRPr>
              <a:solidFill>
                <a:schemeClr val="lt2"/>
              </a:solidFill>
              <a:latin typeface="Old Standard TT"/>
              <a:ea typeface="Old Standard TT"/>
              <a:cs typeface="Old Standard TT"/>
              <a:sym typeface="Old Standard TT"/>
            </a:endParaRPr>
          </a:p>
        </p:txBody>
      </p:sp>
      <p:sp>
        <p:nvSpPr>
          <p:cNvPr id="114" name="Google Shape;114;p21"/>
          <p:cNvSpPr txBox="1"/>
          <p:nvPr/>
        </p:nvSpPr>
        <p:spPr>
          <a:xfrm>
            <a:off x="-67850" y="992500"/>
            <a:ext cx="4317600" cy="3924900"/>
          </a:xfrm>
          <a:prstGeom prst="rect">
            <a:avLst/>
          </a:prstGeom>
          <a:noFill/>
          <a:ln>
            <a:noFill/>
          </a:ln>
        </p:spPr>
        <p:txBody>
          <a:bodyPr anchorCtr="0" anchor="t" bIns="91425" lIns="91425" spcFirstLastPara="1" rIns="91425" wrap="square" tIns="91425">
            <a:spAutoFit/>
          </a:bodyPr>
          <a:lstStyle/>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Multimeter and probes</a:t>
            </a:r>
            <a:endParaRPr sz="2700">
              <a:solidFill>
                <a:schemeClr val="lt2"/>
              </a:solidFill>
              <a:latin typeface="Dosis"/>
              <a:ea typeface="Dosis"/>
              <a:cs typeface="Dosis"/>
              <a:sym typeface="Dosis"/>
            </a:endParaRPr>
          </a:p>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Fruits: 4 Apples and 4  grapefruits </a:t>
            </a:r>
            <a:endParaRPr sz="2700">
              <a:solidFill>
                <a:schemeClr val="lt2"/>
              </a:solidFill>
              <a:latin typeface="Dosis"/>
              <a:ea typeface="Dosis"/>
              <a:cs typeface="Dosis"/>
              <a:sym typeface="Dosis"/>
            </a:endParaRPr>
          </a:p>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A Black Marker</a:t>
            </a:r>
            <a:endParaRPr sz="2700">
              <a:solidFill>
                <a:schemeClr val="lt2"/>
              </a:solidFill>
              <a:latin typeface="Dosis"/>
              <a:ea typeface="Dosis"/>
              <a:cs typeface="Dosis"/>
              <a:sym typeface="Dosis"/>
            </a:endParaRPr>
          </a:p>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Ziploc bags (for storage)</a:t>
            </a:r>
            <a:endParaRPr sz="2700">
              <a:solidFill>
                <a:schemeClr val="lt2"/>
              </a:solidFill>
              <a:latin typeface="Dosis"/>
              <a:ea typeface="Dosis"/>
              <a:cs typeface="Dosis"/>
              <a:sym typeface="Dosis"/>
            </a:endParaRPr>
          </a:p>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A refrigerator </a:t>
            </a:r>
            <a:endParaRPr sz="2700">
              <a:solidFill>
                <a:schemeClr val="lt2"/>
              </a:solidFill>
              <a:latin typeface="Dosis"/>
              <a:ea typeface="Dosis"/>
              <a:cs typeface="Dosis"/>
              <a:sym typeface="Dosis"/>
            </a:endParaRPr>
          </a:p>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Digital kitchen scale</a:t>
            </a:r>
            <a:endParaRPr sz="2700">
              <a:solidFill>
                <a:schemeClr val="lt2"/>
              </a:solidFill>
              <a:latin typeface="Dosis"/>
              <a:ea typeface="Dosis"/>
              <a:cs typeface="Dosis"/>
              <a:sym typeface="Dosis"/>
            </a:endParaRPr>
          </a:p>
          <a:p>
            <a:pPr indent="-400050" lvl="0" marL="457200" rtl="0" algn="l">
              <a:spcBef>
                <a:spcPts val="0"/>
              </a:spcBef>
              <a:spcAft>
                <a:spcPts val="0"/>
              </a:spcAft>
              <a:buClr>
                <a:schemeClr val="lt2"/>
              </a:buClr>
              <a:buSzPts val="2700"/>
              <a:buFont typeface="Dosis"/>
              <a:buChar char="●"/>
            </a:pPr>
            <a:r>
              <a:rPr lang="en" sz="2700">
                <a:solidFill>
                  <a:schemeClr val="lt2"/>
                </a:solidFill>
                <a:latin typeface="Dosis"/>
                <a:ea typeface="Dosis"/>
                <a:cs typeface="Dosis"/>
                <a:sym typeface="Dosis"/>
              </a:rPr>
              <a:t>A phone (for taking pictures)</a:t>
            </a:r>
            <a:endParaRPr sz="2700">
              <a:solidFill>
                <a:schemeClr val="lt2"/>
              </a:solidFill>
              <a:latin typeface="Dosis"/>
              <a:ea typeface="Dosis"/>
              <a:cs typeface="Dosis"/>
              <a:sym typeface="Dosis"/>
            </a:endParaRPr>
          </a:p>
        </p:txBody>
      </p:sp>
      <p:pic>
        <p:nvPicPr>
          <p:cNvPr id="115" name="Google Shape;115;p21"/>
          <p:cNvPicPr preferRelativeResize="0"/>
          <p:nvPr/>
        </p:nvPicPr>
        <p:blipFill>
          <a:blip r:embed="rId3">
            <a:alphaModFix/>
          </a:blip>
          <a:stretch>
            <a:fillRect/>
          </a:stretch>
        </p:blipFill>
        <p:spPr>
          <a:xfrm>
            <a:off x="7745547" y="1812063"/>
            <a:ext cx="1338383" cy="1784529"/>
          </a:xfrm>
          <a:prstGeom prst="rect">
            <a:avLst/>
          </a:prstGeom>
          <a:noFill/>
          <a:ln>
            <a:noFill/>
          </a:ln>
        </p:spPr>
      </p:pic>
      <p:pic>
        <p:nvPicPr>
          <p:cNvPr id="116" name="Google Shape;116;p21"/>
          <p:cNvPicPr preferRelativeResize="0"/>
          <p:nvPr/>
        </p:nvPicPr>
        <p:blipFill rotWithShape="1">
          <a:blip r:embed="rId4">
            <a:alphaModFix/>
          </a:blip>
          <a:srcRect b="0" l="0" r="16345" t="0"/>
          <a:stretch/>
        </p:blipFill>
        <p:spPr>
          <a:xfrm>
            <a:off x="7806864" y="195567"/>
            <a:ext cx="1215751" cy="1089961"/>
          </a:xfrm>
          <a:prstGeom prst="rect">
            <a:avLst/>
          </a:prstGeom>
          <a:noFill/>
          <a:ln>
            <a:noFill/>
          </a:ln>
        </p:spPr>
      </p:pic>
      <p:pic>
        <p:nvPicPr>
          <p:cNvPr id="117" name="Google Shape;117;p21"/>
          <p:cNvPicPr preferRelativeResize="0"/>
          <p:nvPr/>
        </p:nvPicPr>
        <p:blipFill rotWithShape="1">
          <a:blip r:embed="rId5">
            <a:alphaModFix/>
          </a:blip>
          <a:srcRect b="3030" l="0" r="0" t="-3030"/>
          <a:stretch/>
        </p:blipFill>
        <p:spPr>
          <a:xfrm>
            <a:off x="4435988" y="3092884"/>
            <a:ext cx="1356878" cy="1809171"/>
          </a:xfrm>
          <a:prstGeom prst="rect">
            <a:avLst/>
          </a:prstGeom>
          <a:noFill/>
          <a:ln>
            <a:noFill/>
          </a:ln>
        </p:spPr>
      </p:pic>
      <p:pic>
        <p:nvPicPr>
          <p:cNvPr id="118" name="Google Shape;118;p21"/>
          <p:cNvPicPr preferRelativeResize="0"/>
          <p:nvPr/>
        </p:nvPicPr>
        <p:blipFill>
          <a:blip r:embed="rId6">
            <a:alphaModFix/>
          </a:blip>
          <a:stretch>
            <a:fillRect/>
          </a:stretch>
        </p:blipFill>
        <p:spPr>
          <a:xfrm>
            <a:off x="4463898" y="0"/>
            <a:ext cx="1215742" cy="1620998"/>
          </a:xfrm>
          <a:prstGeom prst="rect">
            <a:avLst/>
          </a:prstGeom>
          <a:noFill/>
          <a:ln>
            <a:noFill/>
          </a:ln>
        </p:spPr>
      </p:pic>
      <p:pic>
        <p:nvPicPr>
          <p:cNvPr id="119" name="Google Shape;119;p21"/>
          <p:cNvPicPr preferRelativeResize="0"/>
          <p:nvPr/>
        </p:nvPicPr>
        <p:blipFill rotWithShape="1">
          <a:blip r:embed="rId7">
            <a:alphaModFix/>
          </a:blip>
          <a:srcRect b="18361" l="23618" r="10204" t="-6258"/>
          <a:stretch/>
        </p:blipFill>
        <p:spPr>
          <a:xfrm>
            <a:off x="6171888" y="201900"/>
            <a:ext cx="1081450" cy="1077300"/>
          </a:xfrm>
          <a:prstGeom prst="rect">
            <a:avLst/>
          </a:prstGeom>
          <a:noFill/>
          <a:ln>
            <a:noFill/>
          </a:ln>
        </p:spPr>
      </p:pic>
      <p:pic>
        <p:nvPicPr>
          <p:cNvPr id="120" name="Google Shape;120;p21"/>
          <p:cNvPicPr preferRelativeResize="0"/>
          <p:nvPr/>
        </p:nvPicPr>
        <p:blipFill>
          <a:blip r:embed="rId8">
            <a:alphaModFix/>
          </a:blip>
          <a:stretch>
            <a:fillRect/>
          </a:stretch>
        </p:blipFill>
        <p:spPr>
          <a:xfrm>
            <a:off x="4249850" y="1700370"/>
            <a:ext cx="1460872" cy="1313130"/>
          </a:xfrm>
          <a:prstGeom prst="rect">
            <a:avLst/>
          </a:prstGeom>
          <a:noFill/>
          <a:ln>
            <a:noFill/>
          </a:ln>
        </p:spPr>
      </p:pic>
      <p:pic>
        <p:nvPicPr>
          <p:cNvPr id="121" name="Google Shape;121;p21"/>
          <p:cNvPicPr preferRelativeResize="0"/>
          <p:nvPr/>
        </p:nvPicPr>
        <p:blipFill>
          <a:blip r:embed="rId9">
            <a:alphaModFix/>
          </a:blip>
          <a:stretch>
            <a:fillRect/>
          </a:stretch>
        </p:blipFill>
        <p:spPr>
          <a:xfrm>
            <a:off x="5865413" y="2221888"/>
            <a:ext cx="1460875" cy="1460875"/>
          </a:xfrm>
          <a:prstGeom prst="rect">
            <a:avLst/>
          </a:prstGeom>
          <a:noFill/>
          <a:ln>
            <a:noFill/>
          </a:ln>
        </p:spPr>
      </p:pic>
      <p:pic>
        <p:nvPicPr>
          <p:cNvPr id="122" name="Google Shape;122;p21"/>
          <p:cNvPicPr preferRelativeResize="0"/>
          <p:nvPr/>
        </p:nvPicPr>
        <p:blipFill rotWithShape="1">
          <a:blip r:embed="rId10">
            <a:alphaModFix/>
          </a:blip>
          <a:srcRect b="27347" l="0" r="0" t="29132"/>
          <a:stretch/>
        </p:blipFill>
        <p:spPr>
          <a:xfrm>
            <a:off x="6034163" y="1435325"/>
            <a:ext cx="1356875" cy="786574"/>
          </a:xfrm>
          <a:prstGeom prst="rect">
            <a:avLst/>
          </a:prstGeom>
          <a:noFill/>
          <a:ln>
            <a:noFill/>
          </a:ln>
        </p:spPr>
      </p:pic>
      <p:pic>
        <p:nvPicPr>
          <p:cNvPr id="123" name="Google Shape;123;p21"/>
          <p:cNvPicPr preferRelativeResize="0"/>
          <p:nvPr/>
        </p:nvPicPr>
        <p:blipFill rotWithShape="1">
          <a:blip r:embed="rId11">
            <a:alphaModFix/>
          </a:blip>
          <a:srcRect b="23827" l="22909" r="13646" t="30491"/>
          <a:stretch/>
        </p:blipFill>
        <p:spPr>
          <a:xfrm>
            <a:off x="6312575" y="3950374"/>
            <a:ext cx="2326973" cy="9424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27" name="Shape 127"/>
        <p:cNvGrpSpPr/>
        <p:nvPr/>
      </p:nvGrpSpPr>
      <p:grpSpPr>
        <a:xfrm>
          <a:off x="0" y="0"/>
          <a:ext cx="0" cy="0"/>
          <a:chOff x="0" y="0"/>
          <a:chExt cx="0" cy="0"/>
        </a:xfrm>
      </p:grpSpPr>
      <p:sp>
        <p:nvSpPr>
          <p:cNvPr id="128" name="Google Shape;128;p22"/>
          <p:cNvSpPr txBox="1"/>
          <p:nvPr>
            <p:ph type="title"/>
          </p:nvPr>
        </p:nvSpPr>
        <p:spPr>
          <a:xfrm>
            <a:off x="577950" y="795025"/>
            <a:ext cx="7988100" cy="450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b="1" sz="4800">
              <a:solidFill>
                <a:srgbClr val="FFFFFF"/>
              </a:solidFill>
              <a:latin typeface="Merriweather"/>
              <a:ea typeface="Merriweather"/>
              <a:cs typeface="Merriweather"/>
              <a:sym typeface="Merriweather"/>
            </a:endParaRPr>
          </a:p>
          <a:p>
            <a:pPr indent="-361950" lvl="0" marL="457200" rtl="0" algn="l">
              <a:lnSpc>
                <a:spcPct val="100000"/>
              </a:lnSpc>
              <a:spcBef>
                <a:spcPts val="0"/>
              </a:spcBef>
              <a:spcAft>
                <a:spcPts val="0"/>
              </a:spcAft>
              <a:buClr>
                <a:srgbClr val="FFFFFF"/>
              </a:buClr>
              <a:buSzPts val="2100"/>
              <a:buAutoNum type="arabicPeriod"/>
            </a:pPr>
            <a:r>
              <a:rPr lang="en" sz="2100">
                <a:solidFill>
                  <a:srgbClr val="FFFFFF"/>
                </a:solidFill>
              </a:rPr>
              <a:t>Take two fruits that are the same kind(2 apples, 2 grapefruits). Make sure they are not damaged in any way.</a:t>
            </a:r>
            <a:endParaRPr sz="2100">
              <a:solidFill>
                <a:srgbClr val="FFFFFF"/>
              </a:solidFill>
            </a:endParaRPr>
          </a:p>
          <a:p>
            <a:pPr indent="-361950" lvl="0" marL="457200" rtl="0" algn="l">
              <a:lnSpc>
                <a:spcPct val="100000"/>
              </a:lnSpc>
              <a:spcBef>
                <a:spcPts val="1000"/>
              </a:spcBef>
              <a:spcAft>
                <a:spcPts val="0"/>
              </a:spcAft>
              <a:buClr>
                <a:srgbClr val="FFFFFF"/>
              </a:buClr>
              <a:buSzPts val="2100"/>
              <a:buAutoNum type="arabicPeriod"/>
            </a:pPr>
            <a:r>
              <a:rPr lang="en" sz="2100">
                <a:solidFill>
                  <a:srgbClr val="FFFFFF"/>
                </a:solidFill>
              </a:rPr>
              <a:t> Take one fruit and measure the mass of it. Record the mass and do the same for the other fruit.</a:t>
            </a:r>
            <a:endParaRPr sz="2100">
              <a:solidFill>
                <a:srgbClr val="FFFFFF"/>
              </a:solidFill>
            </a:endParaRPr>
          </a:p>
          <a:p>
            <a:pPr indent="-361950" lvl="0" marL="457200" rtl="0" algn="l">
              <a:lnSpc>
                <a:spcPct val="100000"/>
              </a:lnSpc>
              <a:spcBef>
                <a:spcPts val="1000"/>
              </a:spcBef>
              <a:spcAft>
                <a:spcPts val="0"/>
              </a:spcAft>
              <a:buClr>
                <a:srgbClr val="FFFFFF"/>
              </a:buClr>
              <a:buSzPts val="2100"/>
              <a:buAutoNum type="arabicPeriod"/>
            </a:pPr>
            <a:r>
              <a:rPr lang="en" sz="2100">
                <a:solidFill>
                  <a:srgbClr val="FFFFFF"/>
                </a:solidFill>
              </a:rPr>
              <a:t>Take a black marker and make two markings each side of the fruits. (Make sure the markings are </a:t>
            </a:r>
            <a:r>
              <a:rPr lang="en" sz="2100">
                <a:solidFill>
                  <a:srgbClr val="FFFFFF"/>
                </a:solidFill>
              </a:rPr>
              <a:t>parallel</a:t>
            </a:r>
            <a:r>
              <a:rPr lang="en" sz="2100">
                <a:solidFill>
                  <a:srgbClr val="FFFFFF"/>
                </a:solidFill>
              </a:rPr>
              <a:t> to each other)</a:t>
            </a:r>
            <a:endParaRPr sz="2100">
              <a:solidFill>
                <a:srgbClr val="FFFFFF"/>
              </a:solidFill>
            </a:endParaRPr>
          </a:p>
          <a:p>
            <a:pPr indent="-361950" lvl="0" marL="457200" rtl="0" algn="l">
              <a:lnSpc>
                <a:spcPct val="100000"/>
              </a:lnSpc>
              <a:spcBef>
                <a:spcPts val="1000"/>
              </a:spcBef>
              <a:spcAft>
                <a:spcPts val="0"/>
              </a:spcAft>
              <a:buClr>
                <a:srgbClr val="FFFFFF"/>
              </a:buClr>
              <a:buSzPts val="2100"/>
              <a:buAutoNum type="arabicPeriod"/>
            </a:pPr>
            <a:r>
              <a:rPr lang="en" sz="2100">
                <a:solidFill>
                  <a:srgbClr val="FFFFFF"/>
                </a:solidFill>
              </a:rPr>
              <a:t>Use a sharp object to puncture the fruit where the marks have been placed. Make sure the holes reach to the core.</a:t>
            </a:r>
            <a:endParaRPr sz="2100">
              <a:solidFill>
                <a:srgbClr val="FFFFFF"/>
              </a:solidFill>
            </a:endParaRPr>
          </a:p>
          <a:p>
            <a:pPr indent="-361950" lvl="0" marL="457200" rtl="0" algn="l">
              <a:lnSpc>
                <a:spcPct val="100000"/>
              </a:lnSpc>
              <a:spcBef>
                <a:spcPts val="1000"/>
              </a:spcBef>
              <a:spcAft>
                <a:spcPts val="0"/>
              </a:spcAft>
              <a:buClr>
                <a:srgbClr val="FFFFFF"/>
              </a:buClr>
              <a:buSzPts val="2100"/>
              <a:buAutoNum type="arabicPeriod"/>
            </a:pPr>
            <a:r>
              <a:rPr lang="en" sz="2100">
                <a:solidFill>
                  <a:srgbClr val="FFFFFF"/>
                </a:solidFill>
              </a:rPr>
              <a:t>Take the probes attached to the multimeter and gently place the tip inside the hole. Leave the probes in the fruit for </a:t>
            </a:r>
            <a:r>
              <a:rPr lang="en" sz="2100">
                <a:solidFill>
                  <a:srgbClr val="FFFFFF"/>
                </a:solidFill>
              </a:rPr>
              <a:t>approximately</a:t>
            </a:r>
            <a:r>
              <a:rPr lang="en" sz="2100">
                <a:solidFill>
                  <a:srgbClr val="FFFFFF"/>
                </a:solidFill>
              </a:rPr>
              <a:t> five minutes then record the number shown on the multimeter.</a:t>
            </a:r>
            <a:endParaRPr sz="2100">
              <a:solidFill>
                <a:srgbClr val="FFFFFF"/>
              </a:solidFill>
            </a:endParaRPr>
          </a:p>
          <a:p>
            <a:pPr indent="0" lvl="0" marL="0" rtl="0" algn="l">
              <a:spcBef>
                <a:spcPts val="1000"/>
              </a:spcBef>
              <a:spcAft>
                <a:spcPts val="0"/>
              </a:spcAft>
              <a:buNone/>
            </a:pPr>
            <a:r>
              <a:t/>
            </a:r>
            <a:endParaRPr sz="5000">
              <a:solidFill>
                <a:srgbClr val="FFFFFF"/>
              </a:solidFill>
            </a:endParaRPr>
          </a:p>
        </p:txBody>
      </p:sp>
      <p:sp>
        <p:nvSpPr>
          <p:cNvPr id="129" name="Google Shape;129;p22"/>
          <p:cNvSpPr txBox="1"/>
          <p:nvPr/>
        </p:nvSpPr>
        <p:spPr>
          <a:xfrm>
            <a:off x="2627025" y="-90400"/>
            <a:ext cx="43851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200">
                <a:solidFill>
                  <a:srgbClr val="FFFFFF"/>
                </a:solidFill>
                <a:latin typeface="Merriweather"/>
                <a:ea typeface="Merriweather"/>
                <a:cs typeface="Merriweather"/>
                <a:sym typeface="Merriweather"/>
              </a:rPr>
              <a:t>Procedure  </a:t>
            </a:r>
            <a:endParaRPr b="1" sz="4700">
              <a:solidFill>
                <a:srgbClr val="FFFFFF"/>
              </a:solidFill>
              <a:highlight>
                <a:srgbClr val="4C1130"/>
              </a:highlight>
              <a:latin typeface="Merriweather"/>
              <a:ea typeface="Merriweather"/>
              <a:cs typeface="Merriweather"/>
              <a:sym typeface="Merriweath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8"/>
                                        </p:tgtEl>
                                        <p:attrNameLst>
                                          <p:attrName>style.visibility</p:attrName>
                                        </p:attrNameLst>
                                      </p:cBhvr>
                                      <p:to>
                                        <p:strVal val="visible"/>
                                      </p:to>
                                    </p:set>
                                    <p:anim calcmode="lin" valueType="num">
                                      <p:cBhvr additive="base">
                                        <p:cTn dur="1000"/>
                                        <p:tgtEl>
                                          <p:spTgt spid="1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33" name="Shape 133"/>
        <p:cNvGrpSpPr/>
        <p:nvPr/>
      </p:nvGrpSpPr>
      <p:grpSpPr>
        <a:xfrm>
          <a:off x="0" y="0"/>
          <a:ext cx="0" cy="0"/>
          <a:chOff x="0" y="0"/>
          <a:chExt cx="0" cy="0"/>
        </a:xfrm>
      </p:grpSpPr>
      <p:sp>
        <p:nvSpPr>
          <p:cNvPr id="134" name="Google Shape;134;p23"/>
          <p:cNvSpPr txBox="1"/>
          <p:nvPr>
            <p:ph type="title"/>
          </p:nvPr>
        </p:nvSpPr>
        <p:spPr>
          <a:xfrm>
            <a:off x="577950" y="1540325"/>
            <a:ext cx="7988100" cy="4502100"/>
          </a:xfrm>
          <a:prstGeom prst="rect">
            <a:avLst/>
          </a:prstGeom>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t/>
            </a:r>
            <a:endParaRPr sz="2000">
              <a:solidFill>
                <a:schemeClr val="lt1"/>
              </a:solidFill>
            </a:endParaRPr>
          </a:p>
          <a:p>
            <a:pPr indent="0" lvl="0" marL="0" rtl="0" algn="l">
              <a:spcBef>
                <a:spcPts val="0"/>
              </a:spcBef>
              <a:spcAft>
                <a:spcPts val="0"/>
              </a:spcAft>
              <a:buNone/>
            </a:pPr>
            <a:r>
              <a:rPr lang="en" sz="2100">
                <a:solidFill>
                  <a:schemeClr val="lt1"/>
                </a:solidFill>
              </a:rPr>
              <a:t>6</a:t>
            </a:r>
            <a:r>
              <a:rPr lang="en" sz="2100">
                <a:solidFill>
                  <a:schemeClr val="lt1"/>
                </a:solidFill>
              </a:rPr>
              <a:t>.  </a:t>
            </a:r>
            <a:r>
              <a:rPr lang="en" sz="2000">
                <a:solidFill>
                  <a:schemeClr val="lt1"/>
                </a:solidFill>
              </a:rPr>
              <a:t>Place the fruits in two separate bags. Make sure only </a:t>
            </a:r>
            <a:r>
              <a:rPr lang="en" sz="2000" u="sng">
                <a:solidFill>
                  <a:schemeClr val="lt1"/>
                </a:solidFill>
              </a:rPr>
              <a:t>ONE</a:t>
            </a:r>
            <a:r>
              <a:rPr lang="en" sz="2000">
                <a:solidFill>
                  <a:schemeClr val="lt1"/>
                </a:solidFill>
              </a:rPr>
              <a:t> bag has the word “fridge” written.</a:t>
            </a:r>
            <a:endParaRPr sz="2000">
              <a:solidFill>
                <a:schemeClr val="lt1"/>
              </a:solidFill>
            </a:endParaRPr>
          </a:p>
          <a:p>
            <a:pPr indent="0" lvl="0" marL="0" rtl="0" algn="l">
              <a:lnSpc>
                <a:spcPct val="100000"/>
              </a:lnSpc>
              <a:spcBef>
                <a:spcPts val="1000"/>
              </a:spcBef>
              <a:spcAft>
                <a:spcPts val="0"/>
              </a:spcAft>
              <a:buNone/>
            </a:pPr>
            <a:r>
              <a:rPr lang="en" sz="1900">
                <a:solidFill>
                  <a:schemeClr val="lt1"/>
                </a:solidFill>
              </a:rPr>
              <a:t>7. </a:t>
            </a:r>
            <a:r>
              <a:rPr lang="en" sz="2100">
                <a:solidFill>
                  <a:srgbClr val="FFFFFF"/>
                </a:solidFill>
              </a:rPr>
              <a:t> Place the bag that has “Fridge” written on it inside the fridge. Place the other bag in at room temperature (20 degrees celsius) </a:t>
            </a:r>
            <a:endParaRPr sz="2100">
              <a:solidFill>
                <a:srgbClr val="FFFFFF"/>
              </a:solidFill>
            </a:endParaRPr>
          </a:p>
          <a:p>
            <a:pPr indent="0" lvl="0" marL="0" rtl="0" algn="l">
              <a:lnSpc>
                <a:spcPct val="100000"/>
              </a:lnSpc>
              <a:spcBef>
                <a:spcPts val="1000"/>
              </a:spcBef>
              <a:spcAft>
                <a:spcPts val="0"/>
              </a:spcAft>
              <a:buNone/>
            </a:pPr>
            <a:r>
              <a:rPr lang="en" sz="2100">
                <a:solidFill>
                  <a:srgbClr val="FFFFFF"/>
                </a:solidFill>
              </a:rPr>
              <a:t> 8.   Monitor the resistance and the mass daily for fifteen days.Write down the data and take pictures to document your work.</a:t>
            </a:r>
            <a:endParaRPr sz="2100">
              <a:solidFill>
                <a:srgbClr val="FFFFFF"/>
              </a:solidFill>
            </a:endParaRPr>
          </a:p>
          <a:p>
            <a:pPr indent="0" lvl="0" marL="0" rtl="0" algn="l">
              <a:lnSpc>
                <a:spcPct val="115000"/>
              </a:lnSpc>
              <a:spcBef>
                <a:spcPts val="1000"/>
              </a:spcBef>
              <a:spcAft>
                <a:spcPts val="0"/>
              </a:spcAft>
              <a:buNone/>
            </a:pPr>
            <a:r>
              <a:rPr lang="en" sz="2100">
                <a:solidFill>
                  <a:srgbClr val="FFFFFF"/>
                </a:solidFill>
              </a:rPr>
              <a:t> 9.   Repeat steps 1-8 with another pair of fruit.</a:t>
            </a:r>
            <a:endParaRPr sz="2100">
              <a:solidFill>
                <a:srgbClr val="FFFFFF"/>
              </a:solidFill>
            </a:endParaRPr>
          </a:p>
          <a:p>
            <a:pPr indent="0" lvl="0" marL="0" rtl="0" algn="l">
              <a:lnSpc>
                <a:spcPct val="100000"/>
              </a:lnSpc>
              <a:spcBef>
                <a:spcPts val="1000"/>
              </a:spcBef>
              <a:spcAft>
                <a:spcPts val="0"/>
              </a:spcAft>
              <a:buNone/>
            </a:pPr>
            <a:r>
              <a:rPr lang="en" sz="2100">
                <a:solidFill>
                  <a:srgbClr val="FFFFFF"/>
                </a:solidFill>
              </a:rPr>
              <a:t>10.  Repeat the whole process as many times as you deem necessary. </a:t>
            </a:r>
            <a:endParaRPr b="1" sz="2100">
              <a:solidFill>
                <a:srgbClr val="FFFFFF"/>
              </a:solidFill>
              <a:highlight>
                <a:srgbClr val="FF00FF"/>
              </a:highlight>
              <a:latin typeface="Dosis"/>
              <a:ea typeface="Dosis"/>
              <a:cs typeface="Dosis"/>
              <a:sym typeface="Dosis"/>
            </a:endParaRPr>
          </a:p>
          <a:p>
            <a:pPr indent="0" lvl="0" marL="457200" rtl="0" algn="l">
              <a:lnSpc>
                <a:spcPct val="115000"/>
              </a:lnSpc>
              <a:spcBef>
                <a:spcPts val="1000"/>
              </a:spcBef>
              <a:spcAft>
                <a:spcPts val="0"/>
              </a:spcAft>
              <a:buNone/>
            </a:pPr>
            <a:r>
              <a:t/>
            </a:r>
            <a:endParaRPr sz="2100">
              <a:solidFill>
                <a:srgbClr val="FFFFFF"/>
              </a:solidFill>
            </a:endParaRPr>
          </a:p>
          <a:p>
            <a:pPr indent="0" lvl="0" marL="457200" rtl="0" algn="l">
              <a:lnSpc>
                <a:spcPct val="150000"/>
              </a:lnSpc>
              <a:spcBef>
                <a:spcPts val="1000"/>
              </a:spcBef>
              <a:spcAft>
                <a:spcPts val="0"/>
              </a:spcAft>
              <a:buNone/>
            </a:pPr>
            <a:r>
              <a:t/>
            </a:r>
            <a:endParaRPr sz="2100">
              <a:solidFill>
                <a:srgbClr val="FFFFFF"/>
              </a:solidFill>
            </a:endParaRPr>
          </a:p>
          <a:p>
            <a:pPr indent="0" lvl="0" marL="0" rtl="0" algn="l">
              <a:lnSpc>
                <a:spcPct val="115000"/>
              </a:lnSpc>
              <a:spcBef>
                <a:spcPts val="1000"/>
              </a:spcBef>
              <a:spcAft>
                <a:spcPts val="0"/>
              </a:spcAft>
              <a:buNone/>
            </a:pPr>
            <a:r>
              <a:t/>
            </a:r>
            <a:endParaRPr sz="1700">
              <a:solidFill>
                <a:srgbClr val="FFFFFF"/>
              </a:solidFill>
            </a:endParaRPr>
          </a:p>
          <a:p>
            <a:pPr indent="0" lvl="0" marL="0" rtl="0" algn="l">
              <a:lnSpc>
                <a:spcPct val="115000"/>
              </a:lnSpc>
              <a:spcBef>
                <a:spcPts val="0"/>
              </a:spcBef>
              <a:spcAft>
                <a:spcPts val="0"/>
              </a:spcAft>
              <a:buNone/>
            </a:pPr>
            <a:r>
              <a:t/>
            </a:r>
            <a:endParaRPr sz="4900">
              <a:solidFill>
                <a:srgbClr val="FFFFFF"/>
              </a:solidFill>
            </a:endParaRPr>
          </a:p>
        </p:txBody>
      </p:sp>
      <p:sp>
        <p:nvSpPr>
          <p:cNvPr id="135" name="Google Shape;135;p23"/>
          <p:cNvSpPr txBox="1"/>
          <p:nvPr/>
        </p:nvSpPr>
        <p:spPr>
          <a:xfrm>
            <a:off x="1042525" y="0"/>
            <a:ext cx="67599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400">
                <a:solidFill>
                  <a:srgbClr val="FFFFFF"/>
                </a:solidFill>
                <a:latin typeface="Merriweather"/>
                <a:ea typeface="Merriweather"/>
                <a:cs typeface="Merriweather"/>
                <a:sym typeface="Merriweather"/>
              </a:rPr>
              <a:t>Procedure(Continued)</a:t>
            </a:r>
            <a:r>
              <a:rPr b="1" lang="en" sz="2800">
                <a:solidFill>
                  <a:srgbClr val="FFFFFF"/>
                </a:solidFill>
                <a:latin typeface="Merriweather"/>
                <a:ea typeface="Merriweather"/>
                <a:cs typeface="Merriweather"/>
                <a:sym typeface="Merriweather"/>
              </a:rPr>
              <a:t> </a:t>
            </a:r>
            <a:endParaRPr b="1" sz="2800">
              <a:solidFill>
                <a:srgbClr val="FFFFFF"/>
              </a:solidFill>
              <a:highlight>
                <a:srgbClr val="4C1130"/>
              </a:highlight>
              <a:latin typeface="Merriweather"/>
              <a:ea typeface="Merriweather"/>
              <a:cs typeface="Merriweather"/>
              <a:sym typeface="Merriweather"/>
            </a:endParaRPr>
          </a:p>
        </p:txBody>
      </p:sp>
    </p:spTree>
  </p:cSld>
  <p:clrMapOvr>
    <a:masterClrMapping/>
  </p:clrMapOvr>
  <mc:AlternateContent>
    <mc:Choice Requires="p14">
      <p:transition spd="slow" p14:dur="1700">
        <p14:gallery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9" name="Shape 139"/>
        <p:cNvGrpSpPr/>
        <p:nvPr/>
      </p:nvGrpSpPr>
      <p:grpSpPr>
        <a:xfrm>
          <a:off x="0" y="0"/>
          <a:ext cx="0" cy="0"/>
          <a:chOff x="0" y="0"/>
          <a:chExt cx="0" cy="0"/>
        </a:xfrm>
      </p:grpSpPr>
      <p:sp>
        <p:nvSpPr>
          <p:cNvPr id="140" name="Google Shape;140;p24"/>
          <p:cNvSpPr txBox="1"/>
          <p:nvPr>
            <p:ph type="title"/>
          </p:nvPr>
        </p:nvSpPr>
        <p:spPr>
          <a:xfrm>
            <a:off x="3034650" y="394800"/>
            <a:ext cx="3074700" cy="613200"/>
          </a:xfrm>
          <a:prstGeom prst="rect">
            <a:avLst/>
          </a:prstGeom>
          <a:ln cap="flat" cmpd="sng" w="38100">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Nunito"/>
                <a:ea typeface="Nunito"/>
                <a:cs typeface="Nunito"/>
                <a:sym typeface="Nunito"/>
              </a:rPr>
              <a:t>Project Log</a:t>
            </a:r>
            <a:endParaRPr b="1">
              <a:solidFill>
                <a:srgbClr val="FFFFFF"/>
              </a:solidFill>
              <a:latin typeface="Nunito"/>
              <a:ea typeface="Nunito"/>
              <a:cs typeface="Nunito"/>
              <a:sym typeface="Nunito"/>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p:txBody>
      </p:sp>
      <p:sp>
        <p:nvSpPr>
          <p:cNvPr id="141" name="Google Shape;141;p24"/>
          <p:cNvSpPr txBox="1"/>
          <p:nvPr>
            <p:ph idx="1" type="body"/>
          </p:nvPr>
        </p:nvSpPr>
        <p:spPr>
          <a:xfrm>
            <a:off x="311700" y="1345200"/>
            <a:ext cx="8520600" cy="3615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000">
                <a:solidFill>
                  <a:srgbClr val="FFFFFF"/>
                </a:solidFill>
                <a:latin typeface="Nunito"/>
                <a:ea typeface="Nunito"/>
                <a:cs typeface="Nunito"/>
                <a:sym typeface="Nunito"/>
              </a:rPr>
              <a:t>The documentation for this project is a table of the </a:t>
            </a:r>
            <a:r>
              <a:rPr lang="en" sz="2000">
                <a:solidFill>
                  <a:schemeClr val="lt1"/>
                </a:solidFill>
                <a:latin typeface="Nunito"/>
                <a:ea typeface="Nunito"/>
                <a:cs typeface="Nunito"/>
                <a:sym typeface="Nunito"/>
              </a:rPr>
              <a:t>15 </a:t>
            </a:r>
            <a:r>
              <a:rPr lang="en" sz="2000">
                <a:solidFill>
                  <a:srgbClr val="FFFFFF"/>
                </a:solidFill>
                <a:latin typeface="Nunito"/>
                <a:ea typeface="Nunito"/>
                <a:cs typeface="Nunito"/>
                <a:sym typeface="Nunito"/>
              </a:rPr>
              <a:t>consecutive days that were spent monitoring the resistance and mass of the fruits that were chosen. The following slides shows a table of the mass and the resistance of the fruits throughout the 15 day period. The log is under the names given to the fruits, Apple A, Apple, B, Grapefruit A, and Grapefruit B. There is also another log for test 2 of a new set of fruits marked Apple C, Apple D, Grapefruit C, and Grapefruit D. </a:t>
            </a:r>
            <a:endParaRPr sz="1000">
              <a:solidFill>
                <a:schemeClr val="lt1"/>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1000"/>
                                        <p:tgtEl>
                                          <p:spTgt spid="14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45" name="Shape 145"/>
        <p:cNvGrpSpPr/>
        <p:nvPr/>
      </p:nvGrpSpPr>
      <p:grpSpPr>
        <a:xfrm>
          <a:off x="0" y="0"/>
          <a:ext cx="0" cy="0"/>
          <a:chOff x="0" y="0"/>
          <a:chExt cx="0" cy="0"/>
        </a:xfrm>
      </p:grpSpPr>
      <p:sp>
        <p:nvSpPr>
          <p:cNvPr id="146" name="Google Shape;146;p2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rgbClr val="FFFFFF"/>
                </a:solidFill>
              </a:rPr>
              <a:t>Apple A (Room Temp.)           Apple B (Fridge Temp.)</a:t>
            </a:r>
            <a:endParaRPr sz="2400" u="sng">
              <a:solidFill>
                <a:srgbClr val="FFFFFF"/>
              </a:solidFill>
            </a:endParaRPr>
          </a:p>
        </p:txBody>
      </p:sp>
      <p:sp>
        <p:nvSpPr>
          <p:cNvPr id="147" name="Google Shape;147;p25"/>
          <p:cNvSpPr txBox="1"/>
          <p:nvPr>
            <p:ph idx="1" type="body"/>
          </p:nvPr>
        </p:nvSpPr>
        <p:spPr>
          <a:xfrm>
            <a:off x="311700" y="994775"/>
            <a:ext cx="3984000" cy="41487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1:</a:t>
            </a:r>
            <a:r>
              <a:rPr lang="en" sz="1700">
                <a:solidFill>
                  <a:schemeClr val="lt1"/>
                </a:solidFill>
                <a:latin typeface="Dosis"/>
                <a:ea typeface="Dosis"/>
                <a:cs typeface="Dosis"/>
                <a:sym typeface="Dosis"/>
              </a:rPr>
              <a:t> M- 169g  R- 162.9 k</a:t>
            </a:r>
            <a:r>
              <a:rPr lang="en">
                <a:solidFill>
                  <a:schemeClr val="lt1"/>
                </a:solidFill>
                <a:latin typeface="Dosis"/>
                <a:ea typeface="Dosis"/>
                <a:cs typeface="Dosis"/>
                <a:sym typeface="Dosis"/>
              </a:rPr>
              <a:t>Ω</a:t>
            </a:r>
            <a:r>
              <a:rPr lang="en" sz="700">
                <a:solidFill>
                  <a:schemeClr val="lt1"/>
                </a:solidFill>
                <a:latin typeface="Dosis"/>
                <a:ea typeface="Dosis"/>
                <a:cs typeface="Dosis"/>
                <a:sym typeface="Dosis"/>
              </a:rPr>
              <a:t>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2:</a:t>
            </a:r>
            <a:r>
              <a:rPr lang="en" sz="1700">
                <a:solidFill>
                  <a:schemeClr val="lt1"/>
                </a:solidFill>
                <a:latin typeface="Dosis"/>
                <a:ea typeface="Dosis"/>
                <a:cs typeface="Dosis"/>
                <a:sym typeface="Dosis"/>
              </a:rPr>
              <a:t> M- 171g R- 183.3 k</a:t>
            </a:r>
            <a:r>
              <a:rPr lang="en">
                <a:solidFill>
                  <a:schemeClr val="lt1"/>
                </a:solidFill>
                <a:latin typeface="Dosis"/>
                <a:ea typeface="Dosis"/>
                <a:cs typeface="Dosis"/>
                <a:sym typeface="Dosis"/>
              </a:rPr>
              <a:t>Ω</a:t>
            </a:r>
            <a:r>
              <a:rPr lang="en" sz="700">
                <a:solidFill>
                  <a:schemeClr val="lt1"/>
                </a:solidFill>
                <a:latin typeface="Dosis"/>
                <a:ea typeface="Dosis"/>
                <a:cs typeface="Dosis"/>
                <a:sym typeface="Dosis"/>
              </a:rPr>
              <a:t>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3: </a:t>
            </a:r>
            <a:r>
              <a:rPr lang="en" sz="1700">
                <a:solidFill>
                  <a:schemeClr val="lt1"/>
                </a:solidFill>
                <a:latin typeface="Dosis"/>
                <a:ea typeface="Dosis"/>
                <a:cs typeface="Dosis"/>
                <a:sym typeface="Dosis"/>
              </a:rPr>
              <a:t>M-170g R- 160.5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4:</a:t>
            </a:r>
            <a:r>
              <a:rPr lang="en" sz="1700">
                <a:solidFill>
                  <a:schemeClr val="lt1"/>
                </a:solidFill>
                <a:latin typeface="Dosis"/>
                <a:ea typeface="Dosis"/>
                <a:cs typeface="Dosis"/>
                <a:sym typeface="Dosis"/>
              </a:rPr>
              <a:t> M-169g R- 186.7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5:</a:t>
            </a:r>
            <a:r>
              <a:rPr lang="en" sz="1700">
                <a:solidFill>
                  <a:schemeClr val="lt1"/>
                </a:solidFill>
                <a:latin typeface="Dosis"/>
                <a:ea typeface="Dosis"/>
                <a:cs typeface="Dosis"/>
                <a:sym typeface="Dosis"/>
              </a:rPr>
              <a:t> M-169g  R-212.5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6:</a:t>
            </a:r>
            <a:r>
              <a:rPr lang="en" sz="1700">
                <a:solidFill>
                  <a:schemeClr val="lt1"/>
                </a:solidFill>
                <a:latin typeface="Dosis"/>
                <a:ea typeface="Dosis"/>
                <a:cs typeface="Dosis"/>
                <a:sym typeface="Dosis"/>
              </a:rPr>
              <a:t> M-169g R-228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7: </a:t>
            </a:r>
            <a:r>
              <a:rPr lang="en" sz="1700">
                <a:solidFill>
                  <a:schemeClr val="lt1"/>
                </a:solidFill>
                <a:latin typeface="Dosis"/>
                <a:ea typeface="Dosis"/>
                <a:cs typeface="Dosis"/>
                <a:sym typeface="Dosis"/>
              </a:rPr>
              <a:t>M-167g R-180.3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8:</a:t>
            </a:r>
            <a:r>
              <a:rPr lang="en" sz="1700">
                <a:solidFill>
                  <a:schemeClr val="lt1"/>
                </a:solidFill>
                <a:latin typeface="Dosis"/>
                <a:ea typeface="Dosis"/>
                <a:cs typeface="Dosis"/>
                <a:sym typeface="Dosis"/>
              </a:rPr>
              <a:t> M- 168g R-112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9:</a:t>
            </a:r>
            <a:r>
              <a:rPr lang="en" sz="1700">
                <a:solidFill>
                  <a:schemeClr val="lt1"/>
                </a:solidFill>
                <a:latin typeface="Dosis"/>
                <a:ea typeface="Dosis"/>
                <a:cs typeface="Dosis"/>
                <a:sym typeface="Dosis"/>
              </a:rPr>
              <a:t> M-168g  R- 190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10:</a:t>
            </a:r>
            <a:r>
              <a:rPr lang="en" sz="1700">
                <a:solidFill>
                  <a:schemeClr val="lt1"/>
                </a:solidFill>
                <a:latin typeface="Dosis"/>
                <a:ea typeface="Dosis"/>
                <a:cs typeface="Dosis"/>
                <a:sym typeface="Dosis"/>
              </a:rPr>
              <a:t> M-168g R- 166.6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11:</a:t>
            </a:r>
            <a:r>
              <a:rPr lang="en" sz="1700">
                <a:solidFill>
                  <a:schemeClr val="lt1"/>
                </a:solidFill>
                <a:latin typeface="Dosis"/>
                <a:ea typeface="Dosis"/>
                <a:cs typeface="Dosis"/>
                <a:sym typeface="Dosis"/>
              </a:rPr>
              <a:t> M-168g  R- 177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12: </a:t>
            </a:r>
            <a:r>
              <a:rPr lang="en" sz="1700">
                <a:solidFill>
                  <a:schemeClr val="lt1"/>
                </a:solidFill>
                <a:latin typeface="Dosis"/>
                <a:ea typeface="Dosis"/>
                <a:cs typeface="Dosis"/>
                <a:sym typeface="Dosis"/>
              </a:rPr>
              <a:t>M-168g  R- 233.9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13:</a:t>
            </a:r>
            <a:r>
              <a:rPr lang="en" sz="1700">
                <a:solidFill>
                  <a:schemeClr val="lt1"/>
                </a:solidFill>
                <a:latin typeface="Dosis"/>
                <a:ea typeface="Dosis"/>
                <a:cs typeface="Dosis"/>
                <a:sym typeface="Dosis"/>
              </a:rPr>
              <a:t> M-168g  R-109.8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14: </a:t>
            </a:r>
            <a:r>
              <a:rPr lang="en" sz="1700">
                <a:solidFill>
                  <a:schemeClr val="lt1"/>
                </a:solidFill>
                <a:latin typeface="Dosis"/>
                <a:ea typeface="Dosis"/>
                <a:cs typeface="Dosis"/>
                <a:sym typeface="Dosis"/>
              </a:rPr>
              <a:t>M-167g R- 158.7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15:</a:t>
            </a:r>
            <a:r>
              <a:rPr lang="en" sz="1700">
                <a:solidFill>
                  <a:schemeClr val="lt1"/>
                </a:solidFill>
                <a:latin typeface="Dosis"/>
                <a:ea typeface="Dosis"/>
                <a:cs typeface="Dosis"/>
                <a:sym typeface="Dosis"/>
              </a:rPr>
              <a:t> M-167g  R-164.6 kΩ                                 </a:t>
            </a:r>
            <a:r>
              <a:rPr lang="en" sz="1500">
                <a:solidFill>
                  <a:schemeClr val="lt1"/>
                </a:solidFill>
                <a:latin typeface="Dosis"/>
                <a:ea typeface="Dosis"/>
                <a:cs typeface="Dosis"/>
                <a:sym typeface="Dosis"/>
              </a:rPr>
              <a:t>   </a:t>
            </a:r>
            <a:endParaRPr sz="1000">
              <a:latin typeface="Dosis"/>
              <a:ea typeface="Dosis"/>
              <a:cs typeface="Dosis"/>
              <a:sym typeface="Dosis"/>
            </a:endParaRPr>
          </a:p>
        </p:txBody>
      </p:sp>
      <p:sp>
        <p:nvSpPr>
          <p:cNvPr id="148" name="Google Shape;148;p25"/>
          <p:cNvSpPr txBox="1"/>
          <p:nvPr>
            <p:ph idx="2" type="body"/>
          </p:nvPr>
        </p:nvSpPr>
        <p:spPr>
          <a:xfrm>
            <a:off x="4465225" y="1058225"/>
            <a:ext cx="4367100" cy="4085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1: </a:t>
            </a:r>
            <a:r>
              <a:rPr lang="en" sz="1700">
                <a:solidFill>
                  <a:schemeClr val="lt1"/>
                </a:solidFill>
                <a:latin typeface="Dosis"/>
                <a:ea typeface="Dosis"/>
                <a:cs typeface="Dosis"/>
                <a:sym typeface="Dosis"/>
              </a:rPr>
              <a:t>M- 178g R-158.8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2: </a:t>
            </a:r>
            <a:r>
              <a:rPr lang="en" sz="1700">
                <a:solidFill>
                  <a:schemeClr val="lt1"/>
                </a:solidFill>
                <a:latin typeface="Dosis"/>
                <a:ea typeface="Dosis"/>
                <a:cs typeface="Dosis"/>
                <a:sym typeface="Dosis"/>
              </a:rPr>
              <a:t>M- 177g R- 494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3: </a:t>
            </a:r>
            <a:r>
              <a:rPr lang="en" sz="1700">
                <a:solidFill>
                  <a:schemeClr val="lt1"/>
                </a:solidFill>
                <a:latin typeface="Dosis"/>
                <a:ea typeface="Dosis"/>
                <a:cs typeface="Dosis"/>
                <a:sym typeface="Dosis"/>
              </a:rPr>
              <a:t>M- 177g R- 264.7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4:</a:t>
            </a:r>
            <a:r>
              <a:rPr lang="en" sz="1700">
                <a:solidFill>
                  <a:schemeClr val="lt1"/>
                </a:solidFill>
                <a:latin typeface="Dosis"/>
                <a:ea typeface="Dosis"/>
                <a:cs typeface="Dosis"/>
                <a:sym typeface="Dosis"/>
              </a:rPr>
              <a:t> M- 177g R- 358.5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5: </a:t>
            </a:r>
            <a:r>
              <a:rPr lang="en" sz="1700">
                <a:solidFill>
                  <a:schemeClr val="lt1"/>
                </a:solidFill>
                <a:latin typeface="Dosis"/>
                <a:ea typeface="Dosis"/>
                <a:cs typeface="Dosis"/>
                <a:sym typeface="Dosis"/>
              </a:rPr>
              <a:t>M- 177 g R-345.2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6:</a:t>
            </a:r>
            <a:r>
              <a:rPr lang="en" sz="1700">
                <a:solidFill>
                  <a:schemeClr val="lt1"/>
                </a:solidFill>
                <a:latin typeface="Dosis"/>
                <a:ea typeface="Dosis"/>
                <a:cs typeface="Dosis"/>
                <a:sym typeface="Dosis"/>
              </a:rPr>
              <a:t> M- 177g R- 236.6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7:</a:t>
            </a:r>
            <a:r>
              <a:rPr lang="en" sz="1700">
                <a:solidFill>
                  <a:schemeClr val="lt1"/>
                </a:solidFill>
                <a:latin typeface="Dosis"/>
                <a:ea typeface="Dosis"/>
                <a:cs typeface="Dosis"/>
                <a:sym typeface="Dosis"/>
              </a:rPr>
              <a:t> M- 177g R- 201.2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8:</a:t>
            </a:r>
            <a:r>
              <a:rPr lang="en" sz="1700">
                <a:solidFill>
                  <a:schemeClr val="lt1"/>
                </a:solidFill>
                <a:latin typeface="Dosis"/>
                <a:ea typeface="Dosis"/>
                <a:cs typeface="Dosis"/>
                <a:sym typeface="Dosis"/>
              </a:rPr>
              <a:t> M- 176g R-  197.1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9:</a:t>
            </a:r>
            <a:r>
              <a:rPr lang="en" sz="1700">
                <a:solidFill>
                  <a:schemeClr val="lt1"/>
                </a:solidFill>
                <a:latin typeface="Dosis"/>
                <a:ea typeface="Dosis"/>
                <a:cs typeface="Dosis"/>
                <a:sym typeface="Dosis"/>
              </a:rPr>
              <a:t> M- 176g R-  122.9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10: </a:t>
            </a:r>
            <a:r>
              <a:rPr lang="en" sz="1700">
                <a:solidFill>
                  <a:schemeClr val="lt1"/>
                </a:solidFill>
                <a:latin typeface="Dosis"/>
                <a:ea typeface="Dosis"/>
                <a:cs typeface="Dosis"/>
                <a:sym typeface="Dosis"/>
              </a:rPr>
              <a:t>M- 177g R- 203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11:</a:t>
            </a:r>
            <a:r>
              <a:rPr lang="en" sz="1700">
                <a:solidFill>
                  <a:schemeClr val="lt1"/>
                </a:solidFill>
                <a:latin typeface="Dosis"/>
                <a:ea typeface="Dosis"/>
                <a:cs typeface="Dosis"/>
                <a:sym typeface="Dosis"/>
              </a:rPr>
              <a:t> M- 176g R- 251.8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12:</a:t>
            </a:r>
            <a:r>
              <a:rPr lang="en" sz="1700">
                <a:solidFill>
                  <a:schemeClr val="lt1"/>
                </a:solidFill>
                <a:latin typeface="Dosis"/>
                <a:ea typeface="Dosis"/>
                <a:cs typeface="Dosis"/>
                <a:sym typeface="Dosis"/>
              </a:rPr>
              <a:t> M- 177g R- 137.5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13: </a:t>
            </a:r>
            <a:r>
              <a:rPr lang="en" sz="1700">
                <a:solidFill>
                  <a:schemeClr val="lt1"/>
                </a:solidFill>
                <a:latin typeface="Dosis"/>
                <a:ea typeface="Dosis"/>
                <a:cs typeface="Dosis"/>
                <a:sym typeface="Dosis"/>
              </a:rPr>
              <a:t>M- 176g R-127.1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 Day 14:</a:t>
            </a:r>
            <a:r>
              <a:rPr lang="en" sz="1700">
                <a:solidFill>
                  <a:schemeClr val="lt1"/>
                </a:solidFill>
                <a:latin typeface="Dosis"/>
                <a:ea typeface="Dosis"/>
                <a:cs typeface="Dosis"/>
                <a:sym typeface="Dosis"/>
              </a:rPr>
              <a:t> M- 176g R- 121.4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15: </a:t>
            </a:r>
            <a:r>
              <a:rPr lang="en" sz="1700">
                <a:solidFill>
                  <a:schemeClr val="lt1"/>
                </a:solidFill>
                <a:latin typeface="Dosis"/>
                <a:ea typeface="Dosis"/>
                <a:cs typeface="Dosis"/>
                <a:sym typeface="Dosis"/>
              </a:rPr>
              <a:t>M- 176g R-197 kΩ                              </a:t>
            </a:r>
            <a:r>
              <a:rPr lang="en" sz="1900">
                <a:solidFill>
                  <a:schemeClr val="lt1"/>
                </a:solidFill>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52" name="Shape 152"/>
        <p:cNvGrpSpPr/>
        <p:nvPr/>
      </p:nvGrpSpPr>
      <p:grpSpPr>
        <a:xfrm>
          <a:off x="0" y="0"/>
          <a:ext cx="0" cy="0"/>
          <a:chOff x="0" y="0"/>
          <a:chExt cx="0" cy="0"/>
        </a:xfrm>
      </p:grpSpPr>
      <p:pic>
        <p:nvPicPr>
          <p:cNvPr id="153" name="Google Shape;153;p26"/>
          <p:cNvPicPr preferRelativeResize="0"/>
          <p:nvPr/>
        </p:nvPicPr>
        <p:blipFill>
          <a:blip r:embed="rId3">
            <a:alphaModFix/>
          </a:blip>
          <a:stretch>
            <a:fillRect/>
          </a:stretch>
        </p:blipFill>
        <p:spPr>
          <a:xfrm>
            <a:off x="137062" y="1327658"/>
            <a:ext cx="2141001" cy="2854668"/>
          </a:xfrm>
          <a:prstGeom prst="rect">
            <a:avLst/>
          </a:prstGeom>
          <a:noFill/>
          <a:ln>
            <a:noFill/>
          </a:ln>
        </p:spPr>
      </p:pic>
      <p:pic>
        <p:nvPicPr>
          <p:cNvPr id="154" name="Google Shape;154;p26"/>
          <p:cNvPicPr preferRelativeResize="0"/>
          <p:nvPr/>
        </p:nvPicPr>
        <p:blipFill>
          <a:blip r:embed="rId4">
            <a:alphaModFix/>
          </a:blip>
          <a:stretch>
            <a:fillRect/>
          </a:stretch>
        </p:blipFill>
        <p:spPr>
          <a:xfrm>
            <a:off x="4997975" y="2076863"/>
            <a:ext cx="2063850" cy="3021924"/>
          </a:xfrm>
          <a:prstGeom prst="rect">
            <a:avLst/>
          </a:prstGeom>
          <a:noFill/>
          <a:ln>
            <a:noFill/>
          </a:ln>
        </p:spPr>
      </p:pic>
      <p:sp>
        <p:nvSpPr>
          <p:cNvPr id="155" name="Google Shape;155;p26"/>
          <p:cNvSpPr/>
          <p:nvPr/>
        </p:nvSpPr>
        <p:spPr>
          <a:xfrm rot="5400000">
            <a:off x="7391850" y="-84750"/>
            <a:ext cx="1667400" cy="1836900"/>
          </a:xfrm>
          <a:prstGeom prst="diagStripe">
            <a:avLst>
              <a:gd fmla="val 50000"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6"/>
          <p:cNvSpPr txBox="1"/>
          <p:nvPr/>
        </p:nvSpPr>
        <p:spPr>
          <a:xfrm rot="2695185">
            <a:off x="7631691" y="324037"/>
            <a:ext cx="1514624" cy="49257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latin typeface="Old Standard TT"/>
                <a:ea typeface="Old Standard TT"/>
                <a:cs typeface="Old Standard TT"/>
                <a:sym typeface="Old Standard TT"/>
              </a:rPr>
              <a:t>Photos</a:t>
            </a:r>
            <a:endParaRPr b="1" sz="2000">
              <a:solidFill>
                <a:srgbClr val="FFFFFF"/>
              </a:solidFill>
              <a:latin typeface="Old Standard TT"/>
              <a:ea typeface="Old Standard TT"/>
              <a:cs typeface="Old Standard TT"/>
              <a:sym typeface="Old Standard TT"/>
            </a:endParaRPr>
          </a:p>
        </p:txBody>
      </p:sp>
      <p:sp>
        <p:nvSpPr>
          <p:cNvPr id="157" name="Google Shape;157;p26"/>
          <p:cNvSpPr/>
          <p:nvPr/>
        </p:nvSpPr>
        <p:spPr>
          <a:xfrm>
            <a:off x="67825" y="126255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6"/>
          <p:cNvSpPr/>
          <p:nvPr/>
        </p:nvSpPr>
        <p:spPr>
          <a:xfrm rot="10800000">
            <a:off x="1769400" y="3790925"/>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6"/>
          <p:cNvSpPr/>
          <p:nvPr/>
        </p:nvSpPr>
        <p:spPr>
          <a:xfrm rot="-6003439">
            <a:off x="67830" y="3790980"/>
            <a:ext cx="565185" cy="461609"/>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p:nvPr/>
        </p:nvSpPr>
        <p:spPr>
          <a:xfrm rot="4208496">
            <a:off x="1812146" y="1262609"/>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6"/>
          <p:cNvSpPr/>
          <p:nvPr/>
        </p:nvSpPr>
        <p:spPr>
          <a:xfrm>
            <a:off x="4918875" y="2018625"/>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p:nvPr/>
        </p:nvSpPr>
        <p:spPr>
          <a:xfrm rot="10800000">
            <a:off x="6545300" y="4667025"/>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6"/>
          <p:cNvSpPr/>
          <p:nvPr/>
        </p:nvSpPr>
        <p:spPr>
          <a:xfrm rot="-6003439">
            <a:off x="4918880" y="4667080"/>
            <a:ext cx="565185" cy="461609"/>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6"/>
          <p:cNvSpPr/>
          <p:nvPr/>
        </p:nvSpPr>
        <p:spPr>
          <a:xfrm rot="4208496">
            <a:off x="6575746" y="2018684"/>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26"/>
          <p:cNvPicPr preferRelativeResize="0"/>
          <p:nvPr/>
        </p:nvPicPr>
        <p:blipFill>
          <a:blip r:embed="rId5">
            <a:alphaModFix/>
          </a:blip>
          <a:stretch>
            <a:fillRect/>
          </a:stretch>
        </p:blipFill>
        <p:spPr>
          <a:xfrm>
            <a:off x="7165300" y="1593725"/>
            <a:ext cx="1760876" cy="2473453"/>
          </a:xfrm>
          <a:prstGeom prst="rect">
            <a:avLst/>
          </a:prstGeom>
          <a:noFill/>
          <a:ln>
            <a:noFill/>
          </a:ln>
        </p:spPr>
      </p:pic>
      <p:pic>
        <p:nvPicPr>
          <p:cNvPr id="166" name="Google Shape;166;p26"/>
          <p:cNvPicPr preferRelativeResize="0"/>
          <p:nvPr/>
        </p:nvPicPr>
        <p:blipFill>
          <a:blip r:embed="rId6">
            <a:alphaModFix/>
          </a:blip>
          <a:stretch>
            <a:fillRect/>
          </a:stretch>
        </p:blipFill>
        <p:spPr>
          <a:xfrm rot="-5400000">
            <a:off x="2854313" y="3102301"/>
            <a:ext cx="1550874" cy="2219325"/>
          </a:xfrm>
          <a:prstGeom prst="rect">
            <a:avLst/>
          </a:prstGeom>
          <a:noFill/>
          <a:ln>
            <a:noFill/>
          </a:ln>
        </p:spPr>
      </p:pic>
      <p:pic>
        <p:nvPicPr>
          <p:cNvPr id="167" name="Google Shape;167;p26"/>
          <p:cNvPicPr preferRelativeResize="0"/>
          <p:nvPr/>
        </p:nvPicPr>
        <p:blipFill>
          <a:blip r:embed="rId7">
            <a:alphaModFix/>
          </a:blip>
          <a:stretch>
            <a:fillRect/>
          </a:stretch>
        </p:blipFill>
        <p:spPr>
          <a:xfrm>
            <a:off x="4879001" y="152400"/>
            <a:ext cx="2133907" cy="1600430"/>
          </a:xfrm>
          <a:prstGeom prst="rect">
            <a:avLst/>
          </a:prstGeom>
          <a:noFill/>
          <a:ln>
            <a:noFill/>
          </a:ln>
        </p:spPr>
      </p:pic>
      <p:sp>
        <p:nvSpPr>
          <p:cNvPr id="168" name="Google Shape;168;p26"/>
          <p:cNvSpPr txBox="1"/>
          <p:nvPr/>
        </p:nvSpPr>
        <p:spPr>
          <a:xfrm>
            <a:off x="4445950" y="32886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highlight>
                <a:srgbClr val="FFFFFF"/>
              </a:highlight>
            </a:endParaRPr>
          </a:p>
        </p:txBody>
      </p:sp>
      <p:sp>
        <p:nvSpPr>
          <p:cNvPr id="169" name="Google Shape;169;p26"/>
          <p:cNvSpPr txBox="1"/>
          <p:nvPr/>
        </p:nvSpPr>
        <p:spPr>
          <a:xfrm>
            <a:off x="-292450" y="33338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dk1"/>
              </a:solidFill>
              <a:highlight>
                <a:srgbClr val="FFFFFF"/>
              </a:highlight>
            </a:endParaRPr>
          </a:p>
        </p:txBody>
      </p:sp>
      <p:sp>
        <p:nvSpPr>
          <p:cNvPr id="170" name="Google Shape;170;p26"/>
          <p:cNvSpPr txBox="1"/>
          <p:nvPr/>
        </p:nvSpPr>
        <p:spPr>
          <a:xfrm>
            <a:off x="4445950" y="143885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dk1"/>
              </a:solidFill>
              <a:highlight>
                <a:srgbClr val="FFFFFF"/>
              </a:highlight>
            </a:endParaRPr>
          </a:p>
        </p:txBody>
      </p:sp>
      <p:sp>
        <p:nvSpPr>
          <p:cNvPr id="171" name="Google Shape;171;p26"/>
          <p:cNvSpPr txBox="1"/>
          <p:nvPr/>
        </p:nvSpPr>
        <p:spPr>
          <a:xfrm>
            <a:off x="6545738" y="28259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dk1"/>
              </a:solidFill>
              <a:highlight>
                <a:srgbClr val="FFFFFF"/>
              </a:highlight>
            </a:endParaRPr>
          </a:p>
        </p:txBody>
      </p:sp>
      <p:sp>
        <p:nvSpPr>
          <p:cNvPr id="172" name="Google Shape;172;p26"/>
          <p:cNvSpPr txBox="1"/>
          <p:nvPr/>
        </p:nvSpPr>
        <p:spPr>
          <a:xfrm>
            <a:off x="2129738" y="3163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dk1"/>
              </a:solidFill>
              <a:highlight>
                <a:srgbClr val="FFFFFF"/>
              </a:highlight>
            </a:endParaRPr>
          </a:p>
        </p:txBody>
      </p:sp>
      <p:sp>
        <p:nvSpPr>
          <p:cNvPr id="173" name="Google Shape;173;p26"/>
          <p:cNvSpPr txBox="1"/>
          <p:nvPr/>
        </p:nvSpPr>
        <p:spPr>
          <a:xfrm>
            <a:off x="2334600" y="40671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dk1"/>
              </a:solidFill>
              <a:highlight>
                <a:srgbClr val="FFFFFF"/>
              </a:highlight>
            </a:endParaRPr>
          </a:p>
        </p:txBody>
      </p:sp>
      <p:sp>
        <p:nvSpPr>
          <p:cNvPr id="174" name="Google Shape;174;p26"/>
          <p:cNvSpPr txBox="1"/>
          <p:nvPr/>
        </p:nvSpPr>
        <p:spPr>
          <a:xfrm>
            <a:off x="6545738" y="2719175"/>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chemeClr val="lt1"/>
                </a:highlight>
                <a:latin typeface="Old Standard TT"/>
                <a:ea typeface="Old Standard TT"/>
                <a:cs typeface="Old Standard TT"/>
                <a:sym typeface="Old Standard TT"/>
              </a:rPr>
              <a:t>Day 11 </a:t>
            </a:r>
            <a:endParaRPr>
              <a:solidFill>
                <a:schemeClr val="dk1"/>
              </a:solidFill>
            </a:endParaRPr>
          </a:p>
        </p:txBody>
      </p:sp>
      <p:sp>
        <p:nvSpPr>
          <p:cNvPr id="175" name="Google Shape;175;p26"/>
          <p:cNvSpPr txBox="1"/>
          <p:nvPr/>
        </p:nvSpPr>
        <p:spPr>
          <a:xfrm>
            <a:off x="4529900" y="1142775"/>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chemeClr val="lt1"/>
                </a:highlight>
                <a:latin typeface="Old Standard TT"/>
                <a:ea typeface="Old Standard TT"/>
                <a:cs typeface="Old Standard TT"/>
                <a:sym typeface="Old Standard TT"/>
              </a:rPr>
              <a:t>Day 15 </a:t>
            </a:r>
            <a:endParaRPr>
              <a:solidFill>
                <a:schemeClr val="dk1"/>
              </a:solidFill>
            </a:endParaRPr>
          </a:p>
        </p:txBody>
      </p:sp>
      <p:pic>
        <p:nvPicPr>
          <p:cNvPr id="176" name="Google Shape;176;p26"/>
          <p:cNvPicPr preferRelativeResize="0"/>
          <p:nvPr/>
        </p:nvPicPr>
        <p:blipFill>
          <a:blip r:embed="rId8">
            <a:alphaModFix/>
          </a:blip>
          <a:stretch>
            <a:fillRect/>
          </a:stretch>
        </p:blipFill>
        <p:spPr>
          <a:xfrm>
            <a:off x="2610250" y="101080"/>
            <a:ext cx="1936563" cy="3232783"/>
          </a:xfrm>
          <a:prstGeom prst="rect">
            <a:avLst/>
          </a:prstGeom>
          <a:noFill/>
          <a:ln>
            <a:noFill/>
          </a:ln>
        </p:spPr>
      </p:pic>
      <p:sp>
        <p:nvSpPr>
          <p:cNvPr id="177" name="Google Shape;177;p26"/>
          <p:cNvSpPr txBox="1"/>
          <p:nvPr/>
        </p:nvSpPr>
        <p:spPr>
          <a:xfrm>
            <a:off x="2129738" y="208675"/>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chemeClr val="lt1"/>
                </a:highlight>
                <a:latin typeface="Old Standard TT"/>
                <a:ea typeface="Old Standard TT"/>
                <a:cs typeface="Old Standard TT"/>
                <a:sym typeface="Old Standard TT"/>
              </a:rPr>
              <a:t>Day 1 </a:t>
            </a:r>
            <a:endParaRPr>
              <a:solidFill>
                <a:schemeClr val="dk1"/>
              </a:solidFill>
            </a:endParaRPr>
          </a:p>
        </p:txBody>
      </p:sp>
      <p:sp>
        <p:nvSpPr>
          <p:cNvPr id="178" name="Google Shape;178;p26"/>
          <p:cNvSpPr txBox="1"/>
          <p:nvPr/>
        </p:nvSpPr>
        <p:spPr>
          <a:xfrm>
            <a:off x="4445950" y="3648775"/>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chemeClr val="lt1"/>
                </a:highlight>
                <a:latin typeface="Old Standard TT"/>
                <a:ea typeface="Old Standard TT"/>
                <a:cs typeface="Old Standard TT"/>
                <a:sym typeface="Old Standard TT"/>
              </a:rPr>
              <a:t>Day 3 </a:t>
            </a:r>
            <a:endParaRPr>
              <a:solidFill>
                <a:schemeClr val="dk1"/>
              </a:solidFill>
            </a:endParaRPr>
          </a:p>
        </p:txBody>
      </p:sp>
      <p:sp>
        <p:nvSpPr>
          <p:cNvPr id="179" name="Google Shape;179;p26"/>
          <p:cNvSpPr txBox="1"/>
          <p:nvPr/>
        </p:nvSpPr>
        <p:spPr>
          <a:xfrm>
            <a:off x="207988" y="3436525"/>
            <a:ext cx="3000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highlight>
                  <a:schemeClr val="lt1"/>
                </a:highlight>
                <a:latin typeface="Old Standard TT"/>
                <a:ea typeface="Old Standard TT"/>
                <a:cs typeface="Old Standard TT"/>
                <a:sym typeface="Old Standard TT"/>
              </a:rPr>
              <a:t>Day 3 </a:t>
            </a:r>
            <a:endParaRPr sz="900">
              <a:solidFill>
                <a:schemeClr val="dk1"/>
              </a:solidFill>
            </a:endParaRPr>
          </a:p>
        </p:txBody>
      </p:sp>
      <p:sp>
        <p:nvSpPr>
          <p:cNvPr id="180" name="Google Shape;180;p26"/>
          <p:cNvSpPr txBox="1"/>
          <p:nvPr/>
        </p:nvSpPr>
        <p:spPr>
          <a:xfrm>
            <a:off x="1769400" y="3970275"/>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1"/>
                </a:solidFill>
                <a:highlight>
                  <a:schemeClr val="lt1"/>
                </a:highlight>
                <a:latin typeface="Old Standard TT"/>
                <a:ea typeface="Old Standard TT"/>
                <a:cs typeface="Old Standard TT"/>
                <a:sym typeface="Old Standard TT"/>
              </a:rPr>
              <a:t>Day 14 </a:t>
            </a:r>
            <a:endParaRPr sz="17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84" name="Shape 184"/>
        <p:cNvGrpSpPr/>
        <p:nvPr/>
      </p:nvGrpSpPr>
      <p:grpSpPr>
        <a:xfrm>
          <a:off x="0" y="0"/>
          <a:ext cx="0" cy="0"/>
          <a:chOff x="0" y="0"/>
          <a:chExt cx="0" cy="0"/>
        </a:xfrm>
      </p:grpSpPr>
      <p:sp>
        <p:nvSpPr>
          <p:cNvPr id="185" name="Google Shape;185;p2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FFFFFF"/>
                </a:solidFill>
              </a:rPr>
              <a:t>Apple C (Room Temp.)     Apple D (Fridge Temp.)</a:t>
            </a:r>
            <a:endParaRPr u="sng">
              <a:solidFill>
                <a:srgbClr val="FFFFFF"/>
              </a:solidFill>
            </a:endParaRPr>
          </a:p>
        </p:txBody>
      </p:sp>
      <p:sp>
        <p:nvSpPr>
          <p:cNvPr id="186" name="Google Shape;186;p27"/>
          <p:cNvSpPr txBox="1"/>
          <p:nvPr>
            <p:ph idx="1" type="body"/>
          </p:nvPr>
        </p:nvSpPr>
        <p:spPr>
          <a:xfrm>
            <a:off x="311700" y="1058225"/>
            <a:ext cx="3999900" cy="4085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1:</a:t>
            </a:r>
            <a:r>
              <a:rPr lang="en" sz="1700">
                <a:solidFill>
                  <a:schemeClr val="lt1"/>
                </a:solidFill>
                <a:latin typeface="Dosis"/>
                <a:ea typeface="Dosis"/>
                <a:cs typeface="Dosis"/>
                <a:sym typeface="Dosis"/>
              </a:rPr>
              <a:t> M- 197g  R-166.8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2:</a:t>
            </a:r>
            <a:r>
              <a:rPr lang="en" sz="1700">
                <a:solidFill>
                  <a:schemeClr val="lt1"/>
                </a:solidFill>
                <a:latin typeface="Dosis"/>
                <a:ea typeface="Dosis"/>
                <a:cs typeface="Dosis"/>
                <a:sym typeface="Dosis"/>
              </a:rPr>
              <a:t> M- 197 g R-174.1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3: </a:t>
            </a:r>
            <a:r>
              <a:rPr lang="en" sz="1700">
                <a:solidFill>
                  <a:schemeClr val="lt1"/>
                </a:solidFill>
                <a:latin typeface="Dosis"/>
                <a:ea typeface="Dosis"/>
                <a:cs typeface="Dosis"/>
                <a:sym typeface="Dosis"/>
              </a:rPr>
              <a:t>M- 197g R- 152.6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4:</a:t>
            </a:r>
            <a:r>
              <a:rPr lang="en" sz="1700">
                <a:solidFill>
                  <a:schemeClr val="lt1"/>
                </a:solidFill>
                <a:latin typeface="Dosis"/>
                <a:ea typeface="Dosis"/>
                <a:cs typeface="Dosis"/>
                <a:sym typeface="Dosis"/>
              </a:rPr>
              <a:t> M- 197g  R-215.3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5:</a:t>
            </a:r>
            <a:r>
              <a:rPr lang="en" sz="1700">
                <a:solidFill>
                  <a:schemeClr val="lt1"/>
                </a:solidFill>
                <a:latin typeface="Dosis"/>
                <a:ea typeface="Dosis"/>
                <a:cs typeface="Dosis"/>
                <a:sym typeface="Dosis"/>
              </a:rPr>
              <a:t> M- 197g R-216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6:</a:t>
            </a:r>
            <a:r>
              <a:rPr lang="en" sz="1700">
                <a:solidFill>
                  <a:schemeClr val="lt1"/>
                </a:solidFill>
                <a:latin typeface="Dosis"/>
                <a:ea typeface="Dosis"/>
                <a:cs typeface="Dosis"/>
                <a:sym typeface="Dosis"/>
              </a:rPr>
              <a:t> M- 196g R-178.4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7: </a:t>
            </a:r>
            <a:r>
              <a:rPr lang="en" sz="1700">
                <a:solidFill>
                  <a:schemeClr val="lt1"/>
                </a:solidFill>
                <a:latin typeface="Dosis"/>
                <a:ea typeface="Dosis"/>
                <a:cs typeface="Dosis"/>
                <a:sym typeface="Dosis"/>
              </a:rPr>
              <a:t>M- 196g R-167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8:</a:t>
            </a:r>
            <a:r>
              <a:rPr lang="en" sz="1700">
                <a:solidFill>
                  <a:schemeClr val="lt1"/>
                </a:solidFill>
                <a:latin typeface="Dosis"/>
                <a:ea typeface="Dosis"/>
                <a:cs typeface="Dosis"/>
                <a:sym typeface="Dosis"/>
              </a:rPr>
              <a:t> M- 196g R-219.4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9:</a:t>
            </a:r>
            <a:r>
              <a:rPr lang="en" sz="1700">
                <a:solidFill>
                  <a:schemeClr val="lt1"/>
                </a:solidFill>
                <a:latin typeface="Dosis"/>
                <a:ea typeface="Dosis"/>
                <a:cs typeface="Dosis"/>
                <a:sym typeface="Dosis"/>
              </a:rPr>
              <a:t> M- 195g  R- 136.9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10:</a:t>
            </a:r>
            <a:r>
              <a:rPr lang="en" sz="1700">
                <a:solidFill>
                  <a:schemeClr val="lt1"/>
                </a:solidFill>
                <a:latin typeface="Dosis"/>
                <a:ea typeface="Dosis"/>
                <a:cs typeface="Dosis"/>
                <a:sym typeface="Dosis"/>
              </a:rPr>
              <a:t> M- 195g R-147.1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11:</a:t>
            </a:r>
            <a:r>
              <a:rPr lang="en" sz="1700">
                <a:solidFill>
                  <a:schemeClr val="lt1"/>
                </a:solidFill>
                <a:latin typeface="Dosis"/>
                <a:ea typeface="Dosis"/>
                <a:cs typeface="Dosis"/>
                <a:sym typeface="Dosis"/>
              </a:rPr>
              <a:t> M- 195g R-150.1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12: </a:t>
            </a:r>
            <a:r>
              <a:rPr lang="en" sz="1700">
                <a:solidFill>
                  <a:schemeClr val="lt1"/>
                </a:solidFill>
                <a:latin typeface="Dosis"/>
                <a:ea typeface="Dosis"/>
                <a:cs typeface="Dosis"/>
                <a:sym typeface="Dosis"/>
              </a:rPr>
              <a:t>M- 195g R-149.3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13:</a:t>
            </a:r>
            <a:r>
              <a:rPr lang="en" sz="1700">
                <a:solidFill>
                  <a:schemeClr val="lt1"/>
                </a:solidFill>
                <a:latin typeface="Dosis"/>
                <a:ea typeface="Dosis"/>
                <a:cs typeface="Dosis"/>
                <a:sym typeface="Dosis"/>
              </a:rPr>
              <a:t> M- 194g R-216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14: </a:t>
            </a:r>
            <a:r>
              <a:rPr lang="en" sz="1700">
                <a:solidFill>
                  <a:schemeClr val="lt1"/>
                </a:solidFill>
                <a:latin typeface="Dosis"/>
                <a:ea typeface="Dosis"/>
                <a:cs typeface="Dosis"/>
                <a:sym typeface="Dosis"/>
              </a:rPr>
              <a:t>M- 193g R-129.3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15:</a:t>
            </a:r>
            <a:r>
              <a:rPr lang="en" sz="1700">
                <a:solidFill>
                  <a:schemeClr val="lt1"/>
                </a:solidFill>
                <a:latin typeface="Dosis"/>
                <a:ea typeface="Dosis"/>
                <a:cs typeface="Dosis"/>
                <a:sym typeface="Dosis"/>
              </a:rPr>
              <a:t> M- 191g R-152 kΩ                       </a:t>
            </a:r>
            <a:endParaRPr sz="1700">
              <a:latin typeface="Dosis"/>
              <a:ea typeface="Dosis"/>
              <a:cs typeface="Dosis"/>
              <a:sym typeface="Dosis"/>
            </a:endParaRPr>
          </a:p>
          <a:p>
            <a:pPr indent="0" lvl="0" marL="0" rtl="0" algn="l">
              <a:spcBef>
                <a:spcPts val="0"/>
              </a:spcBef>
              <a:spcAft>
                <a:spcPts val="1600"/>
              </a:spcAft>
              <a:buNone/>
            </a:pPr>
            <a:r>
              <a:t/>
            </a:r>
            <a:endParaRPr sz="1700">
              <a:solidFill>
                <a:srgbClr val="FFFFFF"/>
              </a:solidFill>
            </a:endParaRPr>
          </a:p>
        </p:txBody>
      </p:sp>
      <p:sp>
        <p:nvSpPr>
          <p:cNvPr id="187" name="Google Shape;187;p27"/>
          <p:cNvSpPr txBox="1"/>
          <p:nvPr>
            <p:ph idx="2" type="body"/>
          </p:nvPr>
        </p:nvSpPr>
        <p:spPr>
          <a:xfrm>
            <a:off x="4832400" y="1058275"/>
            <a:ext cx="3999900" cy="4085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1:</a:t>
            </a:r>
            <a:r>
              <a:rPr lang="en" sz="1700">
                <a:solidFill>
                  <a:schemeClr val="lt1"/>
                </a:solidFill>
                <a:latin typeface="Dosis"/>
                <a:ea typeface="Dosis"/>
                <a:cs typeface="Dosis"/>
                <a:sym typeface="Dosis"/>
              </a:rPr>
              <a:t> M- 198g  R-131.6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2:</a:t>
            </a:r>
            <a:r>
              <a:rPr lang="en" sz="1700">
                <a:solidFill>
                  <a:schemeClr val="lt1"/>
                </a:solidFill>
                <a:latin typeface="Dosis"/>
                <a:ea typeface="Dosis"/>
                <a:cs typeface="Dosis"/>
                <a:sym typeface="Dosis"/>
              </a:rPr>
              <a:t> M- 198g R- 221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3: </a:t>
            </a:r>
            <a:r>
              <a:rPr lang="en" sz="1700">
                <a:solidFill>
                  <a:schemeClr val="lt1"/>
                </a:solidFill>
                <a:latin typeface="Dosis"/>
                <a:ea typeface="Dosis"/>
                <a:cs typeface="Dosis"/>
                <a:sym typeface="Dosis"/>
              </a:rPr>
              <a:t>M- 198g R-151.1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4:</a:t>
            </a:r>
            <a:r>
              <a:rPr lang="en" sz="1700">
                <a:solidFill>
                  <a:schemeClr val="lt1"/>
                </a:solidFill>
                <a:latin typeface="Dosis"/>
                <a:ea typeface="Dosis"/>
                <a:cs typeface="Dosis"/>
                <a:sym typeface="Dosis"/>
              </a:rPr>
              <a:t> M- 198g  R- 276.6 k</a:t>
            </a:r>
            <a:r>
              <a:rPr lang="en">
                <a:solidFill>
                  <a:schemeClr val="lt1"/>
                </a:solidFill>
                <a:latin typeface="Dosis"/>
                <a:ea typeface="Dosis"/>
                <a:cs typeface="Dosis"/>
                <a:sym typeface="Dosis"/>
              </a:rPr>
              <a:t>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5:</a:t>
            </a:r>
            <a:r>
              <a:rPr lang="en" sz="1700">
                <a:solidFill>
                  <a:schemeClr val="lt1"/>
                </a:solidFill>
                <a:latin typeface="Dosis"/>
                <a:ea typeface="Dosis"/>
                <a:cs typeface="Dosis"/>
                <a:sym typeface="Dosis"/>
              </a:rPr>
              <a:t> M- 198g R-275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6:</a:t>
            </a:r>
            <a:r>
              <a:rPr lang="en" sz="1700">
                <a:solidFill>
                  <a:schemeClr val="lt1"/>
                </a:solidFill>
                <a:latin typeface="Dosis"/>
                <a:ea typeface="Dosis"/>
                <a:cs typeface="Dosis"/>
                <a:sym typeface="Dosis"/>
              </a:rPr>
              <a:t> M- 198g R-167.4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7: </a:t>
            </a:r>
            <a:r>
              <a:rPr lang="en" sz="1700">
                <a:solidFill>
                  <a:schemeClr val="lt1"/>
                </a:solidFill>
                <a:latin typeface="Dosis"/>
                <a:ea typeface="Dosis"/>
                <a:cs typeface="Dosis"/>
                <a:sym typeface="Dosis"/>
              </a:rPr>
              <a:t>M- 197g  R-244.7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8:</a:t>
            </a:r>
            <a:r>
              <a:rPr lang="en" sz="1700">
                <a:solidFill>
                  <a:schemeClr val="lt1"/>
                </a:solidFill>
                <a:latin typeface="Dosis"/>
                <a:ea typeface="Dosis"/>
                <a:cs typeface="Dosis"/>
                <a:sym typeface="Dosis"/>
              </a:rPr>
              <a:t> M- 197g R-290.4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chemeClr val="lt1"/>
                </a:solidFill>
                <a:latin typeface="Dosis"/>
                <a:ea typeface="Dosis"/>
                <a:cs typeface="Dosis"/>
                <a:sym typeface="Dosis"/>
              </a:rPr>
              <a:t>Day 9:</a:t>
            </a:r>
            <a:r>
              <a:rPr lang="en" sz="1700">
                <a:solidFill>
                  <a:schemeClr val="lt1"/>
                </a:solidFill>
                <a:latin typeface="Dosis"/>
                <a:ea typeface="Dosis"/>
                <a:cs typeface="Dosis"/>
                <a:sym typeface="Dosis"/>
              </a:rPr>
              <a:t> M- 196g R-306.6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10:</a:t>
            </a:r>
            <a:r>
              <a:rPr lang="en" sz="1700">
                <a:solidFill>
                  <a:schemeClr val="lt1"/>
                </a:solidFill>
                <a:latin typeface="Dosis"/>
                <a:ea typeface="Dosis"/>
                <a:cs typeface="Dosis"/>
                <a:sym typeface="Dosis"/>
              </a:rPr>
              <a:t> M- 197g R-246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11:</a:t>
            </a:r>
            <a:r>
              <a:rPr lang="en" sz="1700">
                <a:solidFill>
                  <a:schemeClr val="lt1"/>
                </a:solidFill>
                <a:latin typeface="Dosis"/>
                <a:ea typeface="Dosis"/>
                <a:cs typeface="Dosis"/>
                <a:sym typeface="Dosis"/>
              </a:rPr>
              <a:t> M- 197g R-321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12: </a:t>
            </a:r>
            <a:r>
              <a:rPr lang="en" sz="1700">
                <a:solidFill>
                  <a:schemeClr val="lt1"/>
                </a:solidFill>
                <a:latin typeface="Dosis"/>
                <a:ea typeface="Dosis"/>
                <a:cs typeface="Dosis"/>
                <a:sym typeface="Dosis"/>
              </a:rPr>
              <a:t>M- 197g R-189.3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13:</a:t>
            </a:r>
            <a:r>
              <a:rPr lang="en" sz="1700">
                <a:solidFill>
                  <a:schemeClr val="lt1"/>
                </a:solidFill>
                <a:latin typeface="Dosis"/>
                <a:ea typeface="Dosis"/>
                <a:cs typeface="Dosis"/>
                <a:sym typeface="Dosis"/>
              </a:rPr>
              <a:t> M- 197g R- 119.6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14: </a:t>
            </a:r>
            <a:r>
              <a:rPr lang="en" sz="1700">
                <a:solidFill>
                  <a:schemeClr val="lt1"/>
                </a:solidFill>
                <a:latin typeface="Dosis"/>
                <a:ea typeface="Dosis"/>
                <a:cs typeface="Dosis"/>
                <a:sym typeface="Dosis"/>
              </a:rPr>
              <a:t>M- 196g R-106.4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15:</a:t>
            </a:r>
            <a:r>
              <a:rPr lang="en" sz="1700">
                <a:solidFill>
                  <a:schemeClr val="lt1"/>
                </a:solidFill>
                <a:latin typeface="Dosis"/>
                <a:ea typeface="Dosis"/>
                <a:cs typeface="Dosis"/>
                <a:sym typeface="Dosis"/>
              </a:rPr>
              <a:t> M- 196g R-177.2 kΩ                      </a:t>
            </a:r>
            <a:endParaRPr sz="1700">
              <a:solidFill>
                <a:srgbClr val="FFFFFF"/>
              </a:solidFill>
            </a:endParaRPr>
          </a:p>
          <a:p>
            <a:pPr indent="0" lvl="0" marL="0" rtl="0" algn="l">
              <a:spcBef>
                <a:spcPts val="0"/>
              </a:spcBef>
              <a:spcAft>
                <a:spcPts val="1600"/>
              </a:spcAft>
              <a:buNone/>
            </a:pPr>
            <a:r>
              <a:t/>
            </a:r>
            <a:endParaRPr/>
          </a:p>
        </p:txBody>
      </p:sp>
      <p:sp>
        <p:nvSpPr>
          <p:cNvPr id="188" name="Google Shape;188;p27"/>
          <p:cNvSpPr txBox="1"/>
          <p:nvPr/>
        </p:nvSpPr>
        <p:spPr>
          <a:xfrm>
            <a:off x="1560000" y="0"/>
            <a:ext cx="55731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300">
                <a:solidFill>
                  <a:srgbClr val="FFFFFF"/>
                </a:solidFill>
                <a:latin typeface="Times New Roman"/>
                <a:ea typeface="Times New Roman"/>
                <a:cs typeface="Times New Roman"/>
                <a:sym typeface="Times New Roman"/>
              </a:rPr>
              <a:t>New set of Apples</a:t>
            </a:r>
            <a:endParaRPr i="1" sz="2300">
              <a:solidFill>
                <a:srgbClr val="FFFFFF"/>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B3B3B3"/>
            </a:gs>
          </a:gsLst>
          <a:lin ang="5400012" scaled="0"/>
        </a:gradFill>
      </p:bgPr>
    </p:bg>
    <p:spTree>
      <p:nvGrpSpPr>
        <p:cNvPr id="192" name="Shape 192"/>
        <p:cNvGrpSpPr/>
        <p:nvPr/>
      </p:nvGrpSpPr>
      <p:grpSpPr>
        <a:xfrm>
          <a:off x="0" y="0"/>
          <a:ext cx="0" cy="0"/>
          <a:chOff x="0" y="0"/>
          <a:chExt cx="0" cy="0"/>
        </a:xfrm>
      </p:grpSpPr>
      <p:sp>
        <p:nvSpPr>
          <p:cNvPr id="193" name="Google Shape;193;p28"/>
          <p:cNvSpPr/>
          <p:nvPr/>
        </p:nvSpPr>
        <p:spPr>
          <a:xfrm rot="5400000">
            <a:off x="7743650" y="33900"/>
            <a:ext cx="1435500" cy="1367700"/>
          </a:xfrm>
          <a:prstGeom prst="diagStripe">
            <a:avLst>
              <a:gd fmla="val 50000"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8"/>
          <p:cNvSpPr txBox="1"/>
          <p:nvPr/>
        </p:nvSpPr>
        <p:spPr>
          <a:xfrm rot="2695185">
            <a:off x="7818866" y="334871"/>
            <a:ext cx="1514624" cy="43105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latin typeface="Old Standard TT"/>
                <a:ea typeface="Old Standard TT"/>
                <a:cs typeface="Old Standard TT"/>
                <a:sym typeface="Old Standard TT"/>
              </a:rPr>
              <a:t>Photos </a:t>
            </a:r>
            <a:r>
              <a:rPr b="1" i="1" lang="en">
                <a:solidFill>
                  <a:srgbClr val="FFFFFF"/>
                </a:solidFill>
                <a:latin typeface="Old Standard TT"/>
                <a:ea typeface="Old Standard TT"/>
                <a:cs typeface="Old Standard TT"/>
                <a:sym typeface="Old Standard TT"/>
              </a:rPr>
              <a:t>New Set</a:t>
            </a:r>
            <a:endParaRPr b="1" i="1">
              <a:solidFill>
                <a:srgbClr val="FFFFFF"/>
              </a:solidFill>
              <a:latin typeface="Old Standard TT"/>
              <a:ea typeface="Old Standard TT"/>
              <a:cs typeface="Old Standard TT"/>
              <a:sym typeface="Old Standard TT"/>
            </a:endParaRPr>
          </a:p>
        </p:txBody>
      </p:sp>
      <p:pic>
        <p:nvPicPr>
          <p:cNvPr id="195" name="Google Shape;195;p28"/>
          <p:cNvPicPr preferRelativeResize="0"/>
          <p:nvPr/>
        </p:nvPicPr>
        <p:blipFill>
          <a:blip r:embed="rId3">
            <a:alphaModFix/>
          </a:blip>
          <a:stretch>
            <a:fillRect/>
          </a:stretch>
        </p:blipFill>
        <p:spPr>
          <a:xfrm>
            <a:off x="4779714" y="65763"/>
            <a:ext cx="2459317" cy="1844488"/>
          </a:xfrm>
          <a:prstGeom prst="rect">
            <a:avLst/>
          </a:prstGeom>
          <a:noFill/>
          <a:ln>
            <a:noFill/>
          </a:ln>
        </p:spPr>
      </p:pic>
      <p:sp>
        <p:nvSpPr>
          <p:cNvPr id="196" name="Google Shape;196;p28"/>
          <p:cNvSpPr txBox="1"/>
          <p:nvPr/>
        </p:nvSpPr>
        <p:spPr>
          <a:xfrm>
            <a:off x="4572000" y="1237538"/>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rgbClr val="FFFFFF"/>
                </a:highlight>
                <a:latin typeface="Old Standard TT"/>
                <a:ea typeface="Old Standard TT"/>
                <a:cs typeface="Old Standard TT"/>
                <a:sym typeface="Old Standard TT"/>
              </a:rPr>
              <a:t>Day 1 </a:t>
            </a:r>
            <a:endParaRPr/>
          </a:p>
        </p:txBody>
      </p:sp>
      <p:sp>
        <p:nvSpPr>
          <p:cNvPr id="197" name="Google Shape;197;p28"/>
          <p:cNvSpPr/>
          <p:nvPr/>
        </p:nvSpPr>
        <p:spPr>
          <a:xfrm rot="4208496">
            <a:off x="6761246" y="34334"/>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8"/>
          <p:cNvSpPr/>
          <p:nvPr/>
        </p:nvSpPr>
        <p:spPr>
          <a:xfrm rot="-303242">
            <a:off x="4648209" y="34281"/>
            <a:ext cx="565298" cy="461706"/>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8"/>
          <p:cNvSpPr/>
          <p:nvPr/>
        </p:nvSpPr>
        <p:spPr>
          <a:xfrm rot="10526001">
            <a:off x="6761258" y="1514907"/>
            <a:ext cx="565194" cy="461677"/>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8"/>
          <p:cNvSpPr/>
          <p:nvPr/>
        </p:nvSpPr>
        <p:spPr>
          <a:xfrm rot="-5694153">
            <a:off x="4641511" y="1443865"/>
            <a:ext cx="565168" cy="461602"/>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28"/>
          <p:cNvPicPr preferRelativeResize="0"/>
          <p:nvPr/>
        </p:nvPicPr>
        <p:blipFill>
          <a:blip r:embed="rId4">
            <a:alphaModFix/>
          </a:blip>
          <a:stretch>
            <a:fillRect/>
          </a:stretch>
        </p:blipFill>
        <p:spPr>
          <a:xfrm>
            <a:off x="6435950" y="2622428"/>
            <a:ext cx="2459299" cy="1844447"/>
          </a:xfrm>
          <a:prstGeom prst="rect">
            <a:avLst/>
          </a:prstGeom>
          <a:noFill/>
          <a:ln>
            <a:noFill/>
          </a:ln>
        </p:spPr>
      </p:pic>
      <p:sp>
        <p:nvSpPr>
          <p:cNvPr id="202" name="Google Shape;202;p28"/>
          <p:cNvSpPr/>
          <p:nvPr/>
        </p:nvSpPr>
        <p:spPr>
          <a:xfrm rot="-947952">
            <a:off x="6319247" y="2639963"/>
            <a:ext cx="565254" cy="46145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8"/>
          <p:cNvSpPr/>
          <p:nvPr/>
        </p:nvSpPr>
        <p:spPr>
          <a:xfrm rot="4208496">
            <a:off x="8406621" y="2576447"/>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8"/>
          <p:cNvSpPr/>
          <p:nvPr/>
        </p:nvSpPr>
        <p:spPr>
          <a:xfrm rot="-5206477">
            <a:off x="6319267" y="4060229"/>
            <a:ext cx="565195" cy="461522"/>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8"/>
          <p:cNvSpPr/>
          <p:nvPr/>
        </p:nvSpPr>
        <p:spPr>
          <a:xfrm rot="10800000">
            <a:off x="8406631" y="406016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8"/>
          <p:cNvSpPr txBox="1"/>
          <p:nvPr/>
        </p:nvSpPr>
        <p:spPr>
          <a:xfrm>
            <a:off x="6574050" y="3831138"/>
            <a:ext cx="21831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1"/>
                </a:solidFill>
                <a:highlight>
                  <a:schemeClr val="lt1"/>
                </a:highlight>
                <a:latin typeface="Old Standard TT"/>
                <a:ea typeface="Old Standard TT"/>
                <a:cs typeface="Old Standard TT"/>
                <a:sym typeface="Old Standard TT"/>
              </a:rPr>
              <a:t>Day 4 </a:t>
            </a:r>
            <a:endParaRPr sz="1000">
              <a:solidFill>
                <a:schemeClr val="dk1"/>
              </a:solidFill>
            </a:endParaRPr>
          </a:p>
        </p:txBody>
      </p:sp>
      <p:pic>
        <p:nvPicPr>
          <p:cNvPr id="207" name="Google Shape;207;p28"/>
          <p:cNvPicPr preferRelativeResize="0"/>
          <p:nvPr/>
        </p:nvPicPr>
        <p:blipFill>
          <a:blip r:embed="rId5">
            <a:alphaModFix/>
          </a:blip>
          <a:stretch>
            <a:fillRect/>
          </a:stretch>
        </p:blipFill>
        <p:spPr>
          <a:xfrm>
            <a:off x="2775029" y="2462988"/>
            <a:ext cx="3370816" cy="2528112"/>
          </a:xfrm>
          <a:prstGeom prst="rect">
            <a:avLst/>
          </a:prstGeom>
          <a:noFill/>
          <a:ln>
            <a:noFill/>
          </a:ln>
        </p:spPr>
      </p:pic>
      <p:sp>
        <p:nvSpPr>
          <p:cNvPr id="208" name="Google Shape;208;p28"/>
          <p:cNvSpPr txBox="1"/>
          <p:nvPr/>
        </p:nvSpPr>
        <p:spPr>
          <a:xfrm>
            <a:off x="2911500" y="2463000"/>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highlight>
                  <a:schemeClr val="lt1"/>
                </a:highlight>
                <a:latin typeface="Old Standard TT"/>
                <a:ea typeface="Old Standard TT"/>
                <a:cs typeface="Old Standard TT"/>
                <a:sym typeface="Old Standard TT"/>
              </a:rPr>
              <a:t>Day 9</a:t>
            </a:r>
            <a:endParaRPr sz="1100"/>
          </a:p>
        </p:txBody>
      </p:sp>
      <p:pic>
        <p:nvPicPr>
          <p:cNvPr id="209" name="Google Shape;209;p28"/>
          <p:cNvPicPr preferRelativeResize="0"/>
          <p:nvPr/>
        </p:nvPicPr>
        <p:blipFill>
          <a:blip r:embed="rId6">
            <a:alphaModFix/>
          </a:blip>
          <a:stretch>
            <a:fillRect/>
          </a:stretch>
        </p:blipFill>
        <p:spPr>
          <a:xfrm>
            <a:off x="152400" y="2320716"/>
            <a:ext cx="2002786" cy="2670382"/>
          </a:xfrm>
          <a:prstGeom prst="rect">
            <a:avLst/>
          </a:prstGeom>
          <a:noFill/>
          <a:ln>
            <a:noFill/>
          </a:ln>
        </p:spPr>
      </p:pic>
      <p:sp>
        <p:nvSpPr>
          <p:cNvPr id="210" name="Google Shape;210;p28"/>
          <p:cNvSpPr txBox="1"/>
          <p:nvPr/>
        </p:nvSpPr>
        <p:spPr>
          <a:xfrm>
            <a:off x="-346212" y="2439900"/>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chemeClr val="lt1"/>
                </a:highlight>
                <a:latin typeface="Old Standard TT"/>
                <a:ea typeface="Old Standard TT"/>
                <a:cs typeface="Old Standard TT"/>
                <a:sym typeface="Old Standard TT"/>
              </a:rPr>
              <a:t>Day 11</a:t>
            </a:r>
            <a:endParaRPr/>
          </a:p>
        </p:txBody>
      </p:sp>
      <p:pic>
        <p:nvPicPr>
          <p:cNvPr id="211" name="Google Shape;211;p28"/>
          <p:cNvPicPr preferRelativeResize="0"/>
          <p:nvPr/>
        </p:nvPicPr>
        <p:blipFill>
          <a:blip r:embed="rId7">
            <a:alphaModFix/>
          </a:blip>
          <a:stretch>
            <a:fillRect/>
          </a:stretch>
        </p:blipFill>
        <p:spPr>
          <a:xfrm>
            <a:off x="0" y="15052"/>
            <a:ext cx="2554598" cy="1915949"/>
          </a:xfrm>
          <a:prstGeom prst="rect">
            <a:avLst/>
          </a:prstGeom>
          <a:noFill/>
          <a:ln>
            <a:noFill/>
          </a:ln>
        </p:spPr>
      </p:pic>
      <p:sp>
        <p:nvSpPr>
          <p:cNvPr id="212" name="Google Shape;212;p28"/>
          <p:cNvSpPr txBox="1"/>
          <p:nvPr/>
        </p:nvSpPr>
        <p:spPr>
          <a:xfrm>
            <a:off x="-182650" y="1310238"/>
            <a:ext cx="3000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solidFill>
                  <a:schemeClr val="dk1"/>
                </a:solidFill>
                <a:highlight>
                  <a:schemeClr val="lt1"/>
                </a:highlight>
                <a:latin typeface="Old Standard TT"/>
                <a:ea typeface="Old Standard TT"/>
                <a:cs typeface="Old Standard TT"/>
                <a:sym typeface="Old Standard TT"/>
              </a:rPr>
              <a:t>Day 12</a:t>
            </a:r>
            <a:endParaRPr/>
          </a:p>
        </p:txBody>
      </p:sp>
      <p:sp>
        <p:nvSpPr>
          <p:cNvPr id="213" name="Google Shape;213;p28"/>
          <p:cNvSpPr txBox="1"/>
          <p:nvPr/>
        </p:nvSpPr>
        <p:spPr>
          <a:xfrm>
            <a:off x="2099700" y="91567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p>
        </p:txBody>
      </p:sp>
      <p:sp>
        <p:nvSpPr>
          <p:cNvPr id="214" name="Google Shape;214;p28"/>
          <p:cNvSpPr txBox="1"/>
          <p:nvPr/>
        </p:nvSpPr>
        <p:spPr>
          <a:xfrm>
            <a:off x="1684250" y="540825"/>
            <a:ext cx="2655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00"/>
          </a:p>
        </p:txBody>
      </p:sp>
      <p:pic>
        <p:nvPicPr>
          <p:cNvPr id="215" name="Google Shape;215;p28"/>
          <p:cNvPicPr preferRelativeResize="0"/>
          <p:nvPr/>
        </p:nvPicPr>
        <p:blipFill>
          <a:blip r:embed="rId8">
            <a:alphaModFix/>
          </a:blip>
          <a:stretch>
            <a:fillRect/>
          </a:stretch>
        </p:blipFill>
        <p:spPr>
          <a:xfrm>
            <a:off x="2669563" y="280963"/>
            <a:ext cx="1885478" cy="1414102"/>
          </a:xfrm>
          <a:prstGeom prst="rect">
            <a:avLst/>
          </a:prstGeom>
          <a:noFill/>
          <a:ln>
            <a:noFill/>
          </a:ln>
        </p:spPr>
      </p:pic>
      <p:sp>
        <p:nvSpPr>
          <p:cNvPr id="216" name="Google Shape;216;p28"/>
          <p:cNvSpPr txBox="1"/>
          <p:nvPr/>
        </p:nvSpPr>
        <p:spPr>
          <a:xfrm>
            <a:off x="2311400" y="257400"/>
            <a:ext cx="28668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highlight>
                  <a:schemeClr val="lt1"/>
                </a:highlight>
                <a:latin typeface="Old Standard TT"/>
                <a:ea typeface="Old Standard TT"/>
                <a:cs typeface="Old Standard TT"/>
                <a:sym typeface="Old Standard TT"/>
              </a:rPr>
              <a:t>Day 15</a:t>
            </a:r>
            <a:endParaRPr sz="9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0" name="Shape 220"/>
        <p:cNvGrpSpPr/>
        <p:nvPr/>
      </p:nvGrpSpPr>
      <p:grpSpPr>
        <a:xfrm>
          <a:off x="0" y="0"/>
          <a:ext cx="0" cy="0"/>
          <a:chOff x="0" y="0"/>
          <a:chExt cx="0" cy="0"/>
        </a:xfrm>
      </p:grpSpPr>
      <p:sp>
        <p:nvSpPr>
          <p:cNvPr id="221" name="Google Shape;221;p29"/>
          <p:cNvSpPr txBox="1"/>
          <p:nvPr>
            <p:ph type="title"/>
          </p:nvPr>
        </p:nvSpPr>
        <p:spPr>
          <a:xfrm>
            <a:off x="131600" y="445025"/>
            <a:ext cx="870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rgbClr val="FFFFFF"/>
                </a:solidFill>
              </a:rPr>
              <a:t>Grapefruit A (Room Temp.)          Grapefruit B (Fridge Temp.)</a:t>
            </a:r>
            <a:endParaRPr sz="2400" u="sng">
              <a:solidFill>
                <a:srgbClr val="FFFFFF"/>
              </a:solidFill>
            </a:endParaRPr>
          </a:p>
        </p:txBody>
      </p:sp>
      <p:sp>
        <p:nvSpPr>
          <p:cNvPr id="222" name="Google Shape;222;p29"/>
          <p:cNvSpPr txBox="1"/>
          <p:nvPr>
            <p:ph idx="1" type="body"/>
          </p:nvPr>
        </p:nvSpPr>
        <p:spPr>
          <a:xfrm>
            <a:off x="311700" y="1058225"/>
            <a:ext cx="3460800" cy="40851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1: </a:t>
            </a:r>
            <a:r>
              <a:rPr lang="en" sz="1700">
                <a:solidFill>
                  <a:srgbClr val="FFFFFF"/>
                </a:solidFill>
                <a:latin typeface="Dosis"/>
                <a:ea typeface="Dosis"/>
                <a:cs typeface="Dosis"/>
                <a:sym typeface="Dosis"/>
              </a:rPr>
              <a:t>M- 227g R- 152.2 kΩ</a:t>
            </a:r>
            <a:r>
              <a:rPr lang="en" sz="1700" u="sng">
                <a:solidFill>
                  <a:srgbClr val="FFFFFF"/>
                </a:solidFill>
                <a:latin typeface="Dosis"/>
                <a:ea typeface="Dosis"/>
                <a:cs typeface="Dosis"/>
                <a:sym typeface="Dosis"/>
              </a:rPr>
              <a:t> </a:t>
            </a:r>
            <a:endParaRPr sz="1700" u="sng">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2: </a:t>
            </a:r>
            <a:r>
              <a:rPr lang="en" sz="1700">
                <a:solidFill>
                  <a:srgbClr val="FFFFFF"/>
                </a:solidFill>
                <a:latin typeface="Dosis"/>
                <a:ea typeface="Dosis"/>
                <a:cs typeface="Dosis"/>
                <a:sym typeface="Dosis"/>
              </a:rPr>
              <a:t>M- 227g  R- 143.6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3: </a:t>
            </a:r>
            <a:r>
              <a:rPr lang="en" sz="1700">
                <a:solidFill>
                  <a:srgbClr val="FFFFFF"/>
                </a:solidFill>
                <a:latin typeface="Dosis"/>
                <a:ea typeface="Dosis"/>
                <a:cs typeface="Dosis"/>
                <a:sym typeface="Dosis"/>
              </a:rPr>
              <a:t>M- 228g R- 54.02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4: </a:t>
            </a:r>
            <a:r>
              <a:rPr lang="en" sz="1700">
                <a:solidFill>
                  <a:srgbClr val="FFFFFF"/>
                </a:solidFill>
                <a:latin typeface="Dosis"/>
                <a:ea typeface="Dosis"/>
                <a:cs typeface="Dosis"/>
                <a:sym typeface="Dosis"/>
              </a:rPr>
              <a:t>M- 226g R- 120.8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5: </a:t>
            </a:r>
            <a:r>
              <a:rPr lang="en" sz="1700">
                <a:solidFill>
                  <a:srgbClr val="FFFFFF"/>
                </a:solidFill>
                <a:latin typeface="Dosis"/>
                <a:ea typeface="Dosis"/>
                <a:cs typeface="Dosis"/>
                <a:sym typeface="Dosis"/>
              </a:rPr>
              <a:t>M- 228g R- 55.29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6:</a:t>
            </a:r>
            <a:r>
              <a:rPr lang="en" sz="1700">
                <a:solidFill>
                  <a:srgbClr val="FFFFFF"/>
                </a:solidFill>
                <a:latin typeface="Dosis"/>
                <a:ea typeface="Dosis"/>
                <a:cs typeface="Dosis"/>
                <a:sym typeface="Dosis"/>
              </a:rPr>
              <a:t> M- 227g R- 49.69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7: </a:t>
            </a:r>
            <a:r>
              <a:rPr lang="en" sz="1700">
                <a:solidFill>
                  <a:srgbClr val="FFFFFF"/>
                </a:solidFill>
                <a:latin typeface="Dosis"/>
                <a:ea typeface="Dosis"/>
                <a:cs typeface="Dosis"/>
                <a:sym typeface="Dosis"/>
              </a:rPr>
              <a:t>M- 228g R- 61.83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8: </a:t>
            </a:r>
            <a:r>
              <a:rPr lang="en" sz="1700">
                <a:solidFill>
                  <a:srgbClr val="FFFFFF"/>
                </a:solidFill>
                <a:latin typeface="Dosis"/>
                <a:ea typeface="Dosis"/>
                <a:cs typeface="Dosis"/>
                <a:sym typeface="Dosis"/>
              </a:rPr>
              <a:t>M- 227g R- 150.6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b="1" lang="en" sz="1700">
                <a:solidFill>
                  <a:srgbClr val="FFFFFF"/>
                </a:solidFill>
                <a:latin typeface="Dosis"/>
                <a:ea typeface="Dosis"/>
                <a:cs typeface="Dosis"/>
                <a:sym typeface="Dosis"/>
              </a:rPr>
              <a:t>Day 9:</a:t>
            </a:r>
            <a:r>
              <a:rPr lang="en" sz="1700">
                <a:solidFill>
                  <a:srgbClr val="FFFFFF"/>
                </a:solidFill>
                <a:latin typeface="Dosis"/>
                <a:ea typeface="Dosis"/>
                <a:cs typeface="Dosis"/>
                <a:sym typeface="Dosis"/>
              </a:rPr>
              <a:t> M- 226g R- 137.2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10:</a:t>
            </a:r>
            <a:r>
              <a:rPr lang="en" sz="1700">
                <a:solidFill>
                  <a:srgbClr val="FFFFFF"/>
                </a:solidFill>
                <a:latin typeface="Dosis"/>
                <a:ea typeface="Dosis"/>
                <a:cs typeface="Dosis"/>
                <a:sym typeface="Dosis"/>
              </a:rPr>
              <a:t> M- 226g R- 62.25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11: </a:t>
            </a:r>
            <a:r>
              <a:rPr lang="en" sz="1700">
                <a:solidFill>
                  <a:srgbClr val="FFFFFF"/>
                </a:solidFill>
                <a:latin typeface="Dosis"/>
                <a:ea typeface="Dosis"/>
                <a:cs typeface="Dosis"/>
                <a:sym typeface="Dosis"/>
              </a:rPr>
              <a:t>M-  226g R- 133.2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12: </a:t>
            </a:r>
            <a:r>
              <a:rPr lang="en" sz="1700">
                <a:solidFill>
                  <a:srgbClr val="FFFFFF"/>
                </a:solidFill>
                <a:latin typeface="Dosis"/>
                <a:ea typeface="Dosis"/>
                <a:cs typeface="Dosis"/>
                <a:sym typeface="Dosis"/>
              </a:rPr>
              <a:t>M- 225g R- 138.7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13: </a:t>
            </a:r>
            <a:r>
              <a:rPr lang="en" sz="1700">
                <a:solidFill>
                  <a:srgbClr val="FFFFFF"/>
                </a:solidFill>
                <a:latin typeface="Dosis"/>
                <a:ea typeface="Dosis"/>
                <a:cs typeface="Dosis"/>
                <a:sym typeface="Dosis"/>
              </a:rPr>
              <a:t>M- 225g R- 135.5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14: </a:t>
            </a:r>
            <a:r>
              <a:rPr lang="en" sz="1700">
                <a:solidFill>
                  <a:srgbClr val="FFFFFF"/>
                </a:solidFill>
                <a:latin typeface="Dosis"/>
                <a:ea typeface="Dosis"/>
                <a:cs typeface="Dosis"/>
                <a:sym typeface="Dosis"/>
              </a:rPr>
              <a:t>M- 225g R- 177.4 kΩ</a:t>
            </a:r>
            <a:endParaRPr sz="1700">
              <a:solidFill>
                <a:srgbClr val="FFFFFF"/>
              </a:solidFill>
              <a:latin typeface="Dosis"/>
              <a:ea typeface="Dosis"/>
              <a:cs typeface="Dosis"/>
              <a:sym typeface="Dosis"/>
            </a:endParaRPr>
          </a:p>
          <a:p>
            <a:pPr indent="0" lvl="0" marL="0" rtl="0" algn="l">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15:</a:t>
            </a:r>
            <a:r>
              <a:rPr lang="en" sz="1700">
                <a:solidFill>
                  <a:srgbClr val="FFFFFF"/>
                </a:solidFill>
                <a:latin typeface="Dosis"/>
                <a:ea typeface="Dosis"/>
                <a:cs typeface="Dosis"/>
                <a:sym typeface="Dosis"/>
              </a:rPr>
              <a:t> M- 225g R- 175.6 kΩ</a:t>
            </a:r>
            <a:endParaRPr sz="1700">
              <a:solidFill>
                <a:srgbClr val="FFFFFF"/>
              </a:solidFill>
              <a:latin typeface="Dosis"/>
              <a:ea typeface="Dosis"/>
              <a:cs typeface="Dosis"/>
              <a:sym typeface="Dosis"/>
            </a:endParaRPr>
          </a:p>
          <a:p>
            <a:pPr indent="0" lvl="0" marL="0" rtl="0" algn="l">
              <a:spcBef>
                <a:spcPts val="0"/>
              </a:spcBef>
              <a:spcAft>
                <a:spcPts val="1600"/>
              </a:spcAft>
              <a:buNone/>
            </a:pPr>
            <a:r>
              <a:t/>
            </a:r>
            <a:endParaRPr sz="1700">
              <a:solidFill>
                <a:srgbClr val="FFFFFF"/>
              </a:solidFill>
              <a:latin typeface="Dosis"/>
              <a:ea typeface="Dosis"/>
              <a:cs typeface="Dosis"/>
              <a:sym typeface="Dosis"/>
            </a:endParaRPr>
          </a:p>
        </p:txBody>
      </p:sp>
      <p:sp>
        <p:nvSpPr>
          <p:cNvPr id="223" name="Google Shape;223;p29"/>
          <p:cNvSpPr txBox="1"/>
          <p:nvPr>
            <p:ph idx="2" type="body"/>
          </p:nvPr>
        </p:nvSpPr>
        <p:spPr>
          <a:xfrm>
            <a:off x="4725525" y="1058225"/>
            <a:ext cx="3999900" cy="4085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1:</a:t>
            </a:r>
            <a:r>
              <a:rPr lang="en" sz="1700">
                <a:solidFill>
                  <a:srgbClr val="FFFFFF"/>
                </a:solidFill>
                <a:latin typeface="Dosis"/>
                <a:ea typeface="Dosis"/>
                <a:cs typeface="Dosis"/>
                <a:sym typeface="Dosis"/>
              </a:rPr>
              <a:t> M- 237g R- 254.5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2: </a:t>
            </a:r>
            <a:r>
              <a:rPr lang="en" sz="1700">
                <a:solidFill>
                  <a:srgbClr val="FFFFFF"/>
                </a:solidFill>
                <a:latin typeface="Dosis"/>
                <a:ea typeface="Dosis"/>
                <a:cs typeface="Dosis"/>
                <a:sym typeface="Dosis"/>
              </a:rPr>
              <a:t>M- 237g  R- 170.1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3: </a:t>
            </a:r>
            <a:r>
              <a:rPr lang="en" sz="1700">
                <a:solidFill>
                  <a:srgbClr val="FFFFFF"/>
                </a:solidFill>
                <a:latin typeface="Dosis"/>
                <a:ea typeface="Dosis"/>
                <a:cs typeface="Dosis"/>
                <a:sym typeface="Dosis"/>
              </a:rPr>
              <a:t>M-  237g R- 157.3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4: </a:t>
            </a:r>
            <a:r>
              <a:rPr lang="en" sz="1700">
                <a:solidFill>
                  <a:srgbClr val="FFFFFF"/>
                </a:solidFill>
                <a:latin typeface="Dosis"/>
                <a:ea typeface="Dosis"/>
                <a:cs typeface="Dosis"/>
                <a:sym typeface="Dosis"/>
              </a:rPr>
              <a:t>M- 236g R- 138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5:</a:t>
            </a:r>
            <a:r>
              <a:rPr lang="en" sz="1700">
                <a:solidFill>
                  <a:srgbClr val="FFFFFF"/>
                </a:solidFill>
                <a:latin typeface="Dosis"/>
                <a:ea typeface="Dosis"/>
                <a:cs typeface="Dosis"/>
                <a:sym typeface="Dosis"/>
              </a:rPr>
              <a:t> M- 236g R- 140.9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6:</a:t>
            </a:r>
            <a:r>
              <a:rPr lang="en" sz="1700">
                <a:solidFill>
                  <a:srgbClr val="FFFFFF"/>
                </a:solidFill>
                <a:latin typeface="Dosis"/>
                <a:ea typeface="Dosis"/>
                <a:cs typeface="Dosis"/>
                <a:sym typeface="Dosis"/>
              </a:rPr>
              <a:t> M- 237g R- 143.9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7: </a:t>
            </a:r>
            <a:r>
              <a:rPr lang="en" sz="1700">
                <a:solidFill>
                  <a:srgbClr val="FFFFFF"/>
                </a:solidFill>
                <a:latin typeface="Dosis"/>
                <a:ea typeface="Dosis"/>
                <a:cs typeface="Dosis"/>
                <a:sym typeface="Dosis"/>
              </a:rPr>
              <a:t>M- 237g R- 152.6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8: </a:t>
            </a:r>
            <a:r>
              <a:rPr lang="en" sz="1700">
                <a:solidFill>
                  <a:srgbClr val="FFFFFF"/>
                </a:solidFill>
                <a:latin typeface="Dosis"/>
                <a:ea typeface="Dosis"/>
                <a:cs typeface="Dosis"/>
                <a:sym typeface="Dosis"/>
              </a:rPr>
              <a:t>M- 236g R- 160.2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b="1" lang="en" sz="1700">
                <a:solidFill>
                  <a:srgbClr val="FFFFFF"/>
                </a:solidFill>
                <a:latin typeface="Dosis"/>
                <a:ea typeface="Dosis"/>
                <a:cs typeface="Dosis"/>
                <a:sym typeface="Dosis"/>
              </a:rPr>
              <a:t>Day 9:</a:t>
            </a:r>
            <a:r>
              <a:rPr lang="en" sz="1700">
                <a:solidFill>
                  <a:srgbClr val="FFFFFF"/>
                </a:solidFill>
                <a:latin typeface="Dosis"/>
                <a:ea typeface="Dosis"/>
                <a:cs typeface="Dosis"/>
                <a:sym typeface="Dosis"/>
              </a:rPr>
              <a:t> M- 235g R- 179.3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10: </a:t>
            </a:r>
            <a:r>
              <a:rPr lang="en" sz="1700">
                <a:solidFill>
                  <a:srgbClr val="FFFFFF"/>
                </a:solidFill>
                <a:latin typeface="Dosis"/>
                <a:ea typeface="Dosis"/>
                <a:cs typeface="Dosis"/>
                <a:sym typeface="Dosis"/>
              </a:rPr>
              <a:t>M- 236g R- 182.9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11: </a:t>
            </a:r>
            <a:r>
              <a:rPr lang="en" sz="1700">
                <a:solidFill>
                  <a:srgbClr val="FFFFFF"/>
                </a:solidFill>
                <a:latin typeface="Dosis"/>
                <a:ea typeface="Dosis"/>
                <a:cs typeface="Dosis"/>
                <a:sym typeface="Dosis"/>
              </a:rPr>
              <a:t>M-  236g R- 194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12: </a:t>
            </a:r>
            <a:r>
              <a:rPr lang="en" sz="1700">
                <a:solidFill>
                  <a:srgbClr val="FFFFFF"/>
                </a:solidFill>
                <a:latin typeface="Dosis"/>
                <a:ea typeface="Dosis"/>
                <a:cs typeface="Dosis"/>
                <a:sym typeface="Dosis"/>
              </a:rPr>
              <a:t>M- 236g R- 161.8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13: </a:t>
            </a:r>
            <a:r>
              <a:rPr lang="en" sz="1700">
                <a:solidFill>
                  <a:srgbClr val="FFFFFF"/>
                </a:solidFill>
                <a:latin typeface="Dosis"/>
                <a:ea typeface="Dosis"/>
                <a:cs typeface="Dosis"/>
                <a:sym typeface="Dosis"/>
              </a:rPr>
              <a:t>M- 235g R- 136.6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14: </a:t>
            </a:r>
            <a:r>
              <a:rPr lang="en" sz="1700">
                <a:solidFill>
                  <a:srgbClr val="FFFFFF"/>
                </a:solidFill>
                <a:latin typeface="Dosis"/>
                <a:ea typeface="Dosis"/>
                <a:cs typeface="Dosis"/>
                <a:sym typeface="Dosis"/>
              </a:rPr>
              <a:t>M- 235g R- 107.6 kΩ</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Clr>
                <a:schemeClr val="dk1"/>
              </a:buClr>
              <a:buSzPts val="1100"/>
              <a:buFont typeface="Arial"/>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15:</a:t>
            </a:r>
            <a:r>
              <a:rPr lang="en" sz="1700">
                <a:solidFill>
                  <a:srgbClr val="FFFFFF"/>
                </a:solidFill>
                <a:latin typeface="Dosis"/>
                <a:ea typeface="Dosis"/>
                <a:cs typeface="Dosis"/>
                <a:sym typeface="Dosis"/>
              </a:rPr>
              <a:t> M- 235g R- 166.2 kΩ</a:t>
            </a:r>
            <a:endParaRPr sz="1700">
              <a:solidFill>
                <a:srgbClr val="FFFFFF"/>
              </a:solidFill>
              <a:latin typeface="Dosis"/>
              <a:ea typeface="Dosis"/>
              <a:cs typeface="Dosis"/>
              <a:sym typeface="Dosis"/>
            </a:endParaRPr>
          </a:p>
          <a:p>
            <a:pPr indent="0" lvl="0" marL="0" rtl="0" algn="l">
              <a:spcBef>
                <a:spcPts val="0"/>
              </a:spcBef>
              <a:spcAft>
                <a:spcPts val="1600"/>
              </a:spcAft>
              <a:buNone/>
            </a:pPr>
            <a:r>
              <a:t/>
            </a:r>
            <a:endParaRPr>
              <a:solidFill>
                <a:srgbClr val="FFFFFF"/>
              </a:solidFill>
              <a:latin typeface="Dosis"/>
              <a:ea typeface="Dosis"/>
              <a:cs typeface="Dosis"/>
              <a:sym typeface="Dosi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227" name="Shape 227"/>
        <p:cNvGrpSpPr/>
        <p:nvPr/>
      </p:nvGrpSpPr>
      <p:grpSpPr>
        <a:xfrm>
          <a:off x="0" y="0"/>
          <a:ext cx="0" cy="0"/>
          <a:chOff x="0" y="0"/>
          <a:chExt cx="0" cy="0"/>
        </a:xfrm>
      </p:grpSpPr>
      <p:sp>
        <p:nvSpPr>
          <p:cNvPr id="228" name="Google Shape;228;p30"/>
          <p:cNvSpPr/>
          <p:nvPr/>
        </p:nvSpPr>
        <p:spPr>
          <a:xfrm rot="5400000">
            <a:off x="7391850" y="-84750"/>
            <a:ext cx="1667400" cy="1836900"/>
          </a:xfrm>
          <a:prstGeom prst="diagStripe">
            <a:avLst>
              <a:gd fmla="val 50000"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0"/>
          <p:cNvSpPr txBox="1"/>
          <p:nvPr/>
        </p:nvSpPr>
        <p:spPr>
          <a:xfrm rot="2695185">
            <a:off x="7597016" y="324037"/>
            <a:ext cx="1514624" cy="49257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FFFFF"/>
                </a:solidFill>
                <a:latin typeface="Old Standard TT"/>
                <a:ea typeface="Old Standard TT"/>
                <a:cs typeface="Old Standard TT"/>
                <a:sym typeface="Old Standard TT"/>
              </a:rPr>
              <a:t>Photos</a:t>
            </a:r>
            <a:endParaRPr b="1" sz="2000">
              <a:solidFill>
                <a:srgbClr val="FFFFFF"/>
              </a:solidFill>
              <a:latin typeface="Old Standard TT"/>
              <a:ea typeface="Old Standard TT"/>
              <a:cs typeface="Old Standard TT"/>
              <a:sym typeface="Old Standard TT"/>
            </a:endParaRPr>
          </a:p>
        </p:txBody>
      </p:sp>
      <p:pic>
        <p:nvPicPr>
          <p:cNvPr id="230" name="Google Shape;230;p30"/>
          <p:cNvPicPr preferRelativeResize="0"/>
          <p:nvPr/>
        </p:nvPicPr>
        <p:blipFill rotWithShape="1">
          <a:blip r:embed="rId3">
            <a:alphaModFix/>
          </a:blip>
          <a:srcRect b="33813" l="0" r="10538" t="3846"/>
          <a:stretch/>
        </p:blipFill>
        <p:spPr>
          <a:xfrm>
            <a:off x="712550" y="214625"/>
            <a:ext cx="1900924" cy="2354924"/>
          </a:xfrm>
          <a:prstGeom prst="rect">
            <a:avLst/>
          </a:prstGeom>
          <a:noFill/>
          <a:ln>
            <a:noFill/>
          </a:ln>
        </p:spPr>
      </p:pic>
      <p:pic>
        <p:nvPicPr>
          <p:cNvPr id="231" name="Google Shape;231;p30"/>
          <p:cNvPicPr preferRelativeResize="0"/>
          <p:nvPr/>
        </p:nvPicPr>
        <p:blipFill rotWithShape="1">
          <a:blip r:embed="rId4">
            <a:alphaModFix/>
          </a:blip>
          <a:srcRect b="27527" l="21624" r="9811" t="16984"/>
          <a:stretch/>
        </p:blipFill>
        <p:spPr>
          <a:xfrm>
            <a:off x="3571400" y="124800"/>
            <a:ext cx="3114598" cy="1417801"/>
          </a:xfrm>
          <a:prstGeom prst="rect">
            <a:avLst/>
          </a:prstGeom>
          <a:noFill/>
          <a:ln>
            <a:noFill/>
          </a:ln>
        </p:spPr>
      </p:pic>
      <p:pic>
        <p:nvPicPr>
          <p:cNvPr id="232" name="Google Shape;232;p30"/>
          <p:cNvPicPr preferRelativeResize="0"/>
          <p:nvPr/>
        </p:nvPicPr>
        <p:blipFill rotWithShape="1">
          <a:blip r:embed="rId5">
            <a:alphaModFix/>
          </a:blip>
          <a:srcRect b="3619" l="0" r="0" t="13926"/>
          <a:stretch/>
        </p:blipFill>
        <p:spPr>
          <a:xfrm rot="5400000">
            <a:off x="979012" y="2419486"/>
            <a:ext cx="1990074" cy="2917202"/>
          </a:xfrm>
          <a:prstGeom prst="rect">
            <a:avLst/>
          </a:prstGeom>
          <a:noFill/>
          <a:ln>
            <a:noFill/>
          </a:ln>
        </p:spPr>
      </p:pic>
      <p:pic>
        <p:nvPicPr>
          <p:cNvPr id="233" name="Google Shape;233;p30"/>
          <p:cNvPicPr preferRelativeResize="0"/>
          <p:nvPr/>
        </p:nvPicPr>
        <p:blipFill rotWithShape="1">
          <a:blip r:embed="rId6">
            <a:alphaModFix/>
          </a:blip>
          <a:srcRect b="4880" l="9103" r="10966" t="7973"/>
          <a:stretch/>
        </p:blipFill>
        <p:spPr>
          <a:xfrm rot="5400000">
            <a:off x="6939589" y="2809163"/>
            <a:ext cx="1425724" cy="2763648"/>
          </a:xfrm>
          <a:prstGeom prst="rect">
            <a:avLst/>
          </a:prstGeom>
          <a:noFill/>
          <a:ln>
            <a:noFill/>
          </a:ln>
        </p:spPr>
      </p:pic>
      <p:sp>
        <p:nvSpPr>
          <p:cNvPr id="234" name="Google Shape;234;p30"/>
          <p:cNvSpPr/>
          <p:nvPr/>
        </p:nvSpPr>
        <p:spPr>
          <a:xfrm rot="-6003439">
            <a:off x="383230" y="4442205"/>
            <a:ext cx="565185" cy="461609"/>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0"/>
          <p:cNvSpPr/>
          <p:nvPr/>
        </p:nvSpPr>
        <p:spPr>
          <a:xfrm rot="-6003439">
            <a:off x="6153655" y="4529955"/>
            <a:ext cx="565185" cy="461609"/>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0"/>
          <p:cNvSpPr/>
          <p:nvPr/>
        </p:nvSpPr>
        <p:spPr>
          <a:xfrm rot="10800000">
            <a:off x="2975750" y="444215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0"/>
          <p:cNvSpPr/>
          <p:nvPr/>
        </p:nvSpPr>
        <p:spPr>
          <a:xfrm rot="10800000">
            <a:off x="8499525" y="452990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0"/>
          <p:cNvSpPr/>
          <p:nvPr/>
        </p:nvSpPr>
        <p:spPr>
          <a:xfrm rot="4208496">
            <a:off x="2975746" y="2792109"/>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0"/>
          <p:cNvSpPr/>
          <p:nvPr/>
        </p:nvSpPr>
        <p:spPr>
          <a:xfrm rot="4208496">
            <a:off x="8548346" y="3420009"/>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0"/>
          <p:cNvSpPr/>
          <p:nvPr/>
        </p:nvSpPr>
        <p:spPr>
          <a:xfrm>
            <a:off x="6208175" y="341995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0"/>
          <p:cNvSpPr/>
          <p:nvPr/>
        </p:nvSpPr>
        <p:spPr>
          <a:xfrm>
            <a:off x="461525" y="279205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0"/>
          <p:cNvSpPr txBox="1"/>
          <p:nvPr/>
        </p:nvSpPr>
        <p:spPr>
          <a:xfrm>
            <a:off x="3544550" y="1041338"/>
            <a:ext cx="3168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       </a:t>
            </a:r>
            <a:r>
              <a:rPr lang="en" sz="1700">
                <a:solidFill>
                  <a:srgbClr val="FFFFFF"/>
                </a:solidFill>
                <a:latin typeface="Old Standard TT"/>
                <a:ea typeface="Old Standard TT"/>
                <a:cs typeface="Old Standard TT"/>
                <a:sym typeface="Old Standard TT"/>
              </a:rPr>
              <a:t>                                </a:t>
            </a:r>
            <a:endParaRPr sz="1700">
              <a:solidFill>
                <a:srgbClr val="FFFFFF"/>
              </a:solidFill>
              <a:latin typeface="Old Standard TT"/>
              <a:ea typeface="Old Standard TT"/>
              <a:cs typeface="Old Standard TT"/>
              <a:sym typeface="Old Standard TT"/>
            </a:endParaRPr>
          </a:p>
        </p:txBody>
      </p:sp>
      <p:sp>
        <p:nvSpPr>
          <p:cNvPr id="243" name="Google Shape;243;p30"/>
          <p:cNvSpPr txBox="1"/>
          <p:nvPr/>
        </p:nvSpPr>
        <p:spPr>
          <a:xfrm>
            <a:off x="4317200" y="214625"/>
            <a:ext cx="16230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highlight>
                  <a:srgbClr val="FFFFFF"/>
                </a:highlight>
                <a:latin typeface="Old Standard TT"/>
                <a:ea typeface="Old Standard TT"/>
                <a:cs typeface="Old Standard TT"/>
                <a:sym typeface="Old Standard TT"/>
              </a:rPr>
              <a:t>Day 1</a:t>
            </a:r>
            <a:endParaRPr b="1" sz="2100">
              <a:highlight>
                <a:srgbClr val="FFFFFF"/>
              </a:highlight>
              <a:latin typeface="Old Standard TT"/>
              <a:ea typeface="Old Standard TT"/>
              <a:cs typeface="Old Standard TT"/>
              <a:sym typeface="Old Standard TT"/>
            </a:endParaRPr>
          </a:p>
        </p:txBody>
      </p:sp>
      <p:pic>
        <p:nvPicPr>
          <p:cNvPr id="244" name="Google Shape;244;p30"/>
          <p:cNvPicPr preferRelativeResize="0"/>
          <p:nvPr/>
        </p:nvPicPr>
        <p:blipFill rotWithShape="1">
          <a:blip r:embed="rId7">
            <a:alphaModFix/>
          </a:blip>
          <a:srcRect b="0" l="0" r="0" t="27953"/>
          <a:stretch/>
        </p:blipFill>
        <p:spPr>
          <a:xfrm>
            <a:off x="3823700" y="2401750"/>
            <a:ext cx="1623001" cy="2078802"/>
          </a:xfrm>
          <a:prstGeom prst="rect">
            <a:avLst/>
          </a:prstGeom>
          <a:noFill/>
          <a:ln>
            <a:noFill/>
          </a:ln>
        </p:spPr>
      </p:pic>
      <p:pic>
        <p:nvPicPr>
          <p:cNvPr id="245" name="Google Shape;245;p30"/>
          <p:cNvPicPr preferRelativeResize="0"/>
          <p:nvPr/>
        </p:nvPicPr>
        <p:blipFill rotWithShape="1">
          <a:blip r:embed="rId8">
            <a:alphaModFix/>
          </a:blip>
          <a:srcRect b="28625" l="11768" r="7240" t="6582"/>
          <a:stretch/>
        </p:blipFill>
        <p:spPr>
          <a:xfrm>
            <a:off x="5699000" y="1711712"/>
            <a:ext cx="3168302" cy="1425724"/>
          </a:xfrm>
          <a:prstGeom prst="rect">
            <a:avLst/>
          </a:prstGeom>
          <a:noFill/>
          <a:ln>
            <a:noFill/>
          </a:ln>
        </p:spPr>
      </p:pic>
      <p:sp>
        <p:nvSpPr>
          <p:cNvPr id="246" name="Google Shape;246;p30"/>
          <p:cNvSpPr txBox="1"/>
          <p:nvPr/>
        </p:nvSpPr>
        <p:spPr>
          <a:xfrm>
            <a:off x="6773375" y="1667400"/>
            <a:ext cx="12105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highlight>
                  <a:srgbClr val="FFFFFF"/>
                </a:highlight>
                <a:latin typeface="Old Standard TT"/>
                <a:ea typeface="Old Standard TT"/>
                <a:cs typeface="Old Standard TT"/>
                <a:sym typeface="Old Standard TT"/>
              </a:rPr>
              <a:t>Day 15</a:t>
            </a:r>
            <a:endParaRPr b="1" sz="2100">
              <a:highlight>
                <a:srgbClr val="FFFFFF"/>
              </a:highlight>
              <a:latin typeface="Old Standard TT"/>
              <a:ea typeface="Old Standard TT"/>
              <a:cs typeface="Old Standard TT"/>
              <a:sym typeface="Old Standard TT"/>
            </a:endParaRPr>
          </a:p>
        </p:txBody>
      </p:sp>
      <p:sp>
        <p:nvSpPr>
          <p:cNvPr id="247" name="Google Shape;247;p30"/>
          <p:cNvSpPr txBox="1"/>
          <p:nvPr/>
        </p:nvSpPr>
        <p:spPr>
          <a:xfrm>
            <a:off x="5837750" y="2637488"/>
            <a:ext cx="3655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Old Standard TT"/>
                <a:ea typeface="Old Standard TT"/>
                <a:cs typeface="Old Standard TT"/>
                <a:sym typeface="Old Standard TT"/>
              </a:rPr>
              <a:t>        </a:t>
            </a:r>
            <a:r>
              <a:rPr lang="en" sz="1700">
                <a:solidFill>
                  <a:srgbClr val="FFFFFF"/>
                </a:solidFill>
                <a:latin typeface="Old Standard TT"/>
                <a:ea typeface="Old Standard TT"/>
                <a:cs typeface="Old Standard TT"/>
                <a:sym typeface="Old Standard TT"/>
              </a:rPr>
              <a:t>                             </a:t>
            </a:r>
            <a:endParaRPr sz="1700">
              <a:solidFill>
                <a:srgbClr val="FFFFFF"/>
              </a:solidFill>
              <a:latin typeface="Old Standard TT"/>
              <a:ea typeface="Old Standard TT"/>
              <a:cs typeface="Old Standard TT"/>
              <a:sym typeface="Old Standard TT"/>
            </a:endParaRPr>
          </a:p>
        </p:txBody>
      </p:sp>
      <p:sp>
        <p:nvSpPr>
          <p:cNvPr id="248" name="Google Shape;248;p30"/>
          <p:cNvSpPr txBox="1"/>
          <p:nvPr/>
        </p:nvSpPr>
        <p:spPr>
          <a:xfrm>
            <a:off x="1184425" y="214625"/>
            <a:ext cx="10527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highlight>
                  <a:srgbClr val="FFFFFF"/>
                </a:highlight>
                <a:latin typeface="Old Standard TT"/>
                <a:ea typeface="Old Standard TT"/>
                <a:cs typeface="Old Standard TT"/>
                <a:sym typeface="Old Standard TT"/>
              </a:rPr>
              <a:t>Day 8</a:t>
            </a:r>
            <a:endParaRPr b="1" sz="2100">
              <a:highlight>
                <a:srgbClr val="FFFFFF"/>
              </a:highlight>
              <a:latin typeface="Old Standard TT"/>
              <a:ea typeface="Old Standard TT"/>
              <a:cs typeface="Old Standard TT"/>
              <a:sym typeface="Old Standard TT"/>
            </a:endParaRPr>
          </a:p>
        </p:txBody>
      </p:sp>
      <p:sp>
        <p:nvSpPr>
          <p:cNvPr id="249" name="Google Shape;249;p30"/>
          <p:cNvSpPr txBox="1"/>
          <p:nvPr/>
        </p:nvSpPr>
        <p:spPr>
          <a:xfrm>
            <a:off x="1494775" y="2912050"/>
            <a:ext cx="11187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highlight>
                  <a:srgbClr val="FFFFFF"/>
                </a:highlight>
                <a:latin typeface="Old Standard TT"/>
                <a:ea typeface="Old Standard TT"/>
                <a:cs typeface="Old Standard TT"/>
                <a:sym typeface="Old Standard TT"/>
              </a:rPr>
              <a:t>Day 9</a:t>
            </a:r>
            <a:endParaRPr b="1" sz="2100">
              <a:highlight>
                <a:srgbClr val="FFFFFF"/>
              </a:highlight>
              <a:latin typeface="Old Standard TT"/>
              <a:ea typeface="Old Standard TT"/>
              <a:cs typeface="Old Standard TT"/>
              <a:sym typeface="Old Standard TT"/>
            </a:endParaRPr>
          </a:p>
        </p:txBody>
      </p:sp>
      <p:sp>
        <p:nvSpPr>
          <p:cNvPr id="250" name="Google Shape;250;p30"/>
          <p:cNvSpPr txBox="1"/>
          <p:nvPr/>
        </p:nvSpPr>
        <p:spPr>
          <a:xfrm>
            <a:off x="7168225" y="3419950"/>
            <a:ext cx="12105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100">
                <a:highlight>
                  <a:srgbClr val="FFFFFF"/>
                </a:highlight>
                <a:latin typeface="Old Standard TT"/>
                <a:ea typeface="Old Standard TT"/>
                <a:cs typeface="Old Standard TT"/>
                <a:sym typeface="Old Standard TT"/>
              </a:rPr>
              <a:t>Day 9</a:t>
            </a:r>
            <a:endParaRPr b="1" sz="2100">
              <a:highlight>
                <a:srgbClr val="FFFFFF"/>
              </a:highlight>
              <a:latin typeface="Old Standard TT"/>
              <a:ea typeface="Old Standard TT"/>
              <a:cs typeface="Old Standard TT"/>
              <a:sym typeface="Old Standard TT"/>
            </a:endParaRPr>
          </a:p>
        </p:txBody>
      </p:sp>
      <p:sp>
        <p:nvSpPr>
          <p:cNvPr id="251" name="Google Shape;251;p30"/>
          <p:cNvSpPr txBox="1"/>
          <p:nvPr/>
        </p:nvSpPr>
        <p:spPr>
          <a:xfrm>
            <a:off x="4145225" y="2401750"/>
            <a:ext cx="111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highlight>
                  <a:srgbClr val="FFFFFF"/>
                </a:highlight>
                <a:latin typeface="Old Standard TT"/>
                <a:ea typeface="Old Standard TT"/>
                <a:cs typeface="Old Standard TT"/>
                <a:sym typeface="Old Standard TT"/>
              </a:rPr>
              <a:t>Day 10</a:t>
            </a:r>
            <a:endParaRPr b="1" sz="2000">
              <a:highlight>
                <a:srgbClr val="FFFFFF"/>
              </a:highlight>
              <a:latin typeface="Old Standard TT"/>
              <a:ea typeface="Old Standard TT"/>
              <a:cs typeface="Old Standard TT"/>
              <a:sym typeface="Old Standard T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55" name="Shape 255"/>
        <p:cNvGrpSpPr/>
        <p:nvPr/>
      </p:nvGrpSpPr>
      <p:grpSpPr>
        <a:xfrm>
          <a:off x="0" y="0"/>
          <a:ext cx="0" cy="0"/>
          <a:chOff x="0" y="0"/>
          <a:chExt cx="0" cy="0"/>
        </a:xfrm>
      </p:grpSpPr>
      <p:sp>
        <p:nvSpPr>
          <p:cNvPr id="256" name="Google Shape;256;p31"/>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rgbClr val="FFFFFF"/>
                </a:solidFill>
              </a:rPr>
              <a:t>Grapefruit C </a:t>
            </a:r>
            <a:r>
              <a:rPr lang="en" sz="2400" u="sng">
                <a:solidFill>
                  <a:srgbClr val="FFFFFF"/>
                </a:solidFill>
              </a:rPr>
              <a:t>(Room Temp.)         Grapefruit D (Fridge Temp.)</a:t>
            </a:r>
            <a:endParaRPr sz="2400" u="sng">
              <a:solidFill>
                <a:srgbClr val="FFFFFF"/>
              </a:solidFill>
            </a:endParaRPr>
          </a:p>
        </p:txBody>
      </p:sp>
      <p:sp>
        <p:nvSpPr>
          <p:cNvPr id="257" name="Google Shape;257;p31"/>
          <p:cNvSpPr txBox="1"/>
          <p:nvPr>
            <p:ph idx="1" type="body"/>
          </p:nvPr>
        </p:nvSpPr>
        <p:spPr>
          <a:xfrm>
            <a:off x="311700" y="1058225"/>
            <a:ext cx="3999900" cy="4085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1:</a:t>
            </a:r>
            <a:r>
              <a:rPr lang="en" sz="1700">
                <a:solidFill>
                  <a:srgbClr val="FFFFFF"/>
                </a:solidFill>
                <a:latin typeface="Dosis"/>
                <a:ea typeface="Dosis"/>
                <a:cs typeface="Dosis"/>
                <a:sym typeface="Dosis"/>
              </a:rPr>
              <a:t> M-  253g  R- 285.6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2:</a:t>
            </a:r>
            <a:r>
              <a:rPr lang="en" sz="1700">
                <a:solidFill>
                  <a:srgbClr val="FFFFFF"/>
                </a:solidFill>
                <a:latin typeface="Dosis"/>
                <a:ea typeface="Dosis"/>
                <a:cs typeface="Dosis"/>
                <a:sym typeface="Dosis"/>
              </a:rPr>
              <a:t> M- 2</a:t>
            </a:r>
            <a:r>
              <a:rPr lang="en" sz="1700">
                <a:solidFill>
                  <a:srgbClr val="FFFFFF"/>
                </a:solidFill>
                <a:latin typeface="Dosis"/>
                <a:ea typeface="Dosis"/>
                <a:cs typeface="Dosis"/>
                <a:sym typeface="Dosis"/>
              </a:rPr>
              <a:t>53</a:t>
            </a:r>
            <a:r>
              <a:rPr lang="en" sz="1700">
                <a:solidFill>
                  <a:srgbClr val="FFFFFF"/>
                </a:solidFill>
                <a:latin typeface="Dosis"/>
                <a:ea typeface="Dosis"/>
                <a:cs typeface="Dosis"/>
                <a:sym typeface="Dosis"/>
              </a:rPr>
              <a:t>g  R- 56.53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3: </a:t>
            </a:r>
            <a:r>
              <a:rPr lang="en" sz="1700">
                <a:solidFill>
                  <a:srgbClr val="FFFFFF"/>
                </a:solidFill>
                <a:latin typeface="Dosis"/>
                <a:ea typeface="Dosis"/>
                <a:cs typeface="Dosis"/>
                <a:sym typeface="Dosis"/>
              </a:rPr>
              <a:t>M</a:t>
            </a:r>
            <a:r>
              <a:rPr lang="en" sz="1700">
                <a:solidFill>
                  <a:srgbClr val="FFFFFF"/>
                </a:solidFill>
                <a:latin typeface="Dosis"/>
                <a:ea typeface="Dosis"/>
                <a:cs typeface="Dosis"/>
                <a:sym typeface="Dosis"/>
              </a:rPr>
              <a:t>- 254g  R- 114.3 k</a:t>
            </a:r>
            <a:r>
              <a:rPr lang="en" sz="1700">
                <a:solidFill>
                  <a:srgbClr val="FFFFFF"/>
                </a:solidFill>
                <a:latin typeface="Dosis"/>
                <a:ea typeface="Dosis"/>
                <a:cs typeface="Dosis"/>
                <a:sym typeface="Dosis"/>
              </a:rPr>
              <a:t>Ω </a:t>
            </a:r>
            <a:r>
              <a:rPr lang="en" sz="1700">
                <a:solidFill>
                  <a:srgbClr val="FFFFFF"/>
                </a:solidFill>
                <a:latin typeface="Dosis"/>
                <a:ea typeface="Dosis"/>
                <a:cs typeface="Dosis"/>
                <a:sym typeface="Dosis"/>
              </a:rPr>
              <a:t>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4:</a:t>
            </a:r>
            <a:r>
              <a:rPr lang="en" sz="1700">
                <a:solidFill>
                  <a:srgbClr val="FFFFFF"/>
                </a:solidFill>
                <a:latin typeface="Dosis"/>
                <a:ea typeface="Dosis"/>
                <a:cs typeface="Dosis"/>
                <a:sym typeface="Dosis"/>
              </a:rPr>
              <a:t> M-  254g  R- 62.58 k</a:t>
            </a:r>
            <a:r>
              <a:rPr lang="en" sz="1700">
                <a:solidFill>
                  <a:srgbClr val="FFFFFF"/>
                </a:solidFill>
                <a:latin typeface="Dosis"/>
                <a:ea typeface="Dosis"/>
                <a:cs typeface="Dosis"/>
                <a:sym typeface="Dosis"/>
              </a:rPr>
              <a:t>Ω </a:t>
            </a:r>
            <a:r>
              <a:rPr lang="en" sz="1700">
                <a:solidFill>
                  <a:srgbClr val="FFFFFF"/>
                </a:solidFill>
                <a:latin typeface="Dosis"/>
                <a:ea typeface="Dosis"/>
                <a:cs typeface="Dosis"/>
                <a:sym typeface="Dosis"/>
              </a:rPr>
              <a:t>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5:</a:t>
            </a:r>
            <a:r>
              <a:rPr lang="en" sz="1700">
                <a:solidFill>
                  <a:srgbClr val="FFFFFF"/>
                </a:solidFill>
                <a:latin typeface="Dosis"/>
                <a:ea typeface="Dosis"/>
                <a:cs typeface="Dosis"/>
                <a:sym typeface="Dosis"/>
              </a:rPr>
              <a:t> M- 253g  R- 156.1 k</a:t>
            </a:r>
            <a:r>
              <a:rPr lang="en" sz="1700">
                <a:solidFill>
                  <a:srgbClr val="FFFFFF"/>
                </a:solidFill>
                <a:latin typeface="Dosis"/>
                <a:ea typeface="Dosis"/>
                <a:cs typeface="Dosis"/>
                <a:sym typeface="Dosis"/>
              </a:rPr>
              <a:t>Ω </a:t>
            </a:r>
            <a:r>
              <a:rPr lang="en" sz="1700">
                <a:solidFill>
                  <a:srgbClr val="FFFFFF"/>
                </a:solidFill>
                <a:latin typeface="Dosis"/>
                <a:ea typeface="Dosis"/>
                <a:cs typeface="Dosis"/>
                <a:sym typeface="Dosis"/>
              </a:rPr>
              <a:t>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6:</a:t>
            </a:r>
            <a:r>
              <a:rPr lang="en" sz="1700">
                <a:solidFill>
                  <a:srgbClr val="FFFFFF"/>
                </a:solidFill>
                <a:latin typeface="Dosis"/>
                <a:ea typeface="Dosis"/>
                <a:cs typeface="Dosis"/>
                <a:sym typeface="Dosis"/>
              </a:rPr>
              <a:t> M- 252g  R- 123.1 k</a:t>
            </a:r>
            <a:r>
              <a:rPr lang="en" sz="1700">
                <a:solidFill>
                  <a:srgbClr val="FFFFFF"/>
                </a:solidFill>
                <a:latin typeface="Dosis"/>
                <a:ea typeface="Dosis"/>
                <a:cs typeface="Dosis"/>
                <a:sym typeface="Dosis"/>
              </a:rPr>
              <a:t>Ω </a:t>
            </a:r>
            <a:r>
              <a:rPr lang="en" sz="1700">
                <a:solidFill>
                  <a:srgbClr val="FFFFFF"/>
                </a:solidFill>
                <a:latin typeface="Dosis"/>
                <a:ea typeface="Dosis"/>
                <a:cs typeface="Dosis"/>
                <a:sym typeface="Dosis"/>
              </a:rPr>
              <a:t>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7: </a:t>
            </a:r>
            <a:r>
              <a:rPr lang="en" sz="1700">
                <a:solidFill>
                  <a:srgbClr val="FFFFFF"/>
                </a:solidFill>
                <a:latin typeface="Dosis"/>
                <a:ea typeface="Dosis"/>
                <a:cs typeface="Dosis"/>
                <a:sym typeface="Dosis"/>
              </a:rPr>
              <a:t>M</a:t>
            </a:r>
            <a:r>
              <a:rPr lang="en" sz="1700">
                <a:solidFill>
                  <a:srgbClr val="FFFFFF"/>
                </a:solidFill>
                <a:latin typeface="Dosis"/>
                <a:ea typeface="Dosis"/>
                <a:cs typeface="Dosis"/>
                <a:sym typeface="Dosis"/>
              </a:rPr>
              <a:t>- 252g  R- 299.7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8:</a:t>
            </a:r>
            <a:r>
              <a:rPr lang="en" sz="1700">
                <a:solidFill>
                  <a:srgbClr val="FFFFFF"/>
                </a:solidFill>
                <a:latin typeface="Dosis"/>
                <a:ea typeface="Dosis"/>
                <a:cs typeface="Dosis"/>
                <a:sym typeface="Dosis"/>
              </a:rPr>
              <a:t> M- 252g  R- 131.3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rgbClr val="FFFFFF"/>
                </a:solidFill>
                <a:latin typeface="Dosis"/>
                <a:ea typeface="Dosis"/>
                <a:cs typeface="Dosis"/>
                <a:sym typeface="Dosis"/>
              </a:rPr>
              <a:t>Day 9:</a:t>
            </a:r>
            <a:r>
              <a:rPr lang="en" sz="1700">
                <a:solidFill>
                  <a:srgbClr val="FFFFFF"/>
                </a:solidFill>
                <a:latin typeface="Dosis"/>
                <a:ea typeface="Dosis"/>
                <a:cs typeface="Dosis"/>
                <a:sym typeface="Dosis"/>
              </a:rPr>
              <a:t> M- 252g  R- 140.4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10:</a:t>
            </a:r>
            <a:r>
              <a:rPr lang="en" sz="1700">
                <a:solidFill>
                  <a:srgbClr val="FFFFFF"/>
                </a:solidFill>
                <a:latin typeface="Dosis"/>
                <a:ea typeface="Dosis"/>
                <a:cs typeface="Dosis"/>
                <a:sym typeface="Dosis"/>
              </a:rPr>
              <a:t> M- 252g  R- 117.2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11:</a:t>
            </a:r>
            <a:r>
              <a:rPr lang="en" sz="1700">
                <a:solidFill>
                  <a:srgbClr val="FFFFFF"/>
                </a:solidFill>
                <a:latin typeface="Dosis"/>
                <a:ea typeface="Dosis"/>
                <a:cs typeface="Dosis"/>
                <a:sym typeface="Dosis"/>
              </a:rPr>
              <a:t> M- 252g  R- 214.6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12: </a:t>
            </a:r>
            <a:r>
              <a:rPr lang="en" sz="1700">
                <a:solidFill>
                  <a:srgbClr val="FFFFFF"/>
                </a:solidFill>
                <a:latin typeface="Dosis"/>
                <a:ea typeface="Dosis"/>
                <a:cs typeface="Dosis"/>
                <a:sym typeface="Dosis"/>
              </a:rPr>
              <a:t>M</a:t>
            </a:r>
            <a:r>
              <a:rPr lang="en" sz="1700">
                <a:solidFill>
                  <a:srgbClr val="FFFFFF"/>
                </a:solidFill>
                <a:latin typeface="Dosis"/>
                <a:ea typeface="Dosis"/>
                <a:cs typeface="Dosis"/>
                <a:sym typeface="Dosis"/>
              </a:rPr>
              <a:t>- 251g  R- 308.8 k</a:t>
            </a:r>
            <a:r>
              <a:rPr lang="en" sz="1700">
                <a:solidFill>
                  <a:srgbClr val="FFFFFF"/>
                </a:solidFill>
                <a:latin typeface="Dosis"/>
                <a:ea typeface="Dosis"/>
                <a:cs typeface="Dosis"/>
                <a:sym typeface="Dosis"/>
              </a:rPr>
              <a:t>Ω </a:t>
            </a:r>
            <a:r>
              <a:rPr lang="en" sz="1700">
                <a:solidFill>
                  <a:srgbClr val="FFFFFF"/>
                </a:solidFill>
                <a:latin typeface="Dosis"/>
                <a:ea typeface="Dosis"/>
                <a:cs typeface="Dosis"/>
                <a:sym typeface="Dosis"/>
              </a:rPr>
              <a:t>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13:</a:t>
            </a:r>
            <a:r>
              <a:rPr lang="en" sz="1700">
                <a:solidFill>
                  <a:srgbClr val="FFFFFF"/>
                </a:solidFill>
                <a:latin typeface="Dosis"/>
                <a:ea typeface="Dosis"/>
                <a:cs typeface="Dosis"/>
                <a:sym typeface="Dosis"/>
              </a:rPr>
              <a:t> M- 251g  R- 184.6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14: </a:t>
            </a:r>
            <a:r>
              <a:rPr lang="en" sz="1700">
                <a:solidFill>
                  <a:srgbClr val="FFFFFF"/>
                </a:solidFill>
                <a:latin typeface="Dosis"/>
                <a:ea typeface="Dosis"/>
                <a:cs typeface="Dosis"/>
                <a:sym typeface="Dosis"/>
              </a:rPr>
              <a:t>M</a:t>
            </a:r>
            <a:r>
              <a:rPr lang="en" sz="1700">
                <a:solidFill>
                  <a:srgbClr val="FFFFFF"/>
                </a:solidFill>
                <a:latin typeface="Dosis"/>
                <a:ea typeface="Dosis"/>
                <a:cs typeface="Dosis"/>
                <a:sym typeface="Dosis"/>
              </a:rPr>
              <a:t>- 251g  R- 131.5  kΩ                                                      </a:t>
            </a:r>
            <a:endParaRPr sz="1700">
              <a:solidFill>
                <a:srgbClr val="FFFFFF"/>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rgbClr val="FFFFFF"/>
                </a:solidFill>
                <a:latin typeface="Dosis"/>
                <a:ea typeface="Dosis"/>
                <a:cs typeface="Dosis"/>
                <a:sym typeface="Dosis"/>
              </a:rPr>
              <a:t>  </a:t>
            </a:r>
            <a:r>
              <a:rPr b="1" lang="en" sz="1700">
                <a:solidFill>
                  <a:srgbClr val="FFFFFF"/>
                </a:solidFill>
                <a:latin typeface="Dosis"/>
                <a:ea typeface="Dosis"/>
                <a:cs typeface="Dosis"/>
                <a:sym typeface="Dosis"/>
              </a:rPr>
              <a:t>Day 15:</a:t>
            </a:r>
            <a:r>
              <a:rPr lang="en" sz="1700">
                <a:solidFill>
                  <a:srgbClr val="FFFFFF"/>
                </a:solidFill>
                <a:latin typeface="Dosis"/>
                <a:ea typeface="Dosis"/>
                <a:cs typeface="Dosis"/>
                <a:sym typeface="Dosis"/>
              </a:rPr>
              <a:t> M- 251g R-  169.4 kΩ              </a:t>
            </a:r>
            <a:endParaRPr sz="1700">
              <a:solidFill>
                <a:srgbClr val="FFFFFF"/>
              </a:solidFill>
              <a:latin typeface="Dosis"/>
              <a:ea typeface="Dosis"/>
              <a:cs typeface="Dosis"/>
              <a:sym typeface="Dosis"/>
            </a:endParaRPr>
          </a:p>
          <a:p>
            <a:pPr indent="0" lvl="0" marL="0" rtl="0" algn="l">
              <a:spcBef>
                <a:spcPts val="0"/>
              </a:spcBef>
              <a:spcAft>
                <a:spcPts val="1600"/>
              </a:spcAft>
              <a:buNone/>
            </a:pPr>
            <a:r>
              <a:t/>
            </a:r>
            <a:endParaRPr sz="1700">
              <a:solidFill>
                <a:srgbClr val="FFFFFF"/>
              </a:solidFill>
            </a:endParaRPr>
          </a:p>
        </p:txBody>
      </p:sp>
      <p:sp>
        <p:nvSpPr>
          <p:cNvPr id="258" name="Google Shape;258;p31"/>
          <p:cNvSpPr txBox="1"/>
          <p:nvPr>
            <p:ph idx="2" type="body"/>
          </p:nvPr>
        </p:nvSpPr>
        <p:spPr>
          <a:xfrm>
            <a:off x="4832400" y="1058275"/>
            <a:ext cx="3999900" cy="4085100"/>
          </a:xfrm>
          <a:prstGeom prst="rect">
            <a:avLst/>
          </a:prstGeom>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1:</a:t>
            </a:r>
            <a:r>
              <a:rPr lang="en" sz="1700">
                <a:solidFill>
                  <a:schemeClr val="lt1"/>
                </a:solidFill>
                <a:latin typeface="Dosis"/>
                <a:ea typeface="Dosis"/>
                <a:cs typeface="Dosis"/>
                <a:sym typeface="Dosis"/>
              </a:rPr>
              <a:t> M-  263g  R- 208.2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2:</a:t>
            </a:r>
            <a:r>
              <a:rPr lang="en" sz="1700">
                <a:solidFill>
                  <a:schemeClr val="lt1"/>
                </a:solidFill>
                <a:latin typeface="Dosis"/>
                <a:ea typeface="Dosis"/>
                <a:cs typeface="Dosis"/>
                <a:sym typeface="Dosis"/>
              </a:rPr>
              <a:t> M- 263g  R- 165.4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3: </a:t>
            </a:r>
            <a:r>
              <a:rPr lang="en" sz="1700">
                <a:solidFill>
                  <a:schemeClr val="lt1"/>
                </a:solidFill>
                <a:latin typeface="Dosis"/>
                <a:ea typeface="Dosis"/>
                <a:cs typeface="Dosis"/>
                <a:sym typeface="Dosis"/>
              </a:rPr>
              <a:t>M</a:t>
            </a:r>
            <a:r>
              <a:rPr lang="en" sz="1700">
                <a:solidFill>
                  <a:schemeClr val="lt1"/>
                </a:solidFill>
                <a:latin typeface="Dosis"/>
                <a:ea typeface="Dosis"/>
                <a:cs typeface="Dosis"/>
                <a:sym typeface="Dosis"/>
              </a:rPr>
              <a:t>- 263g  R- 122.9 k</a:t>
            </a:r>
            <a:r>
              <a:rPr lang="en" sz="1700">
                <a:solidFill>
                  <a:schemeClr val="lt1"/>
                </a:solidFill>
                <a:latin typeface="Dosis"/>
                <a:ea typeface="Dosis"/>
                <a:cs typeface="Dosis"/>
                <a:sym typeface="Dosis"/>
              </a:rPr>
              <a:t>Ω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4:</a:t>
            </a:r>
            <a:r>
              <a:rPr lang="en" sz="1700">
                <a:solidFill>
                  <a:schemeClr val="lt1"/>
                </a:solidFill>
                <a:latin typeface="Dosis"/>
                <a:ea typeface="Dosis"/>
                <a:cs typeface="Dosis"/>
                <a:sym typeface="Dosis"/>
              </a:rPr>
              <a:t> M- 262g  R- 112.2 k</a:t>
            </a:r>
            <a:r>
              <a:rPr lang="en" sz="1700">
                <a:solidFill>
                  <a:schemeClr val="lt1"/>
                </a:solidFill>
                <a:latin typeface="Dosis"/>
                <a:ea typeface="Dosis"/>
                <a:cs typeface="Dosis"/>
                <a:sym typeface="Dosis"/>
              </a:rPr>
              <a:t>Ω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5:</a:t>
            </a:r>
            <a:r>
              <a:rPr lang="en" sz="1700">
                <a:solidFill>
                  <a:schemeClr val="lt1"/>
                </a:solidFill>
                <a:latin typeface="Dosis"/>
                <a:ea typeface="Dosis"/>
                <a:cs typeface="Dosis"/>
                <a:sym typeface="Dosis"/>
              </a:rPr>
              <a:t> M- 263g  R- 144.5 k</a:t>
            </a:r>
            <a:r>
              <a:rPr lang="en" sz="1700">
                <a:solidFill>
                  <a:schemeClr val="lt1"/>
                </a:solidFill>
                <a:latin typeface="Dosis"/>
                <a:ea typeface="Dosis"/>
                <a:cs typeface="Dosis"/>
                <a:sym typeface="Dosis"/>
              </a:rPr>
              <a:t>Ω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6:</a:t>
            </a:r>
            <a:r>
              <a:rPr lang="en" sz="1700">
                <a:solidFill>
                  <a:schemeClr val="lt1"/>
                </a:solidFill>
                <a:latin typeface="Dosis"/>
                <a:ea typeface="Dosis"/>
                <a:cs typeface="Dosis"/>
                <a:sym typeface="Dosis"/>
              </a:rPr>
              <a:t> M- 263g  R- 192.9 k</a:t>
            </a:r>
            <a:r>
              <a:rPr lang="en" sz="1700">
                <a:solidFill>
                  <a:schemeClr val="lt1"/>
                </a:solidFill>
                <a:latin typeface="Dosis"/>
                <a:ea typeface="Dosis"/>
                <a:cs typeface="Dosis"/>
                <a:sym typeface="Dosis"/>
              </a:rPr>
              <a:t>Ω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7: </a:t>
            </a:r>
            <a:r>
              <a:rPr lang="en" sz="1700">
                <a:solidFill>
                  <a:schemeClr val="lt1"/>
                </a:solidFill>
                <a:latin typeface="Dosis"/>
                <a:ea typeface="Dosis"/>
                <a:cs typeface="Dosis"/>
                <a:sym typeface="Dosis"/>
              </a:rPr>
              <a:t>M</a:t>
            </a:r>
            <a:r>
              <a:rPr lang="en" sz="1700">
                <a:solidFill>
                  <a:schemeClr val="lt1"/>
                </a:solidFill>
                <a:latin typeface="Dosis"/>
                <a:ea typeface="Dosis"/>
                <a:cs typeface="Dosis"/>
                <a:sym typeface="Dosis"/>
              </a:rPr>
              <a:t>- 263g  R- 167.2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8:</a:t>
            </a:r>
            <a:r>
              <a:rPr lang="en" sz="1700">
                <a:solidFill>
                  <a:schemeClr val="lt1"/>
                </a:solidFill>
                <a:latin typeface="Dosis"/>
                <a:ea typeface="Dosis"/>
                <a:cs typeface="Dosis"/>
                <a:sym typeface="Dosis"/>
              </a:rPr>
              <a:t> M- 263g  R- 185.5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b="1" lang="en" sz="1700">
                <a:solidFill>
                  <a:schemeClr val="lt1"/>
                </a:solidFill>
                <a:latin typeface="Dosis"/>
                <a:ea typeface="Dosis"/>
                <a:cs typeface="Dosis"/>
                <a:sym typeface="Dosis"/>
              </a:rPr>
              <a:t>Day 9:</a:t>
            </a:r>
            <a:r>
              <a:rPr lang="en" sz="1700">
                <a:solidFill>
                  <a:schemeClr val="lt1"/>
                </a:solidFill>
                <a:latin typeface="Dosis"/>
                <a:ea typeface="Dosis"/>
                <a:cs typeface="Dosis"/>
                <a:sym typeface="Dosis"/>
              </a:rPr>
              <a:t> M- 263g  R- 187.5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10:</a:t>
            </a:r>
            <a:r>
              <a:rPr lang="en" sz="1700">
                <a:solidFill>
                  <a:schemeClr val="lt1"/>
                </a:solidFill>
                <a:latin typeface="Dosis"/>
                <a:ea typeface="Dosis"/>
                <a:cs typeface="Dosis"/>
                <a:sym typeface="Dosis"/>
              </a:rPr>
              <a:t> M- 262g  R- 175.7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11:</a:t>
            </a:r>
            <a:r>
              <a:rPr lang="en" sz="1700">
                <a:solidFill>
                  <a:schemeClr val="lt1"/>
                </a:solidFill>
                <a:latin typeface="Dosis"/>
                <a:ea typeface="Dosis"/>
                <a:cs typeface="Dosis"/>
                <a:sym typeface="Dosis"/>
              </a:rPr>
              <a:t> M- 263g  R-  164.9 kΩ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12: </a:t>
            </a:r>
            <a:r>
              <a:rPr lang="en" sz="1700">
                <a:solidFill>
                  <a:schemeClr val="lt1"/>
                </a:solidFill>
                <a:latin typeface="Dosis"/>
                <a:ea typeface="Dosis"/>
                <a:cs typeface="Dosis"/>
                <a:sym typeface="Dosis"/>
              </a:rPr>
              <a:t>M</a:t>
            </a:r>
            <a:r>
              <a:rPr lang="en" sz="1700">
                <a:solidFill>
                  <a:schemeClr val="lt1"/>
                </a:solidFill>
                <a:latin typeface="Dosis"/>
                <a:ea typeface="Dosis"/>
                <a:cs typeface="Dosis"/>
                <a:sym typeface="Dosis"/>
              </a:rPr>
              <a:t>- 262g  R- 125 k</a:t>
            </a:r>
            <a:r>
              <a:rPr lang="en" sz="1700">
                <a:solidFill>
                  <a:schemeClr val="lt1"/>
                </a:solidFill>
                <a:latin typeface="Dosis"/>
                <a:ea typeface="Dosis"/>
                <a:cs typeface="Dosis"/>
                <a:sym typeface="Dosis"/>
              </a:rPr>
              <a:t>Ω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13:</a:t>
            </a:r>
            <a:r>
              <a:rPr lang="en" sz="1700">
                <a:solidFill>
                  <a:schemeClr val="lt1"/>
                </a:solidFill>
                <a:latin typeface="Dosis"/>
                <a:ea typeface="Dosis"/>
                <a:cs typeface="Dosis"/>
                <a:sym typeface="Dosis"/>
              </a:rPr>
              <a:t> M- 262g  R- 163.7 kΩ</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14: </a:t>
            </a:r>
            <a:r>
              <a:rPr lang="en" sz="1700">
                <a:solidFill>
                  <a:schemeClr val="lt1"/>
                </a:solidFill>
                <a:latin typeface="Dosis"/>
                <a:ea typeface="Dosis"/>
                <a:cs typeface="Dosis"/>
                <a:sym typeface="Dosis"/>
              </a:rPr>
              <a:t>M</a:t>
            </a:r>
            <a:r>
              <a:rPr lang="en" sz="1700">
                <a:solidFill>
                  <a:schemeClr val="lt1"/>
                </a:solidFill>
                <a:latin typeface="Dosis"/>
                <a:ea typeface="Dosis"/>
                <a:cs typeface="Dosis"/>
                <a:sym typeface="Dosis"/>
              </a:rPr>
              <a:t>- 261g  R- 195.9 k</a:t>
            </a:r>
            <a:r>
              <a:rPr lang="en" sz="1700">
                <a:solidFill>
                  <a:schemeClr val="lt1"/>
                </a:solidFill>
                <a:latin typeface="Dosis"/>
                <a:ea typeface="Dosis"/>
                <a:cs typeface="Dosis"/>
                <a:sym typeface="Dosis"/>
              </a:rPr>
              <a:t>Ω </a:t>
            </a:r>
            <a:r>
              <a:rPr lang="en" sz="1700">
                <a:solidFill>
                  <a:schemeClr val="lt1"/>
                </a:solidFill>
                <a:latin typeface="Dosis"/>
                <a:ea typeface="Dosis"/>
                <a:cs typeface="Dosis"/>
                <a:sym typeface="Dosis"/>
              </a:rPr>
              <a:t>                                                       </a:t>
            </a:r>
            <a:endParaRPr sz="1700">
              <a:solidFill>
                <a:schemeClr val="lt1"/>
              </a:solidFill>
              <a:latin typeface="Dosis"/>
              <a:ea typeface="Dosis"/>
              <a:cs typeface="Dosis"/>
              <a:sym typeface="Dosis"/>
            </a:endParaRPr>
          </a:p>
          <a:p>
            <a:pPr indent="0" lvl="0" marL="0" rtl="0" algn="just">
              <a:lnSpc>
                <a:spcPct val="100000"/>
              </a:lnSpc>
              <a:spcBef>
                <a:spcPts val="0"/>
              </a:spcBef>
              <a:spcAft>
                <a:spcPts val="0"/>
              </a:spcAft>
              <a:buNone/>
            </a:pPr>
            <a:r>
              <a:rPr lang="en" sz="1700">
                <a:solidFill>
                  <a:schemeClr val="lt1"/>
                </a:solidFill>
                <a:latin typeface="Dosis"/>
                <a:ea typeface="Dosis"/>
                <a:cs typeface="Dosis"/>
                <a:sym typeface="Dosis"/>
              </a:rPr>
              <a:t>  </a:t>
            </a:r>
            <a:r>
              <a:rPr b="1" lang="en" sz="1700">
                <a:solidFill>
                  <a:schemeClr val="lt1"/>
                </a:solidFill>
                <a:latin typeface="Dosis"/>
                <a:ea typeface="Dosis"/>
                <a:cs typeface="Dosis"/>
                <a:sym typeface="Dosis"/>
              </a:rPr>
              <a:t>Day 15:</a:t>
            </a:r>
            <a:r>
              <a:rPr lang="en" sz="1700">
                <a:solidFill>
                  <a:schemeClr val="lt1"/>
                </a:solidFill>
                <a:latin typeface="Dosis"/>
                <a:ea typeface="Dosis"/>
                <a:cs typeface="Dosis"/>
                <a:sym typeface="Dosis"/>
              </a:rPr>
              <a:t> M- 261g R-  148 kΩ             </a:t>
            </a:r>
            <a:endParaRPr sz="1700">
              <a:latin typeface="Dosis"/>
              <a:ea typeface="Dosis"/>
              <a:cs typeface="Dosis"/>
              <a:sym typeface="Dosis"/>
            </a:endParaRPr>
          </a:p>
          <a:p>
            <a:pPr indent="0" lvl="0" marL="0" rtl="0" algn="l">
              <a:spcBef>
                <a:spcPts val="0"/>
              </a:spcBef>
              <a:spcAft>
                <a:spcPts val="0"/>
              </a:spcAft>
              <a:buNone/>
            </a:pPr>
            <a:r>
              <a:t/>
            </a:r>
            <a:endParaRPr sz="1700">
              <a:solidFill>
                <a:srgbClr val="FFFFFF"/>
              </a:solidFill>
            </a:endParaRPr>
          </a:p>
          <a:p>
            <a:pPr indent="0" lvl="0" marL="0" rtl="0" algn="l">
              <a:spcBef>
                <a:spcPts val="1600"/>
              </a:spcBef>
              <a:spcAft>
                <a:spcPts val="1600"/>
              </a:spcAft>
              <a:buNone/>
            </a:pPr>
            <a:r>
              <a:t/>
            </a:r>
            <a:endParaRPr/>
          </a:p>
        </p:txBody>
      </p:sp>
      <p:sp>
        <p:nvSpPr>
          <p:cNvPr id="259" name="Google Shape;259;p31"/>
          <p:cNvSpPr txBox="1"/>
          <p:nvPr/>
        </p:nvSpPr>
        <p:spPr>
          <a:xfrm>
            <a:off x="1887825" y="0"/>
            <a:ext cx="48384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300">
                <a:solidFill>
                  <a:srgbClr val="FFFFFF"/>
                </a:solidFill>
                <a:latin typeface="Times New Roman"/>
                <a:ea typeface="Times New Roman"/>
                <a:cs typeface="Times New Roman"/>
                <a:sym typeface="Times New Roman"/>
              </a:rPr>
              <a:t>New set of Grapefruits</a:t>
            </a:r>
            <a:endParaRPr i="1" sz="2300">
              <a:solidFill>
                <a:srgbClr val="FFFFFF"/>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B3B3B3"/>
            </a:gs>
          </a:gsLst>
          <a:lin ang="5400012" scaled="0"/>
        </a:gradFill>
      </p:bgPr>
    </p:bg>
    <p:spTree>
      <p:nvGrpSpPr>
        <p:cNvPr id="263" name="Shape 263"/>
        <p:cNvGrpSpPr/>
        <p:nvPr/>
      </p:nvGrpSpPr>
      <p:grpSpPr>
        <a:xfrm>
          <a:off x="0" y="0"/>
          <a:ext cx="0" cy="0"/>
          <a:chOff x="0" y="0"/>
          <a:chExt cx="0" cy="0"/>
        </a:xfrm>
      </p:grpSpPr>
      <p:sp>
        <p:nvSpPr>
          <p:cNvPr id="264" name="Google Shape;264;p32"/>
          <p:cNvSpPr/>
          <p:nvPr/>
        </p:nvSpPr>
        <p:spPr>
          <a:xfrm rot="5400000">
            <a:off x="7391850" y="-84750"/>
            <a:ext cx="1667400" cy="1836900"/>
          </a:xfrm>
          <a:prstGeom prst="diagStripe">
            <a:avLst>
              <a:gd fmla="val 50000" name="adj"/>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2"/>
          <p:cNvSpPr txBox="1"/>
          <p:nvPr/>
        </p:nvSpPr>
        <p:spPr>
          <a:xfrm rot="2695185">
            <a:off x="7589291" y="351275"/>
            <a:ext cx="1514624" cy="73864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FFFFFF"/>
                </a:solidFill>
                <a:latin typeface="Old Standard TT"/>
                <a:ea typeface="Old Standard TT"/>
                <a:cs typeface="Old Standard TT"/>
                <a:sym typeface="Old Standard TT"/>
              </a:rPr>
              <a:t>Photos </a:t>
            </a:r>
            <a:r>
              <a:rPr b="1" i="1" lang="en">
                <a:solidFill>
                  <a:srgbClr val="FFFFFF"/>
                </a:solidFill>
                <a:latin typeface="Old Standard TT"/>
                <a:ea typeface="Old Standard TT"/>
                <a:cs typeface="Old Standard TT"/>
                <a:sym typeface="Old Standard TT"/>
              </a:rPr>
              <a:t>New Set</a:t>
            </a:r>
            <a:endParaRPr b="1" i="1">
              <a:solidFill>
                <a:srgbClr val="FFFFFF"/>
              </a:solidFill>
              <a:latin typeface="Old Standard TT"/>
              <a:ea typeface="Old Standard TT"/>
              <a:cs typeface="Old Standard TT"/>
              <a:sym typeface="Old Standard TT"/>
            </a:endParaRPr>
          </a:p>
          <a:p>
            <a:pPr indent="0" lvl="0" marL="0" rtl="0" algn="ctr">
              <a:spcBef>
                <a:spcPts val="0"/>
              </a:spcBef>
              <a:spcAft>
                <a:spcPts val="0"/>
              </a:spcAft>
              <a:buNone/>
            </a:pPr>
            <a:r>
              <a:t/>
            </a:r>
            <a:endParaRPr b="1" sz="2000">
              <a:solidFill>
                <a:srgbClr val="FFFFFF"/>
              </a:solidFill>
              <a:latin typeface="Old Standard TT"/>
              <a:ea typeface="Old Standard TT"/>
              <a:cs typeface="Old Standard TT"/>
              <a:sym typeface="Old Standard TT"/>
            </a:endParaRPr>
          </a:p>
        </p:txBody>
      </p:sp>
      <p:pic>
        <p:nvPicPr>
          <p:cNvPr id="266" name="Google Shape;266;p32"/>
          <p:cNvPicPr preferRelativeResize="0"/>
          <p:nvPr/>
        </p:nvPicPr>
        <p:blipFill rotWithShape="1">
          <a:blip r:embed="rId3">
            <a:alphaModFix/>
          </a:blip>
          <a:srcRect b="28400" l="0" r="0" t="5026"/>
          <a:stretch/>
        </p:blipFill>
        <p:spPr>
          <a:xfrm>
            <a:off x="341163" y="533612"/>
            <a:ext cx="3279073" cy="1227874"/>
          </a:xfrm>
          <a:prstGeom prst="rect">
            <a:avLst/>
          </a:prstGeom>
          <a:noFill/>
          <a:ln>
            <a:noFill/>
          </a:ln>
        </p:spPr>
      </p:pic>
      <p:sp>
        <p:nvSpPr>
          <p:cNvPr id="267" name="Google Shape;267;p32"/>
          <p:cNvSpPr txBox="1"/>
          <p:nvPr/>
        </p:nvSpPr>
        <p:spPr>
          <a:xfrm>
            <a:off x="1465200" y="424100"/>
            <a:ext cx="1173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highlight>
                  <a:srgbClr val="FFFFFF"/>
                </a:highlight>
                <a:latin typeface="Old Standard TT"/>
                <a:ea typeface="Old Standard TT"/>
                <a:cs typeface="Old Standard TT"/>
                <a:sym typeface="Old Standard TT"/>
              </a:rPr>
              <a:t>Day 1</a:t>
            </a:r>
            <a:endParaRPr b="1" sz="2000">
              <a:highlight>
                <a:srgbClr val="FFFFFF"/>
              </a:highlight>
              <a:latin typeface="Old Standard TT"/>
              <a:ea typeface="Old Standard TT"/>
              <a:cs typeface="Old Standard TT"/>
              <a:sym typeface="Old Standard TT"/>
            </a:endParaRPr>
          </a:p>
        </p:txBody>
      </p:sp>
      <p:sp>
        <p:nvSpPr>
          <p:cNvPr id="268" name="Google Shape;268;p32"/>
          <p:cNvSpPr txBox="1"/>
          <p:nvPr/>
        </p:nvSpPr>
        <p:spPr>
          <a:xfrm>
            <a:off x="654600" y="1279225"/>
            <a:ext cx="2794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FFFFFF"/>
                </a:solidFill>
                <a:latin typeface="Old Standard TT"/>
                <a:ea typeface="Old Standard TT"/>
                <a:cs typeface="Old Standard TT"/>
                <a:sym typeface="Old Standard TT"/>
              </a:rPr>
              <a:t>                                </a:t>
            </a:r>
            <a:endParaRPr sz="1700">
              <a:solidFill>
                <a:srgbClr val="FFFFFF"/>
              </a:solidFill>
              <a:latin typeface="Old Standard TT"/>
              <a:ea typeface="Old Standard TT"/>
              <a:cs typeface="Old Standard TT"/>
              <a:sym typeface="Old Standard TT"/>
            </a:endParaRPr>
          </a:p>
        </p:txBody>
      </p:sp>
      <p:pic>
        <p:nvPicPr>
          <p:cNvPr id="269" name="Google Shape;269;p32"/>
          <p:cNvPicPr preferRelativeResize="0"/>
          <p:nvPr/>
        </p:nvPicPr>
        <p:blipFill rotWithShape="1">
          <a:blip r:embed="rId4">
            <a:alphaModFix/>
          </a:blip>
          <a:srcRect b="20520" l="0" r="0" t="9705"/>
          <a:stretch/>
        </p:blipFill>
        <p:spPr>
          <a:xfrm>
            <a:off x="341175" y="1952100"/>
            <a:ext cx="1783849" cy="2212777"/>
          </a:xfrm>
          <a:prstGeom prst="rect">
            <a:avLst/>
          </a:prstGeom>
          <a:noFill/>
          <a:ln>
            <a:noFill/>
          </a:ln>
        </p:spPr>
      </p:pic>
      <p:sp>
        <p:nvSpPr>
          <p:cNvPr id="270" name="Google Shape;270;p32"/>
          <p:cNvSpPr/>
          <p:nvPr/>
        </p:nvSpPr>
        <p:spPr>
          <a:xfrm rot="4208496">
            <a:off x="1698096" y="1879409"/>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2"/>
          <p:cNvSpPr/>
          <p:nvPr/>
        </p:nvSpPr>
        <p:spPr>
          <a:xfrm>
            <a:off x="251125" y="1879338"/>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2"/>
          <p:cNvSpPr/>
          <p:nvPr/>
        </p:nvSpPr>
        <p:spPr>
          <a:xfrm rot="-6003439">
            <a:off x="251130" y="3790980"/>
            <a:ext cx="565185" cy="461609"/>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2"/>
          <p:cNvSpPr/>
          <p:nvPr/>
        </p:nvSpPr>
        <p:spPr>
          <a:xfrm rot="10800000">
            <a:off x="1698100" y="3790925"/>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2"/>
          <p:cNvSpPr txBox="1"/>
          <p:nvPr/>
        </p:nvSpPr>
        <p:spPr>
          <a:xfrm>
            <a:off x="777400" y="1863900"/>
            <a:ext cx="911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highlight>
                  <a:srgbClr val="FFFFFF"/>
                </a:highlight>
                <a:latin typeface="Old Standard TT"/>
                <a:ea typeface="Old Standard TT"/>
                <a:cs typeface="Old Standard TT"/>
                <a:sym typeface="Old Standard TT"/>
              </a:rPr>
              <a:t>Day 1</a:t>
            </a:r>
            <a:endParaRPr b="1" sz="2000">
              <a:highlight>
                <a:srgbClr val="FFFFFF"/>
              </a:highlight>
              <a:latin typeface="Old Standard TT"/>
              <a:ea typeface="Old Standard TT"/>
              <a:cs typeface="Old Standard TT"/>
              <a:sym typeface="Old Standard TT"/>
            </a:endParaRPr>
          </a:p>
        </p:txBody>
      </p:sp>
      <p:pic>
        <p:nvPicPr>
          <p:cNvPr id="275" name="Google Shape;275;p32"/>
          <p:cNvPicPr preferRelativeResize="0"/>
          <p:nvPr/>
        </p:nvPicPr>
        <p:blipFill rotWithShape="1">
          <a:blip r:embed="rId5">
            <a:alphaModFix/>
          </a:blip>
          <a:srcRect b="2238" l="12808" r="1801" t="0"/>
          <a:stretch/>
        </p:blipFill>
        <p:spPr>
          <a:xfrm rot="5400000">
            <a:off x="3769776" y="2491588"/>
            <a:ext cx="1458599" cy="2968699"/>
          </a:xfrm>
          <a:prstGeom prst="rect">
            <a:avLst/>
          </a:prstGeom>
          <a:noFill/>
          <a:ln>
            <a:noFill/>
          </a:ln>
        </p:spPr>
      </p:pic>
      <p:sp>
        <p:nvSpPr>
          <p:cNvPr id="276" name="Google Shape;276;p32"/>
          <p:cNvSpPr txBox="1"/>
          <p:nvPr/>
        </p:nvSpPr>
        <p:spPr>
          <a:xfrm>
            <a:off x="4043375" y="3246650"/>
            <a:ext cx="911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highlight>
                  <a:srgbClr val="FFFFFF"/>
                </a:highlight>
                <a:latin typeface="Old Standard TT"/>
                <a:ea typeface="Old Standard TT"/>
                <a:cs typeface="Old Standard TT"/>
                <a:sym typeface="Old Standard TT"/>
              </a:rPr>
              <a:t>Day 2</a:t>
            </a:r>
            <a:endParaRPr b="1" sz="2000">
              <a:highlight>
                <a:srgbClr val="FFFFFF"/>
              </a:highlight>
              <a:latin typeface="Old Standard TT"/>
              <a:ea typeface="Old Standard TT"/>
              <a:cs typeface="Old Standard TT"/>
              <a:sym typeface="Old Standard TT"/>
            </a:endParaRPr>
          </a:p>
        </p:txBody>
      </p:sp>
      <p:pic>
        <p:nvPicPr>
          <p:cNvPr id="277" name="Google Shape;277;p32"/>
          <p:cNvPicPr preferRelativeResize="0"/>
          <p:nvPr/>
        </p:nvPicPr>
        <p:blipFill rotWithShape="1">
          <a:blip r:embed="rId6">
            <a:alphaModFix/>
          </a:blip>
          <a:srcRect b="31449" l="6148" r="14201" t="19332"/>
          <a:stretch/>
        </p:blipFill>
        <p:spPr>
          <a:xfrm>
            <a:off x="7028980" y="2924647"/>
            <a:ext cx="1913841" cy="2102574"/>
          </a:xfrm>
          <a:prstGeom prst="rect">
            <a:avLst/>
          </a:prstGeom>
          <a:noFill/>
          <a:ln>
            <a:noFill/>
          </a:ln>
        </p:spPr>
      </p:pic>
      <p:sp>
        <p:nvSpPr>
          <p:cNvPr id="278" name="Google Shape;278;p32"/>
          <p:cNvSpPr/>
          <p:nvPr/>
        </p:nvSpPr>
        <p:spPr>
          <a:xfrm rot="-6003439">
            <a:off x="6867130" y="4594105"/>
            <a:ext cx="565185" cy="461609"/>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2"/>
          <p:cNvSpPr/>
          <p:nvPr/>
        </p:nvSpPr>
        <p:spPr>
          <a:xfrm rot="10800000">
            <a:off x="8468000" y="4594050"/>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2"/>
          <p:cNvSpPr/>
          <p:nvPr/>
        </p:nvSpPr>
        <p:spPr>
          <a:xfrm>
            <a:off x="7028975" y="2903038"/>
            <a:ext cx="565200" cy="461700"/>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2"/>
          <p:cNvSpPr/>
          <p:nvPr/>
        </p:nvSpPr>
        <p:spPr>
          <a:xfrm rot="4208496">
            <a:off x="8467996" y="2899934"/>
            <a:ext cx="565210" cy="461585"/>
          </a:xfrm>
          <a:prstGeom prst="diagStripe">
            <a:avLst>
              <a:gd fmla="val 50000" name="adj"/>
            </a:avLst>
          </a:prstGeom>
          <a:gradFill>
            <a:gsLst>
              <a:gs pos="0">
                <a:srgbClr val="FFF2CC"/>
              </a:gs>
              <a:gs pos="100000">
                <a:srgbClr val="FFD966"/>
              </a:gs>
            </a:gsLst>
            <a:path path="circle">
              <a:fillToRect b="100%" r="100%"/>
            </a:path>
            <a:tileRect l="-100%" t="-100%"/>
          </a:gra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2"/>
          <p:cNvSpPr txBox="1"/>
          <p:nvPr/>
        </p:nvSpPr>
        <p:spPr>
          <a:xfrm>
            <a:off x="7594175" y="2931450"/>
            <a:ext cx="96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000">
                <a:solidFill>
                  <a:schemeClr val="dk1"/>
                </a:solidFill>
                <a:highlight>
                  <a:srgbClr val="FFFFFF"/>
                </a:highlight>
                <a:latin typeface="Old Standard TT"/>
                <a:ea typeface="Old Standard TT"/>
                <a:cs typeface="Old Standard TT"/>
                <a:sym typeface="Old Standard TT"/>
              </a:rPr>
              <a:t>Day 9</a:t>
            </a:r>
            <a:endParaRPr>
              <a:highlight>
                <a:srgbClr val="FFFFFF"/>
              </a:highlight>
              <a:latin typeface="Old Standard TT"/>
              <a:ea typeface="Old Standard TT"/>
              <a:cs typeface="Old Standard TT"/>
              <a:sym typeface="Old Standard TT"/>
            </a:endParaRPr>
          </a:p>
        </p:txBody>
      </p:sp>
      <p:pic>
        <p:nvPicPr>
          <p:cNvPr id="283" name="Google Shape;283;p32"/>
          <p:cNvPicPr preferRelativeResize="0"/>
          <p:nvPr/>
        </p:nvPicPr>
        <p:blipFill rotWithShape="1">
          <a:blip r:embed="rId7">
            <a:alphaModFix/>
          </a:blip>
          <a:srcRect b="20508" l="0" r="0" t="18797"/>
          <a:stretch/>
        </p:blipFill>
        <p:spPr>
          <a:xfrm>
            <a:off x="3953088" y="799376"/>
            <a:ext cx="1783849" cy="1924746"/>
          </a:xfrm>
          <a:prstGeom prst="rect">
            <a:avLst/>
          </a:prstGeom>
          <a:noFill/>
          <a:ln>
            <a:noFill/>
          </a:ln>
        </p:spPr>
      </p:pic>
      <p:sp>
        <p:nvSpPr>
          <p:cNvPr id="284" name="Google Shape;284;p32"/>
          <p:cNvSpPr txBox="1"/>
          <p:nvPr/>
        </p:nvSpPr>
        <p:spPr>
          <a:xfrm>
            <a:off x="3953088" y="1023900"/>
            <a:ext cx="1173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highlight>
                  <a:srgbClr val="FFFFFF"/>
                </a:highlight>
                <a:latin typeface="Old Standard TT"/>
                <a:ea typeface="Old Standard TT"/>
                <a:cs typeface="Old Standard TT"/>
                <a:sym typeface="Old Standard TT"/>
              </a:rPr>
              <a:t>Day 10</a:t>
            </a:r>
            <a:endParaRPr b="1" sz="2000">
              <a:highlight>
                <a:srgbClr val="FFFFFF"/>
              </a:highlight>
              <a:latin typeface="Old Standard TT"/>
              <a:ea typeface="Old Standard TT"/>
              <a:cs typeface="Old Standard TT"/>
              <a:sym typeface="Old Standard TT"/>
            </a:endParaRPr>
          </a:p>
        </p:txBody>
      </p:sp>
      <p:pic>
        <p:nvPicPr>
          <p:cNvPr id="285" name="Google Shape;285;p32"/>
          <p:cNvPicPr preferRelativeResize="0"/>
          <p:nvPr/>
        </p:nvPicPr>
        <p:blipFill rotWithShape="1">
          <a:blip r:embed="rId8">
            <a:alphaModFix/>
          </a:blip>
          <a:srcRect b="22602" l="22067" r="13408" t="24871"/>
          <a:stretch/>
        </p:blipFill>
        <p:spPr>
          <a:xfrm>
            <a:off x="6135629" y="1419513"/>
            <a:ext cx="2681523" cy="1227874"/>
          </a:xfrm>
          <a:prstGeom prst="rect">
            <a:avLst/>
          </a:prstGeom>
          <a:noFill/>
          <a:ln>
            <a:noFill/>
          </a:ln>
        </p:spPr>
      </p:pic>
      <p:sp>
        <p:nvSpPr>
          <p:cNvPr id="286" name="Google Shape;286;p32"/>
          <p:cNvSpPr txBox="1"/>
          <p:nvPr/>
        </p:nvSpPr>
        <p:spPr>
          <a:xfrm>
            <a:off x="5628375" y="2226175"/>
            <a:ext cx="3696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FFFF"/>
                </a:solidFill>
                <a:latin typeface="Old Standard TT"/>
                <a:ea typeface="Old Standard TT"/>
                <a:cs typeface="Old Standard TT"/>
                <a:sym typeface="Old Standard TT"/>
              </a:rPr>
              <a:t>              </a:t>
            </a:r>
            <a:r>
              <a:rPr b="1" lang="en" sz="1800">
                <a:solidFill>
                  <a:srgbClr val="FFFFFF"/>
                </a:solidFill>
                <a:latin typeface="Old Standard TT"/>
                <a:ea typeface="Old Standard TT"/>
                <a:cs typeface="Old Standard TT"/>
                <a:sym typeface="Old Standard TT"/>
              </a:rPr>
              <a:t>4</a:t>
            </a:r>
            <a:r>
              <a:rPr b="1" lang="en" sz="1800">
                <a:solidFill>
                  <a:srgbClr val="FFFFFF"/>
                </a:solidFill>
                <a:latin typeface="Old Standard TT"/>
                <a:ea typeface="Old Standard TT"/>
                <a:cs typeface="Old Standard TT"/>
                <a:sym typeface="Old Standard TT"/>
              </a:rPr>
              <a:t>                       3</a:t>
            </a:r>
            <a:endParaRPr b="1" sz="1800">
              <a:solidFill>
                <a:srgbClr val="FFFFFF"/>
              </a:solidFill>
              <a:latin typeface="Old Standard TT"/>
              <a:ea typeface="Old Standard TT"/>
              <a:cs typeface="Old Standard TT"/>
              <a:sym typeface="Old Standard TT"/>
            </a:endParaRPr>
          </a:p>
        </p:txBody>
      </p:sp>
      <p:sp>
        <p:nvSpPr>
          <p:cNvPr id="287" name="Google Shape;287;p32"/>
          <p:cNvSpPr txBox="1"/>
          <p:nvPr/>
        </p:nvSpPr>
        <p:spPr>
          <a:xfrm>
            <a:off x="7106600" y="1350238"/>
            <a:ext cx="102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highlight>
                  <a:srgbClr val="FFFFFF"/>
                </a:highlight>
                <a:latin typeface="Old Standard TT"/>
                <a:ea typeface="Old Standard TT"/>
                <a:cs typeface="Old Standard TT"/>
                <a:sym typeface="Old Standard TT"/>
              </a:rPr>
              <a:t>Day 15</a:t>
            </a:r>
            <a:endParaRPr b="1" sz="2000">
              <a:highlight>
                <a:srgbClr val="FFFFFF"/>
              </a:highlight>
              <a:latin typeface="Old Standard TT"/>
              <a:ea typeface="Old Standard TT"/>
              <a:cs typeface="Old Standard TT"/>
              <a:sym typeface="Old Standard TT"/>
            </a:endParaRPr>
          </a:p>
        </p:txBody>
      </p:sp>
      <p:sp>
        <p:nvSpPr>
          <p:cNvPr id="288" name="Google Shape;288;p32"/>
          <p:cNvSpPr txBox="1"/>
          <p:nvPr/>
        </p:nvSpPr>
        <p:spPr>
          <a:xfrm>
            <a:off x="6714800" y="2453050"/>
            <a:ext cx="6511200" cy="75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ld Standard TT"/>
              <a:ea typeface="Old Standard TT"/>
              <a:cs typeface="Old Standard TT"/>
              <a:sym typeface="Old Standard TT"/>
            </a:endParaRPr>
          </a:p>
        </p:txBody>
      </p:sp>
      <p:sp>
        <p:nvSpPr>
          <p:cNvPr id="289" name="Google Shape;289;p32"/>
          <p:cNvSpPr txBox="1"/>
          <p:nvPr/>
        </p:nvSpPr>
        <p:spPr>
          <a:xfrm>
            <a:off x="554400" y="127157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lt1"/>
                </a:solidFill>
                <a:latin typeface="Old Standard TT"/>
                <a:ea typeface="Old Standard TT"/>
                <a:cs typeface="Old Standard TT"/>
                <a:sym typeface="Old Standard TT"/>
              </a:rPr>
              <a:t>        3</a:t>
            </a:r>
            <a:r>
              <a:rPr b="1" lang="en" sz="1800">
                <a:solidFill>
                  <a:schemeClr val="lt1"/>
                </a:solidFill>
                <a:latin typeface="Old Standard TT"/>
                <a:ea typeface="Old Standard TT"/>
                <a:cs typeface="Old Standard TT"/>
                <a:sym typeface="Old Standard TT"/>
              </a:rPr>
              <a:t>                       4</a:t>
            </a:r>
            <a:endParaRPr b="1" sz="1800">
              <a:solidFill>
                <a:schemeClr val="lt1"/>
              </a:solidFill>
              <a:latin typeface="Old Standard TT"/>
              <a:ea typeface="Old Standard TT"/>
              <a:cs typeface="Old Standard TT"/>
              <a:sym typeface="Old Standard T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3"/>
          <p:cNvSpPr txBox="1"/>
          <p:nvPr>
            <p:ph type="title"/>
          </p:nvPr>
        </p:nvSpPr>
        <p:spPr>
          <a:xfrm>
            <a:off x="512700" y="201385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400">
                <a:solidFill>
                  <a:srgbClr val="FFFFFF"/>
                </a:solidFill>
              </a:rPr>
              <a:t>The Results </a:t>
            </a:r>
            <a:endParaRPr sz="5400">
              <a:solidFill>
                <a:srgbClr val="FFFFFF"/>
              </a:solidFill>
            </a:endParaRPr>
          </a:p>
        </p:txBody>
      </p:sp>
      <p:sp>
        <p:nvSpPr>
          <p:cNvPr id="295" name="Google Shape;295;p33"/>
          <p:cNvSpPr txBox="1"/>
          <p:nvPr/>
        </p:nvSpPr>
        <p:spPr>
          <a:xfrm>
            <a:off x="4442625" y="203475"/>
            <a:ext cx="241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u="sng">
              <a:latin typeface="Old Standard TT"/>
              <a:ea typeface="Old Standard TT"/>
              <a:cs typeface="Old Standard TT"/>
              <a:sym typeface="Old Standard T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294"/>
                                        </p:tgtEl>
                                        <p:attrNameLst>
                                          <p:attrName>style.visibility</p:attrName>
                                        </p:attrNameLst>
                                      </p:cBhvr>
                                      <p:to>
                                        <p:strVal val="visible"/>
                                      </p:to>
                                    </p:set>
                                    <p:anim calcmode="lin" valueType="num">
                                      <p:cBhvr additive="base">
                                        <p:cTn dur="1000"/>
                                        <p:tgtEl>
                                          <p:spTgt spid="294"/>
                                        </p:tgtEl>
                                        <p:attrNameLst>
                                          <p:attrName>ppt_w</p:attrName>
                                        </p:attrNameLst>
                                      </p:cBhvr>
                                      <p:tavLst>
                                        <p:tav fmla="" tm="0">
                                          <p:val>
                                            <p:strVal val="0"/>
                                          </p:val>
                                        </p:tav>
                                        <p:tav fmla="" tm="100000">
                                          <p:val>
                                            <p:strVal val="#ppt_w"/>
                                          </p:val>
                                        </p:tav>
                                      </p:tavLst>
                                    </p:anim>
                                    <p:anim calcmode="lin" valueType="num">
                                      <p:cBhvr additive="base">
                                        <p:cTn dur="1000"/>
                                        <p:tgtEl>
                                          <p:spTgt spid="29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99" name="Shape 299"/>
        <p:cNvGrpSpPr/>
        <p:nvPr/>
      </p:nvGrpSpPr>
      <p:grpSpPr>
        <a:xfrm>
          <a:off x="0" y="0"/>
          <a:ext cx="0" cy="0"/>
          <a:chOff x="0" y="0"/>
          <a:chExt cx="0" cy="0"/>
        </a:xfrm>
      </p:grpSpPr>
      <p:sp>
        <p:nvSpPr>
          <p:cNvPr id="300" name="Google Shape;300;p34"/>
          <p:cNvSpPr txBox="1"/>
          <p:nvPr>
            <p:ph idx="4294967295" type="title"/>
          </p:nvPr>
        </p:nvSpPr>
        <p:spPr>
          <a:xfrm>
            <a:off x="490350" y="0"/>
            <a:ext cx="8033400" cy="461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p:txBody>
      </p:sp>
      <p:pic>
        <p:nvPicPr>
          <p:cNvPr id="301" name="Google Shape;301;p34"/>
          <p:cNvPicPr preferRelativeResize="0"/>
          <p:nvPr/>
        </p:nvPicPr>
        <p:blipFill>
          <a:blip r:embed="rId3">
            <a:alphaModFix/>
          </a:blip>
          <a:stretch>
            <a:fillRect/>
          </a:stretch>
        </p:blipFill>
        <p:spPr>
          <a:xfrm>
            <a:off x="0" y="0"/>
            <a:ext cx="5030449" cy="2571750"/>
          </a:xfrm>
          <a:prstGeom prst="rect">
            <a:avLst/>
          </a:prstGeom>
          <a:noFill/>
          <a:ln>
            <a:noFill/>
          </a:ln>
        </p:spPr>
      </p:pic>
      <p:pic>
        <p:nvPicPr>
          <p:cNvPr id="302" name="Google Shape;302;p34"/>
          <p:cNvPicPr preferRelativeResize="0"/>
          <p:nvPr/>
        </p:nvPicPr>
        <p:blipFill>
          <a:blip r:embed="rId4">
            <a:alphaModFix/>
          </a:blip>
          <a:stretch>
            <a:fillRect/>
          </a:stretch>
        </p:blipFill>
        <p:spPr>
          <a:xfrm>
            <a:off x="0" y="2390925"/>
            <a:ext cx="5030450" cy="2790300"/>
          </a:xfrm>
          <a:prstGeom prst="rect">
            <a:avLst/>
          </a:prstGeom>
          <a:noFill/>
          <a:ln>
            <a:noFill/>
          </a:ln>
        </p:spPr>
      </p:pic>
      <p:sp>
        <p:nvSpPr>
          <p:cNvPr id="303" name="Google Shape;303;p34"/>
          <p:cNvSpPr txBox="1"/>
          <p:nvPr/>
        </p:nvSpPr>
        <p:spPr>
          <a:xfrm>
            <a:off x="5538550" y="0"/>
            <a:ext cx="32562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chemeClr val="lt2"/>
                </a:solidFill>
                <a:latin typeface="Old Standard TT"/>
                <a:ea typeface="Old Standard TT"/>
                <a:cs typeface="Old Standard TT"/>
                <a:sym typeface="Old Standard TT"/>
              </a:rPr>
              <a:t> </a:t>
            </a:r>
            <a:r>
              <a:rPr b="1" lang="en" sz="2400">
                <a:solidFill>
                  <a:schemeClr val="lt2"/>
                </a:solidFill>
                <a:latin typeface="Old Standard TT"/>
                <a:ea typeface="Old Standard TT"/>
                <a:cs typeface="Old Standard TT"/>
                <a:sym typeface="Old Standard TT"/>
              </a:rPr>
              <a:t>Graphs-Apple A</a:t>
            </a:r>
            <a:endParaRPr b="1" sz="2400">
              <a:solidFill>
                <a:schemeClr val="lt2"/>
              </a:solidFill>
              <a:latin typeface="Old Standard TT"/>
              <a:ea typeface="Old Standard TT"/>
              <a:cs typeface="Old Standard TT"/>
              <a:sym typeface="Old Standard TT"/>
            </a:endParaRPr>
          </a:p>
          <a:p>
            <a:pPr indent="0" lvl="0" marL="0" rtl="0" algn="l">
              <a:spcBef>
                <a:spcPts val="0"/>
              </a:spcBef>
              <a:spcAft>
                <a:spcPts val="0"/>
              </a:spcAft>
              <a:buNone/>
            </a:pPr>
            <a:r>
              <a:t/>
            </a:r>
            <a:endParaRPr sz="5400">
              <a:solidFill>
                <a:schemeClr val="lt1"/>
              </a:solidFill>
              <a:latin typeface="Old Standard TT"/>
              <a:ea typeface="Old Standard TT"/>
              <a:cs typeface="Old Standard TT"/>
              <a:sym typeface="Old Standard TT"/>
            </a:endParaRPr>
          </a:p>
        </p:txBody>
      </p:sp>
      <p:sp>
        <p:nvSpPr>
          <p:cNvPr id="304" name="Google Shape;304;p34"/>
          <p:cNvSpPr/>
          <p:nvPr/>
        </p:nvSpPr>
        <p:spPr>
          <a:xfrm>
            <a:off x="5611050" y="1740875"/>
            <a:ext cx="3485700" cy="3289800"/>
          </a:xfrm>
          <a:prstGeom prst="rtTriangl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4"/>
          <p:cNvSpPr/>
          <p:nvPr/>
        </p:nvSpPr>
        <p:spPr>
          <a:xfrm rot="10800000">
            <a:off x="5658300" y="686400"/>
            <a:ext cx="3391200" cy="3244500"/>
          </a:xfrm>
          <a:prstGeom prst="rtTriangl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4"/>
          <p:cNvSpPr txBox="1"/>
          <p:nvPr/>
        </p:nvSpPr>
        <p:spPr>
          <a:xfrm>
            <a:off x="5611050" y="686400"/>
            <a:ext cx="3485700" cy="424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FFF"/>
                </a:solidFill>
                <a:latin typeface="Rajdhani"/>
                <a:ea typeface="Rajdhani"/>
                <a:cs typeface="Rajdhani"/>
                <a:sym typeface="Rajdhani"/>
              </a:rPr>
              <a:t>Apple A Mass (gms): It is clear to see that the graph line reaches a peak then dips down and </a:t>
            </a:r>
            <a:r>
              <a:rPr b="1" lang="en" sz="2200">
                <a:solidFill>
                  <a:srgbClr val="FFFFFF"/>
                </a:solidFill>
                <a:latin typeface="Rajdhani"/>
                <a:ea typeface="Rajdhani"/>
                <a:cs typeface="Rajdhani"/>
                <a:sym typeface="Rajdhani"/>
              </a:rPr>
              <a:t>plateaux</a:t>
            </a:r>
            <a:r>
              <a:rPr b="1" lang="en" sz="2200">
                <a:solidFill>
                  <a:srgbClr val="FFFFFF"/>
                </a:solidFill>
                <a:latin typeface="Rajdhani"/>
                <a:ea typeface="Rajdhani"/>
                <a:cs typeface="Rajdhani"/>
                <a:sym typeface="Rajdhani"/>
              </a:rPr>
              <a:t>. A trend is shown were the mass does decrease.</a:t>
            </a:r>
            <a:endParaRPr b="1" sz="2200">
              <a:solidFill>
                <a:srgbClr val="FFFFFF"/>
              </a:solidFill>
              <a:latin typeface="Rajdhani"/>
              <a:ea typeface="Rajdhani"/>
              <a:cs typeface="Rajdhani"/>
              <a:sym typeface="Rajdhani"/>
            </a:endParaRPr>
          </a:p>
          <a:p>
            <a:pPr indent="0" lvl="0" marL="0" rtl="0" algn="l">
              <a:spcBef>
                <a:spcPts val="0"/>
              </a:spcBef>
              <a:spcAft>
                <a:spcPts val="0"/>
              </a:spcAft>
              <a:buNone/>
            </a:pPr>
            <a:r>
              <a:t/>
            </a:r>
            <a:endParaRPr b="1" sz="2200">
              <a:solidFill>
                <a:srgbClr val="FFFFFF"/>
              </a:solidFill>
              <a:latin typeface="Rajdhani"/>
              <a:ea typeface="Rajdhani"/>
              <a:cs typeface="Rajdhani"/>
              <a:sym typeface="Rajdhani"/>
            </a:endParaRPr>
          </a:p>
          <a:p>
            <a:pPr indent="0" lvl="0" marL="0" rtl="0" algn="l">
              <a:spcBef>
                <a:spcPts val="0"/>
              </a:spcBef>
              <a:spcAft>
                <a:spcPts val="0"/>
              </a:spcAft>
              <a:buNone/>
            </a:pPr>
            <a:r>
              <a:rPr b="1" lang="en" sz="2200">
                <a:solidFill>
                  <a:srgbClr val="FFFFFF"/>
                </a:solidFill>
                <a:latin typeface="Rajdhani"/>
                <a:ea typeface="Rajdhani"/>
                <a:cs typeface="Rajdhani"/>
                <a:sym typeface="Rajdhani"/>
              </a:rPr>
              <a:t>Apple A </a:t>
            </a:r>
            <a:r>
              <a:rPr b="1" lang="en" sz="2200">
                <a:solidFill>
                  <a:srgbClr val="FFFFFF"/>
                </a:solidFill>
                <a:latin typeface="Rajdhani"/>
                <a:ea typeface="Rajdhani"/>
                <a:cs typeface="Rajdhani"/>
                <a:sym typeface="Rajdhani"/>
              </a:rPr>
              <a:t>resistance (K</a:t>
            </a:r>
            <a:r>
              <a:rPr b="1" lang="en" sz="2200">
                <a:solidFill>
                  <a:schemeClr val="lt1"/>
                </a:solidFill>
                <a:latin typeface="Rajdhani"/>
                <a:ea typeface="Rajdhani"/>
                <a:cs typeface="Rajdhani"/>
                <a:sym typeface="Rajdhani"/>
              </a:rPr>
              <a:t>Ω): The graph line goes up and down and doesn’t plateau at any point. There is no pattern that is visible either.</a:t>
            </a:r>
            <a:r>
              <a:rPr b="1" lang="en" sz="2000">
                <a:solidFill>
                  <a:schemeClr val="lt1"/>
                </a:solidFill>
                <a:latin typeface="Rajdhani"/>
                <a:ea typeface="Rajdhani"/>
                <a:cs typeface="Rajdhani"/>
                <a:sym typeface="Rajdhani"/>
              </a:rPr>
              <a:t>   </a:t>
            </a:r>
            <a:r>
              <a:rPr lang="en" sz="2000">
                <a:solidFill>
                  <a:schemeClr val="lt1"/>
                </a:solidFill>
                <a:latin typeface="Dosis"/>
                <a:ea typeface="Dosis"/>
                <a:cs typeface="Dosis"/>
                <a:sym typeface="Dosis"/>
              </a:rPr>
              <a:t>          </a:t>
            </a:r>
            <a:r>
              <a:rPr lang="en" sz="1700">
                <a:solidFill>
                  <a:schemeClr val="lt1"/>
                </a:solidFill>
                <a:latin typeface="Dosis"/>
                <a:ea typeface="Dosis"/>
                <a:cs typeface="Dosis"/>
                <a:sym typeface="Dosis"/>
              </a:rPr>
              <a:t>        </a:t>
            </a:r>
            <a:endParaRPr b="1" sz="1900">
              <a:solidFill>
                <a:srgbClr val="FFFFFF"/>
              </a:solidFill>
              <a:latin typeface="Old Standard TT"/>
              <a:ea typeface="Old Standard TT"/>
              <a:cs typeface="Old Standard TT"/>
              <a:sym typeface="Old Standard TT"/>
            </a:endParaRPr>
          </a:p>
        </p:txBody>
      </p:sp>
      <p:sp>
        <p:nvSpPr>
          <p:cNvPr id="307" name="Google Shape;307;p34"/>
          <p:cNvSpPr/>
          <p:nvPr/>
        </p:nvSpPr>
        <p:spPr>
          <a:xfrm>
            <a:off x="251550" y="686400"/>
            <a:ext cx="238800" cy="743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4"/>
          <p:cNvSpPr/>
          <p:nvPr/>
        </p:nvSpPr>
        <p:spPr>
          <a:xfrm>
            <a:off x="1567200" y="0"/>
            <a:ext cx="2531400" cy="2109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4"/>
          <p:cNvSpPr txBox="1"/>
          <p:nvPr/>
        </p:nvSpPr>
        <p:spPr>
          <a:xfrm>
            <a:off x="251550" y="632900"/>
            <a:ext cx="12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ld Standard TT"/>
              <a:ea typeface="Old Standard TT"/>
              <a:cs typeface="Old Standard TT"/>
              <a:sym typeface="Old Standard TT"/>
            </a:endParaRPr>
          </a:p>
        </p:txBody>
      </p:sp>
      <p:sp>
        <p:nvSpPr>
          <p:cNvPr id="310" name="Google Shape;310;p34"/>
          <p:cNvSpPr txBox="1"/>
          <p:nvPr/>
        </p:nvSpPr>
        <p:spPr>
          <a:xfrm rot="-5400000">
            <a:off x="-210450" y="970700"/>
            <a:ext cx="1044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999999"/>
                </a:solidFill>
              </a:rPr>
              <a:t>Mass (gms)</a:t>
            </a:r>
            <a:endParaRPr b="1"/>
          </a:p>
        </p:txBody>
      </p:sp>
      <p:sp>
        <p:nvSpPr>
          <p:cNvPr id="311" name="Google Shape;311;p34"/>
          <p:cNvSpPr/>
          <p:nvPr/>
        </p:nvSpPr>
        <p:spPr>
          <a:xfrm>
            <a:off x="3917900" y="60225"/>
            <a:ext cx="542400" cy="14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4"/>
          <p:cNvSpPr txBox="1"/>
          <p:nvPr/>
        </p:nvSpPr>
        <p:spPr>
          <a:xfrm>
            <a:off x="1623300" y="0"/>
            <a:ext cx="241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9999"/>
                </a:solidFill>
              </a:rPr>
              <a:t>Apple A’s </a:t>
            </a:r>
            <a:r>
              <a:rPr b="1" lang="en">
                <a:solidFill>
                  <a:srgbClr val="999999"/>
                </a:solidFill>
              </a:rPr>
              <a:t>Mass (gms)</a:t>
            </a:r>
            <a:endParaRPr sz="1600"/>
          </a:p>
        </p:txBody>
      </p:sp>
      <p:sp>
        <p:nvSpPr>
          <p:cNvPr id="313" name="Google Shape;313;p34"/>
          <p:cNvSpPr/>
          <p:nvPr/>
        </p:nvSpPr>
        <p:spPr>
          <a:xfrm>
            <a:off x="3278275" y="2249575"/>
            <a:ext cx="859200" cy="158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4"/>
          <p:cNvSpPr/>
          <p:nvPr/>
        </p:nvSpPr>
        <p:spPr>
          <a:xfrm>
            <a:off x="1828350" y="2250225"/>
            <a:ext cx="2009100" cy="14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18" name="Shape 318"/>
        <p:cNvGrpSpPr/>
        <p:nvPr/>
      </p:nvGrpSpPr>
      <p:grpSpPr>
        <a:xfrm>
          <a:off x="0" y="0"/>
          <a:ext cx="0" cy="0"/>
          <a:chOff x="0" y="0"/>
          <a:chExt cx="0" cy="0"/>
        </a:xfrm>
      </p:grpSpPr>
      <p:sp>
        <p:nvSpPr>
          <p:cNvPr id="319" name="Google Shape;319;p35"/>
          <p:cNvSpPr txBox="1"/>
          <p:nvPr/>
        </p:nvSpPr>
        <p:spPr>
          <a:xfrm>
            <a:off x="5538550" y="0"/>
            <a:ext cx="32562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800">
                <a:latin typeface="Old Standard TT"/>
                <a:ea typeface="Old Standard TT"/>
                <a:cs typeface="Old Standard TT"/>
                <a:sym typeface="Old Standard TT"/>
              </a:rPr>
              <a:t>Graphs(Continued)-Apple B</a:t>
            </a:r>
            <a:endParaRPr b="1" sz="1800">
              <a:latin typeface="Old Standard TT"/>
              <a:ea typeface="Old Standard TT"/>
              <a:cs typeface="Old Standard TT"/>
              <a:sym typeface="Old Standard TT"/>
            </a:endParaRPr>
          </a:p>
          <a:p>
            <a:pPr indent="0" lvl="0" marL="0" rtl="0" algn="l">
              <a:spcBef>
                <a:spcPts val="0"/>
              </a:spcBef>
              <a:spcAft>
                <a:spcPts val="0"/>
              </a:spcAft>
              <a:buNone/>
            </a:pPr>
            <a:r>
              <a:t/>
            </a:r>
            <a:endParaRPr sz="4800">
              <a:latin typeface="Old Standard TT"/>
              <a:ea typeface="Old Standard TT"/>
              <a:cs typeface="Old Standard TT"/>
              <a:sym typeface="Old Standard TT"/>
            </a:endParaRPr>
          </a:p>
        </p:txBody>
      </p:sp>
      <p:sp>
        <p:nvSpPr>
          <p:cNvPr id="320" name="Google Shape;320;p35"/>
          <p:cNvSpPr/>
          <p:nvPr/>
        </p:nvSpPr>
        <p:spPr>
          <a:xfrm>
            <a:off x="5703525" y="1774775"/>
            <a:ext cx="3391200" cy="3097500"/>
          </a:xfrm>
          <a:prstGeom prst="rtTriangl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5"/>
          <p:cNvSpPr/>
          <p:nvPr/>
        </p:nvSpPr>
        <p:spPr>
          <a:xfrm rot="10800000">
            <a:off x="5658300" y="686400"/>
            <a:ext cx="3391200" cy="3244500"/>
          </a:xfrm>
          <a:prstGeom prst="rtTriangl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5"/>
          <p:cNvSpPr txBox="1"/>
          <p:nvPr/>
        </p:nvSpPr>
        <p:spPr>
          <a:xfrm>
            <a:off x="5887675" y="584650"/>
            <a:ext cx="3256200" cy="427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FFFFFF"/>
                </a:solidFill>
                <a:latin typeface="Rajdhani"/>
                <a:ea typeface="Rajdhani"/>
                <a:cs typeface="Rajdhani"/>
                <a:sym typeface="Rajdhani"/>
              </a:rPr>
              <a:t>Apple B Mass (gms): As shown, the graph line drops and then </a:t>
            </a:r>
            <a:r>
              <a:rPr b="1" lang="en" sz="1900">
                <a:solidFill>
                  <a:srgbClr val="FFFFFF"/>
                </a:solidFill>
                <a:latin typeface="Rajdhani"/>
                <a:ea typeface="Rajdhani"/>
                <a:cs typeface="Rajdhani"/>
                <a:sym typeface="Rajdhani"/>
              </a:rPr>
              <a:t>plateaux</a:t>
            </a:r>
            <a:r>
              <a:rPr b="1" lang="en" sz="1900">
                <a:solidFill>
                  <a:srgbClr val="FFFFFF"/>
                </a:solidFill>
                <a:latin typeface="Rajdhani"/>
                <a:ea typeface="Rajdhani"/>
                <a:cs typeface="Rajdhani"/>
                <a:sym typeface="Rajdhani"/>
              </a:rPr>
              <a:t>. It then goes up and down and </a:t>
            </a:r>
            <a:r>
              <a:rPr b="1" lang="en" sz="1900">
                <a:solidFill>
                  <a:srgbClr val="FFFFFF"/>
                </a:solidFill>
                <a:latin typeface="Rajdhani"/>
                <a:ea typeface="Rajdhani"/>
                <a:cs typeface="Rajdhani"/>
                <a:sym typeface="Rajdhani"/>
              </a:rPr>
              <a:t>plateaux</a:t>
            </a:r>
            <a:r>
              <a:rPr b="1" lang="en" sz="1900">
                <a:solidFill>
                  <a:srgbClr val="FFFFFF"/>
                </a:solidFill>
                <a:latin typeface="Rajdhani"/>
                <a:ea typeface="Rajdhani"/>
                <a:cs typeface="Rajdhani"/>
                <a:sym typeface="Rajdhani"/>
              </a:rPr>
              <a:t> again at the end. Again, there is a trend.</a:t>
            </a:r>
            <a:endParaRPr b="1" sz="1900">
              <a:solidFill>
                <a:srgbClr val="FFFFFF"/>
              </a:solidFill>
              <a:latin typeface="Rajdhani"/>
              <a:ea typeface="Rajdhani"/>
              <a:cs typeface="Rajdhani"/>
              <a:sym typeface="Rajdhani"/>
            </a:endParaRPr>
          </a:p>
          <a:p>
            <a:pPr indent="0" lvl="0" marL="0" rtl="0" algn="l">
              <a:spcBef>
                <a:spcPts val="0"/>
              </a:spcBef>
              <a:spcAft>
                <a:spcPts val="0"/>
              </a:spcAft>
              <a:buNone/>
            </a:pPr>
            <a:r>
              <a:t/>
            </a:r>
            <a:endParaRPr b="1" sz="1900">
              <a:solidFill>
                <a:srgbClr val="FFFFFF"/>
              </a:solidFill>
              <a:latin typeface="Rajdhani"/>
              <a:ea typeface="Rajdhani"/>
              <a:cs typeface="Rajdhani"/>
              <a:sym typeface="Rajdhani"/>
            </a:endParaRPr>
          </a:p>
          <a:p>
            <a:pPr indent="0" lvl="0" marL="0" rtl="0" algn="l">
              <a:spcBef>
                <a:spcPts val="0"/>
              </a:spcBef>
              <a:spcAft>
                <a:spcPts val="0"/>
              </a:spcAft>
              <a:buNone/>
            </a:pPr>
            <a:r>
              <a:rPr b="1" lang="en" sz="1900">
                <a:solidFill>
                  <a:srgbClr val="FFFFFF"/>
                </a:solidFill>
                <a:latin typeface="Rajdhani"/>
                <a:ea typeface="Rajdhani"/>
                <a:cs typeface="Rajdhani"/>
                <a:sym typeface="Rajdhani"/>
              </a:rPr>
              <a:t>Apple B Resistance (K</a:t>
            </a:r>
            <a:r>
              <a:rPr b="1" lang="en" sz="1900">
                <a:solidFill>
                  <a:schemeClr val="lt1"/>
                </a:solidFill>
                <a:latin typeface="Rajdhani"/>
                <a:ea typeface="Rajdhani"/>
                <a:cs typeface="Rajdhani"/>
                <a:sym typeface="Rajdhani"/>
              </a:rPr>
              <a:t>Ω): It is clear pretty to see that the graph line does not </a:t>
            </a:r>
            <a:r>
              <a:rPr b="1" lang="en" sz="1900">
                <a:solidFill>
                  <a:schemeClr val="lt1"/>
                </a:solidFill>
                <a:latin typeface="Rajdhani"/>
                <a:ea typeface="Rajdhani"/>
                <a:cs typeface="Rajdhani"/>
                <a:sym typeface="Rajdhani"/>
              </a:rPr>
              <a:t>plateau</a:t>
            </a:r>
            <a:r>
              <a:rPr b="1" lang="en" sz="1900">
                <a:solidFill>
                  <a:schemeClr val="lt1"/>
                </a:solidFill>
                <a:latin typeface="Rajdhani"/>
                <a:ea typeface="Rajdhani"/>
                <a:cs typeface="Rajdhani"/>
                <a:sym typeface="Rajdhani"/>
              </a:rPr>
              <a:t> at any point and there is no recognizable pattern that the resistance follows. However, their is a visible trend.</a:t>
            </a:r>
            <a:endParaRPr b="1" sz="1900">
              <a:solidFill>
                <a:srgbClr val="FFFFFF"/>
              </a:solidFill>
              <a:latin typeface="Old Standard TT"/>
              <a:ea typeface="Old Standard TT"/>
              <a:cs typeface="Old Standard TT"/>
              <a:sym typeface="Old Standard TT"/>
            </a:endParaRPr>
          </a:p>
        </p:txBody>
      </p:sp>
      <p:pic>
        <p:nvPicPr>
          <p:cNvPr id="323" name="Google Shape;323;p35"/>
          <p:cNvPicPr preferRelativeResize="0"/>
          <p:nvPr/>
        </p:nvPicPr>
        <p:blipFill>
          <a:blip r:embed="rId3">
            <a:alphaModFix/>
          </a:blip>
          <a:stretch>
            <a:fillRect/>
          </a:stretch>
        </p:blipFill>
        <p:spPr>
          <a:xfrm>
            <a:off x="0" y="0"/>
            <a:ext cx="5030450" cy="2509550"/>
          </a:xfrm>
          <a:prstGeom prst="rect">
            <a:avLst/>
          </a:prstGeom>
          <a:noFill/>
          <a:ln>
            <a:noFill/>
          </a:ln>
        </p:spPr>
      </p:pic>
      <p:pic>
        <p:nvPicPr>
          <p:cNvPr id="324" name="Google Shape;324;p35"/>
          <p:cNvPicPr preferRelativeResize="0"/>
          <p:nvPr/>
        </p:nvPicPr>
        <p:blipFill>
          <a:blip r:embed="rId4">
            <a:alphaModFix/>
          </a:blip>
          <a:stretch>
            <a:fillRect/>
          </a:stretch>
        </p:blipFill>
        <p:spPr>
          <a:xfrm>
            <a:off x="0" y="2427100"/>
            <a:ext cx="5030450" cy="2716375"/>
          </a:xfrm>
          <a:prstGeom prst="rect">
            <a:avLst/>
          </a:prstGeom>
          <a:noFill/>
          <a:ln>
            <a:noFill/>
          </a:ln>
        </p:spPr>
      </p:pic>
      <p:sp>
        <p:nvSpPr>
          <p:cNvPr id="325" name="Google Shape;325;p35"/>
          <p:cNvSpPr/>
          <p:nvPr/>
        </p:nvSpPr>
        <p:spPr>
          <a:xfrm>
            <a:off x="1523325" y="0"/>
            <a:ext cx="2649300" cy="241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5"/>
          <p:cNvSpPr/>
          <p:nvPr/>
        </p:nvSpPr>
        <p:spPr>
          <a:xfrm rot="-5400000">
            <a:off x="-87100" y="899650"/>
            <a:ext cx="825300" cy="195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5"/>
          <p:cNvSpPr txBox="1"/>
          <p:nvPr/>
        </p:nvSpPr>
        <p:spPr>
          <a:xfrm>
            <a:off x="1523313" y="0"/>
            <a:ext cx="3135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rgbClr val="999999"/>
                </a:solidFill>
              </a:rPr>
              <a:t> Apple B’s</a:t>
            </a:r>
            <a:r>
              <a:rPr lang="en" sz="1500">
                <a:solidFill>
                  <a:srgbClr val="999999"/>
                </a:solidFill>
              </a:rPr>
              <a:t> </a:t>
            </a:r>
            <a:r>
              <a:rPr b="1" lang="en" sz="1500">
                <a:solidFill>
                  <a:srgbClr val="999999"/>
                </a:solidFill>
              </a:rPr>
              <a:t>Mass (gms)</a:t>
            </a:r>
            <a:endParaRPr b="1" sz="1800"/>
          </a:p>
        </p:txBody>
      </p:sp>
      <p:sp>
        <p:nvSpPr>
          <p:cNvPr id="328" name="Google Shape;328;p35"/>
          <p:cNvSpPr txBox="1"/>
          <p:nvPr/>
        </p:nvSpPr>
        <p:spPr>
          <a:xfrm rot="-5400000">
            <a:off x="-1174462" y="-11667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999999"/>
                </a:solidFill>
              </a:rPr>
              <a:t>Mass (gms)</a:t>
            </a:r>
            <a:endParaRPr/>
          </a:p>
        </p:txBody>
      </p:sp>
      <p:sp>
        <p:nvSpPr>
          <p:cNvPr id="329" name="Google Shape;329;p35"/>
          <p:cNvSpPr/>
          <p:nvPr/>
        </p:nvSpPr>
        <p:spPr>
          <a:xfrm>
            <a:off x="3278275" y="2249575"/>
            <a:ext cx="859200" cy="158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5"/>
          <p:cNvSpPr/>
          <p:nvPr/>
        </p:nvSpPr>
        <p:spPr>
          <a:xfrm>
            <a:off x="2085475" y="2188050"/>
            <a:ext cx="1192800" cy="2412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34" name="Shape 334"/>
        <p:cNvGrpSpPr/>
        <p:nvPr/>
      </p:nvGrpSpPr>
      <p:grpSpPr>
        <a:xfrm>
          <a:off x="0" y="0"/>
          <a:ext cx="0" cy="0"/>
          <a:chOff x="0" y="0"/>
          <a:chExt cx="0" cy="0"/>
        </a:xfrm>
      </p:grpSpPr>
      <p:sp>
        <p:nvSpPr>
          <p:cNvPr id="335" name="Google Shape;335;p36"/>
          <p:cNvSpPr txBox="1"/>
          <p:nvPr/>
        </p:nvSpPr>
        <p:spPr>
          <a:xfrm>
            <a:off x="5538550" y="0"/>
            <a:ext cx="3256200" cy="846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900">
                <a:solidFill>
                  <a:schemeClr val="lt2"/>
                </a:solidFill>
                <a:latin typeface="Old Standard TT"/>
                <a:ea typeface="Old Standard TT"/>
                <a:cs typeface="Old Standard TT"/>
                <a:sym typeface="Old Standard TT"/>
              </a:rPr>
              <a:t>Graphs(Continued)-Apple C</a:t>
            </a:r>
            <a:endParaRPr b="1" sz="1900">
              <a:solidFill>
                <a:schemeClr val="lt2"/>
              </a:solidFill>
              <a:latin typeface="Old Standard TT"/>
              <a:ea typeface="Old Standard TT"/>
              <a:cs typeface="Old Standard TT"/>
              <a:sym typeface="Old Standard TT"/>
            </a:endParaRPr>
          </a:p>
          <a:p>
            <a:pPr indent="0" lvl="0" marL="0" rtl="0" algn="l">
              <a:spcBef>
                <a:spcPts val="0"/>
              </a:spcBef>
              <a:spcAft>
                <a:spcPts val="0"/>
              </a:spcAft>
              <a:buNone/>
            </a:pPr>
            <a:r>
              <a:t/>
            </a:r>
            <a:endParaRPr sz="1900">
              <a:latin typeface="Old Standard TT"/>
              <a:ea typeface="Old Standard TT"/>
              <a:cs typeface="Old Standard TT"/>
              <a:sym typeface="Old Standard TT"/>
            </a:endParaRPr>
          </a:p>
        </p:txBody>
      </p:sp>
      <p:sp>
        <p:nvSpPr>
          <p:cNvPr id="336" name="Google Shape;336;p36"/>
          <p:cNvSpPr/>
          <p:nvPr/>
        </p:nvSpPr>
        <p:spPr>
          <a:xfrm>
            <a:off x="5658175" y="1853700"/>
            <a:ext cx="3485700" cy="3289800"/>
          </a:xfrm>
          <a:prstGeom prst="rtTriangl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6"/>
          <p:cNvSpPr/>
          <p:nvPr/>
        </p:nvSpPr>
        <p:spPr>
          <a:xfrm rot="10800000">
            <a:off x="5752800" y="646225"/>
            <a:ext cx="3391200" cy="3244500"/>
          </a:xfrm>
          <a:prstGeom prst="rtTriangl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6"/>
          <p:cNvSpPr txBox="1"/>
          <p:nvPr/>
        </p:nvSpPr>
        <p:spPr>
          <a:xfrm>
            <a:off x="5658175" y="997275"/>
            <a:ext cx="34857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FFF"/>
                </a:solidFill>
                <a:latin typeface="Rajdhani"/>
                <a:ea typeface="Rajdhani"/>
                <a:cs typeface="Rajdhani"/>
                <a:sym typeface="Rajdhani"/>
              </a:rPr>
              <a:t>Apple C Mass (gms): It is clear to see that the graph line </a:t>
            </a:r>
            <a:r>
              <a:rPr b="1" lang="en" sz="2200">
                <a:solidFill>
                  <a:srgbClr val="FFFFFF"/>
                </a:solidFill>
                <a:latin typeface="Rajdhani"/>
                <a:ea typeface="Rajdhani"/>
                <a:cs typeface="Rajdhani"/>
                <a:sym typeface="Rajdhani"/>
              </a:rPr>
              <a:t>reaches</a:t>
            </a:r>
            <a:r>
              <a:rPr b="1" lang="en" sz="2200">
                <a:solidFill>
                  <a:srgbClr val="FFFFFF"/>
                </a:solidFill>
                <a:latin typeface="Rajdhani"/>
                <a:ea typeface="Rajdhani"/>
                <a:cs typeface="Rajdhani"/>
                <a:sym typeface="Rajdhani"/>
              </a:rPr>
              <a:t> a total of three </a:t>
            </a:r>
            <a:r>
              <a:rPr b="1" lang="en" sz="2200">
                <a:solidFill>
                  <a:srgbClr val="FFFFFF"/>
                </a:solidFill>
                <a:latin typeface="Rajdhani"/>
                <a:ea typeface="Rajdhani"/>
                <a:cs typeface="Rajdhani"/>
                <a:sym typeface="Rajdhani"/>
              </a:rPr>
              <a:t>plateaus</a:t>
            </a:r>
            <a:r>
              <a:rPr b="1" lang="en" sz="2200">
                <a:solidFill>
                  <a:srgbClr val="FFFFFF"/>
                </a:solidFill>
                <a:latin typeface="Rajdhani"/>
                <a:ea typeface="Rajdhani"/>
                <a:cs typeface="Rajdhani"/>
                <a:sym typeface="Rajdhani"/>
              </a:rPr>
              <a:t> before falling.</a:t>
            </a:r>
            <a:endParaRPr b="1" sz="2200">
              <a:solidFill>
                <a:srgbClr val="FFFFFF"/>
              </a:solidFill>
              <a:latin typeface="Rajdhani"/>
              <a:ea typeface="Rajdhani"/>
              <a:cs typeface="Rajdhani"/>
              <a:sym typeface="Rajdhani"/>
            </a:endParaRPr>
          </a:p>
          <a:p>
            <a:pPr indent="0" lvl="0" marL="0" rtl="0" algn="l">
              <a:spcBef>
                <a:spcPts val="0"/>
              </a:spcBef>
              <a:spcAft>
                <a:spcPts val="0"/>
              </a:spcAft>
              <a:buNone/>
            </a:pPr>
            <a:r>
              <a:t/>
            </a:r>
            <a:endParaRPr b="1" sz="2200">
              <a:solidFill>
                <a:srgbClr val="FFFFFF"/>
              </a:solidFill>
              <a:latin typeface="Rajdhani"/>
              <a:ea typeface="Rajdhani"/>
              <a:cs typeface="Rajdhani"/>
              <a:sym typeface="Rajdhani"/>
            </a:endParaRPr>
          </a:p>
          <a:p>
            <a:pPr indent="0" lvl="0" marL="0" rtl="0" algn="l">
              <a:spcBef>
                <a:spcPts val="0"/>
              </a:spcBef>
              <a:spcAft>
                <a:spcPts val="0"/>
              </a:spcAft>
              <a:buNone/>
            </a:pPr>
            <a:r>
              <a:rPr b="1" lang="en" sz="2200">
                <a:solidFill>
                  <a:srgbClr val="FFFFFF"/>
                </a:solidFill>
                <a:latin typeface="Rajdhani"/>
                <a:ea typeface="Rajdhani"/>
                <a:cs typeface="Rajdhani"/>
                <a:sym typeface="Rajdhani"/>
              </a:rPr>
              <a:t>Apple C Resistance (K</a:t>
            </a:r>
            <a:r>
              <a:rPr b="1" lang="en" sz="2200">
                <a:solidFill>
                  <a:schemeClr val="lt1"/>
                </a:solidFill>
                <a:latin typeface="Rajdhani"/>
                <a:ea typeface="Rajdhani"/>
                <a:cs typeface="Rajdhani"/>
                <a:sym typeface="Rajdhani"/>
              </a:rPr>
              <a:t>Ω): It is clear to see that the graph line reaches many different peaks and doesn’t show any sort of pattern.</a:t>
            </a:r>
            <a:endParaRPr b="1" sz="2200">
              <a:solidFill>
                <a:srgbClr val="FFFFFF"/>
              </a:solidFill>
              <a:latin typeface="Old Standard TT"/>
              <a:ea typeface="Old Standard TT"/>
              <a:cs typeface="Old Standard TT"/>
              <a:sym typeface="Old Standard TT"/>
            </a:endParaRPr>
          </a:p>
        </p:txBody>
      </p:sp>
      <p:pic>
        <p:nvPicPr>
          <p:cNvPr id="339" name="Google Shape;339;p36"/>
          <p:cNvPicPr preferRelativeResize="0"/>
          <p:nvPr/>
        </p:nvPicPr>
        <p:blipFill>
          <a:blip r:embed="rId3">
            <a:alphaModFix/>
          </a:blip>
          <a:stretch>
            <a:fillRect/>
          </a:stretch>
        </p:blipFill>
        <p:spPr>
          <a:xfrm>
            <a:off x="0" y="0"/>
            <a:ext cx="5030450" cy="2571750"/>
          </a:xfrm>
          <a:prstGeom prst="rect">
            <a:avLst/>
          </a:prstGeom>
          <a:noFill/>
          <a:ln>
            <a:noFill/>
          </a:ln>
        </p:spPr>
      </p:pic>
      <p:pic>
        <p:nvPicPr>
          <p:cNvPr id="340" name="Google Shape;340;p36"/>
          <p:cNvPicPr preferRelativeResize="0"/>
          <p:nvPr/>
        </p:nvPicPr>
        <p:blipFill>
          <a:blip r:embed="rId4">
            <a:alphaModFix/>
          </a:blip>
          <a:stretch>
            <a:fillRect/>
          </a:stretch>
        </p:blipFill>
        <p:spPr>
          <a:xfrm>
            <a:off x="0" y="2407975"/>
            <a:ext cx="5030450" cy="2735525"/>
          </a:xfrm>
          <a:prstGeom prst="rect">
            <a:avLst/>
          </a:prstGeom>
          <a:noFill/>
          <a:ln>
            <a:noFill/>
          </a:ln>
        </p:spPr>
      </p:pic>
      <p:sp>
        <p:nvSpPr>
          <p:cNvPr id="341" name="Google Shape;341;p36"/>
          <p:cNvSpPr/>
          <p:nvPr/>
        </p:nvSpPr>
        <p:spPr>
          <a:xfrm>
            <a:off x="1557250" y="45225"/>
            <a:ext cx="2444400" cy="195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6"/>
          <p:cNvSpPr/>
          <p:nvPr/>
        </p:nvSpPr>
        <p:spPr>
          <a:xfrm rot="-5523750">
            <a:off x="-109067" y="931007"/>
            <a:ext cx="825235" cy="264785"/>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6"/>
          <p:cNvSpPr txBox="1"/>
          <p:nvPr/>
        </p:nvSpPr>
        <p:spPr>
          <a:xfrm rot="-5400000">
            <a:off x="-1226300" y="-3412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999999"/>
                </a:solidFill>
              </a:rPr>
              <a:t>Mass (gms)</a:t>
            </a:r>
            <a:endParaRPr/>
          </a:p>
        </p:txBody>
      </p:sp>
      <p:sp>
        <p:nvSpPr>
          <p:cNvPr id="344" name="Google Shape;344;p36"/>
          <p:cNvSpPr txBox="1"/>
          <p:nvPr/>
        </p:nvSpPr>
        <p:spPr>
          <a:xfrm>
            <a:off x="1693197" y="0"/>
            <a:ext cx="2878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999999"/>
                </a:solidFill>
              </a:rPr>
              <a:t>Apple C’s </a:t>
            </a:r>
            <a:r>
              <a:rPr b="1" lang="en" sz="1600">
                <a:solidFill>
                  <a:srgbClr val="999999"/>
                </a:solidFill>
              </a:rPr>
              <a:t>Mass (gms)</a:t>
            </a:r>
            <a:endParaRPr sz="1900"/>
          </a:p>
        </p:txBody>
      </p:sp>
      <p:sp>
        <p:nvSpPr>
          <p:cNvPr id="345" name="Google Shape;345;p36"/>
          <p:cNvSpPr/>
          <p:nvPr/>
        </p:nvSpPr>
        <p:spPr>
          <a:xfrm>
            <a:off x="3142438" y="2249575"/>
            <a:ext cx="859200" cy="158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6"/>
          <p:cNvSpPr/>
          <p:nvPr/>
        </p:nvSpPr>
        <p:spPr>
          <a:xfrm>
            <a:off x="1987150" y="2249575"/>
            <a:ext cx="1155300" cy="158400"/>
          </a:xfrm>
          <a:prstGeom prst="snipRoundRect">
            <a:avLst>
              <a:gd fmla="val 16667" name="adj1"/>
              <a:gd fmla="val 16667"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0" name="Shape 350"/>
        <p:cNvGrpSpPr/>
        <p:nvPr/>
      </p:nvGrpSpPr>
      <p:grpSpPr>
        <a:xfrm>
          <a:off x="0" y="0"/>
          <a:ext cx="0" cy="0"/>
          <a:chOff x="0" y="0"/>
          <a:chExt cx="0" cy="0"/>
        </a:xfrm>
      </p:grpSpPr>
      <p:sp>
        <p:nvSpPr>
          <p:cNvPr id="351" name="Google Shape;351;p37"/>
          <p:cNvSpPr txBox="1"/>
          <p:nvPr>
            <p:ph idx="4294967295" type="title"/>
          </p:nvPr>
        </p:nvSpPr>
        <p:spPr>
          <a:xfrm>
            <a:off x="1283875" y="0"/>
            <a:ext cx="8033400" cy="461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p:txBody>
      </p:sp>
      <p:sp>
        <p:nvSpPr>
          <p:cNvPr id="352" name="Google Shape;352;p37"/>
          <p:cNvSpPr txBox="1"/>
          <p:nvPr/>
        </p:nvSpPr>
        <p:spPr>
          <a:xfrm>
            <a:off x="5538550" y="0"/>
            <a:ext cx="32562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800">
                <a:latin typeface="Old Standard TT"/>
                <a:ea typeface="Old Standard TT"/>
                <a:cs typeface="Old Standard TT"/>
                <a:sym typeface="Old Standard TT"/>
              </a:rPr>
              <a:t>Graphs(Continued)-Apple D</a:t>
            </a:r>
            <a:endParaRPr b="1" sz="1800">
              <a:latin typeface="Old Standard TT"/>
              <a:ea typeface="Old Standard TT"/>
              <a:cs typeface="Old Standard TT"/>
              <a:sym typeface="Old Standard TT"/>
            </a:endParaRPr>
          </a:p>
          <a:p>
            <a:pPr indent="0" lvl="0" marL="0" rtl="0" algn="l">
              <a:spcBef>
                <a:spcPts val="0"/>
              </a:spcBef>
              <a:spcAft>
                <a:spcPts val="0"/>
              </a:spcAft>
              <a:buNone/>
            </a:pPr>
            <a:r>
              <a:t/>
            </a:r>
            <a:endParaRPr sz="1800">
              <a:latin typeface="Old Standard TT"/>
              <a:ea typeface="Old Standard TT"/>
              <a:cs typeface="Old Standard TT"/>
              <a:sym typeface="Old Standard TT"/>
            </a:endParaRPr>
          </a:p>
        </p:txBody>
      </p:sp>
      <p:sp>
        <p:nvSpPr>
          <p:cNvPr id="353" name="Google Shape;353;p37"/>
          <p:cNvSpPr/>
          <p:nvPr/>
        </p:nvSpPr>
        <p:spPr>
          <a:xfrm>
            <a:off x="5611050" y="1853700"/>
            <a:ext cx="3485700" cy="3289800"/>
          </a:xfrm>
          <a:prstGeom prst="rtTriangl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7"/>
          <p:cNvSpPr/>
          <p:nvPr/>
        </p:nvSpPr>
        <p:spPr>
          <a:xfrm rot="10800000">
            <a:off x="5752800" y="719400"/>
            <a:ext cx="3391200" cy="3356400"/>
          </a:xfrm>
          <a:prstGeom prst="rtTriangl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7"/>
          <p:cNvSpPr txBox="1"/>
          <p:nvPr/>
        </p:nvSpPr>
        <p:spPr>
          <a:xfrm>
            <a:off x="5725800" y="927525"/>
            <a:ext cx="3256200" cy="390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FFF"/>
                </a:solidFill>
                <a:latin typeface="Rajdhani"/>
                <a:ea typeface="Rajdhani"/>
                <a:cs typeface="Rajdhani"/>
                <a:sym typeface="Rajdhani"/>
              </a:rPr>
              <a:t>Apple D Mass (gms): It is clear to see that the graph line </a:t>
            </a:r>
            <a:r>
              <a:rPr b="1" lang="en" sz="2200">
                <a:solidFill>
                  <a:srgbClr val="FFFFFF"/>
                </a:solidFill>
                <a:latin typeface="Rajdhani"/>
                <a:ea typeface="Rajdhani"/>
                <a:cs typeface="Rajdhani"/>
                <a:sym typeface="Rajdhani"/>
              </a:rPr>
              <a:t>plateaus</a:t>
            </a:r>
            <a:r>
              <a:rPr b="1" lang="en" sz="2200">
                <a:solidFill>
                  <a:srgbClr val="FFFFFF"/>
                </a:solidFill>
                <a:latin typeface="Rajdhani"/>
                <a:ea typeface="Rajdhani"/>
                <a:cs typeface="Rajdhani"/>
                <a:sym typeface="Rajdhani"/>
              </a:rPr>
              <a:t> and drops quite a bit. </a:t>
            </a:r>
            <a:endParaRPr b="1" sz="2200">
              <a:solidFill>
                <a:srgbClr val="FFFFFF"/>
              </a:solidFill>
              <a:latin typeface="Rajdhani"/>
              <a:ea typeface="Rajdhani"/>
              <a:cs typeface="Rajdhani"/>
              <a:sym typeface="Rajdhani"/>
            </a:endParaRPr>
          </a:p>
          <a:p>
            <a:pPr indent="0" lvl="0" marL="0" rtl="0" algn="l">
              <a:spcBef>
                <a:spcPts val="0"/>
              </a:spcBef>
              <a:spcAft>
                <a:spcPts val="0"/>
              </a:spcAft>
              <a:buNone/>
            </a:pPr>
            <a:r>
              <a:t/>
            </a:r>
            <a:endParaRPr b="1" sz="2200">
              <a:solidFill>
                <a:srgbClr val="FFFFFF"/>
              </a:solidFill>
              <a:latin typeface="Rajdhani"/>
              <a:ea typeface="Rajdhani"/>
              <a:cs typeface="Rajdhani"/>
              <a:sym typeface="Rajdhani"/>
            </a:endParaRPr>
          </a:p>
          <a:p>
            <a:pPr indent="0" lvl="0" marL="0" rtl="0" algn="l">
              <a:spcBef>
                <a:spcPts val="0"/>
              </a:spcBef>
              <a:spcAft>
                <a:spcPts val="0"/>
              </a:spcAft>
              <a:buNone/>
            </a:pPr>
            <a:r>
              <a:rPr b="1" lang="en" sz="2200">
                <a:solidFill>
                  <a:srgbClr val="FFFFFF"/>
                </a:solidFill>
                <a:latin typeface="Rajdhani"/>
                <a:ea typeface="Rajdhani"/>
                <a:cs typeface="Rajdhani"/>
                <a:sym typeface="Rajdhani"/>
              </a:rPr>
              <a:t>Apple D Resistance (K</a:t>
            </a:r>
            <a:r>
              <a:rPr b="1" lang="en" sz="2200">
                <a:solidFill>
                  <a:schemeClr val="lt1"/>
                </a:solidFill>
                <a:latin typeface="Rajdhani"/>
                <a:ea typeface="Rajdhani"/>
                <a:cs typeface="Rajdhani"/>
                <a:sym typeface="Rajdhani"/>
              </a:rPr>
              <a:t>Ω): It is clear to see that the graph line does not remain constant at any time throughout the 15 days.</a:t>
            </a:r>
            <a:endParaRPr b="1" sz="2200">
              <a:solidFill>
                <a:srgbClr val="FFFFFF"/>
              </a:solidFill>
              <a:latin typeface="Old Standard TT"/>
              <a:ea typeface="Old Standard TT"/>
              <a:cs typeface="Old Standard TT"/>
              <a:sym typeface="Old Standard TT"/>
            </a:endParaRPr>
          </a:p>
        </p:txBody>
      </p:sp>
      <p:pic>
        <p:nvPicPr>
          <p:cNvPr id="356" name="Google Shape;356;p37"/>
          <p:cNvPicPr preferRelativeResize="0"/>
          <p:nvPr/>
        </p:nvPicPr>
        <p:blipFill>
          <a:blip r:embed="rId3">
            <a:alphaModFix/>
          </a:blip>
          <a:stretch>
            <a:fillRect/>
          </a:stretch>
        </p:blipFill>
        <p:spPr>
          <a:xfrm>
            <a:off x="0" y="0"/>
            <a:ext cx="5019149" cy="2622625"/>
          </a:xfrm>
          <a:prstGeom prst="rect">
            <a:avLst/>
          </a:prstGeom>
          <a:noFill/>
          <a:ln>
            <a:noFill/>
          </a:ln>
        </p:spPr>
      </p:pic>
      <p:pic>
        <p:nvPicPr>
          <p:cNvPr id="357" name="Google Shape;357;p37"/>
          <p:cNvPicPr preferRelativeResize="0"/>
          <p:nvPr/>
        </p:nvPicPr>
        <p:blipFill>
          <a:blip r:embed="rId4">
            <a:alphaModFix/>
          </a:blip>
          <a:stretch>
            <a:fillRect/>
          </a:stretch>
        </p:blipFill>
        <p:spPr>
          <a:xfrm>
            <a:off x="0" y="2622625"/>
            <a:ext cx="5019150" cy="2520875"/>
          </a:xfrm>
          <a:prstGeom prst="rect">
            <a:avLst/>
          </a:prstGeom>
          <a:noFill/>
          <a:ln>
            <a:noFill/>
          </a:ln>
        </p:spPr>
      </p:pic>
      <p:sp>
        <p:nvSpPr>
          <p:cNvPr id="358" name="Google Shape;358;p37"/>
          <p:cNvSpPr/>
          <p:nvPr/>
        </p:nvSpPr>
        <p:spPr>
          <a:xfrm>
            <a:off x="974450" y="0"/>
            <a:ext cx="3344100" cy="195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7"/>
          <p:cNvSpPr/>
          <p:nvPr/>
        </p:nvSpPr>
        <p:spPr>
          <a:xfrm rot="-5400000">
            <a:off x="-121050" y="1001400"/>
            <a:ext cx="825300" cy="195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7"/>
          <p:cNvSpPr txBox="1"/>
          <p:nvPr/>
        </p:nvSpPr>
        <p:spPr>
          <a:xfrm>
            <a:off x="1710875" y="-77700"/>
            <a:ext cx="300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999999"/>
                </a:solidFill>
              </a:rPr>
              <a:t>Apple D’s </a:t>
            </a:r>
            <a:r>
              <a:rPr b="1" lang="en" sz="1600">
                <a:solidFill>
                  <a:srgbClr val="999999"/>
                </a:solidFill>
              </a:rPr>
              <a:t>Mass (gms)</a:t>
            </a:r>
            <a:endParaRPr sz="1900"/>
          </a:p>
        </p:txBody>
      </p:sp>
      <p:sp>
        <p:nvSpPr>
          <p:cNvPr id="361" name="Google Shape;361;p37"/>
          <p:cNvSpPr txBox="1"/>
          <p:nvPr/>
        </p:nvSpPr>
        <p:spPr>
          <a:xfrm rot="-5400000">
            <a:off x="-1208400" y="-7935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rgbClr val="999999"/>
                </a:solidFill>
              </a:rPr>
              <a:t>Mass (gms)</a:t>
            </a:r>
            <a:endParaRPr/>
          </a:p>
        </p:txBody>
      </p:sp>
      <p:sp>
        <p:nvSpPr>
          <p:cNvPr id="362" name="Google Shape;362;p37"/>
          <p:cNvSpPr/>
          <p:nvPr/>
        </p:nvSpPr>
        <p:spPr>
          <a:xfrm>
            <a:off x="3221750" y="2413350"/>
            <a:ext cx="859200" cy="158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7"/>
          <p:cNvSpPr/>
          <p:nvPr/>
        </p:nvSpPr>
        <p:spPr>
          <a:xfrm>
            <a:off x="2061725" y="2413350"/>
            <a:ext cx="1065000" cy="158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67" name="Shape 367"/>
        <p:cNvGrpSpPr/>
        <p:nvPr/>
      </p:nvGrpSpPr>
      <p:grpSpPr>
        <a:xfrm>
          <a:off x="0" y="0"/>
          <a:ext cx="0" cy="0"/>
          <a:chOff x="0" y="0"/>
          <a:chExt cx="0" cy="0"/>
        </a:xfrm>
      </p:grpSpPr>
      <p:sp>
        <p:nvSpPr>
          <p:cNvPr id="368" name="Google Shape;368;p38"/>
          <p:cNvSpPr txBox="1"/>
          <p:nvPr/>
        </p:nvSpPr>
        <p:spPr>
          <a:xfrm>
            <a:off x="5725800" y="-150700"/>
            <a:ext cx="3256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600">
                <a:solidFill>
                  <a:schemeClr val="lt2"/>
                </a:solidFill>
                <a:latin typeface="Old Standard TT"/>
                <a:ea typeface="Old Standard TT"/>
                <a:cs typeface="Old Standard TT"/>
                <a:sym typeface="Old Standard TT"/>
              </a:rPr>
              <a:t>Graphs(Continued)-Grapefruit A</a:t>
            </a:r>
            <a:endParaRPr b="1" sz="1600">
              <a:solidFill>
                <a:schemeClr val="lt2"/>
              </a:solidFill>
              <a:latin typeface="Old Standard TT"/>
              <a:ea typeface="Old Standard TT"/>
              <a:cs typeface="Old Standard TT"/>
              <a:sym typeface="Old Standard TT"/>
            </a:endParaRPr>
          </a:p>
          <a:p>
            <a:pPr indent="0" lvl="0" marL="0" rtl="0" algn="l">
              <a:spcBef>
                <a:spcPts val="0"/>
              </a:spcBef>
              <a:spcAft>
                <a:spcPts val="0"/>
              </a:spcAft>
              <a:buNone/>
            </a:pPr>
            <a:r>
              <a:t/>
            </a:r>
            <a:endParaRPr sz="1600">
              <a:latin typeface="Old Standard TT"/>
              <a:ea typeface="Old Standard TT"/>
              <a:cs typeface="Old Standard TT"/>
              <a:sym typeface="Old Standard TT"/>
            </a:endParaRPr>
          </a:p>
        </p:txBody>
      </p:sp>
      <p:sp>
        <p:nvSpPr>
          <p:cNvPr id="369" name="Google Shape;369;p38"/>
          <p:cNvSpPr/>
          <p:nvPr/>
        </p:nvSpPr>
        <p:spPr>
          <a:xfrm>
            <a:off x="5611050" y="1811800"/>
            <a:ext cx="3485700" cy="3289800"/>
          </a:xfrm>
          <a:prstGeom prst="rtTriangl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8"/>
          <p:cNvSpPr/>
          <p:nvPr/>
        </p:nvSpPr>
        <p:spPr>
          <a:xfrm rot="10800000">
            <a:off x="5752800" y="706500"/>
            <a:ext cx="3391200" cy="3244500"/>
          </a:xfrm>
          <a:prstGeom prst="rtTriangl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8"/>
          <p:cNvSpPr txBox="1"/>
          <p:nvPr/>
        </p:nvSpPr>
        <p:spPr>
          <a:xfrm>
            <a:off x="5725800" y="801875"/>
            <a:ext cx="3256200" cy="4186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000">
                <a:solidFill>
                  <a:srgbClr val="FFFFFF"/>
                </a:solidFill>
                <a:latin typeface="Rajdhani"/>
                <a:ea typeface="Rajdhani"/>
                <a:cs typeface="Rajdhani"/>
                <a:sym typeface="Rajdhani"/>
              </a:rPr>
              <a:t>Grapefruit A’s Mass (gms): As shown, the mass of grapefruit A changes a fair bit during the first few days. Later, the</a:t>
            </a:r>
            <a:r>
              <a:rPr b="1" lang="en" sz="2000">
                <a:solidFill>
                  <a:srgbClr val="FFFFFF"/>
                </a:solidFill>
                <a:latin typeface="Rajdhani"/>
                <a:ea typeface="Rajdhani"/>
                <a:cs typeface="Rajdhani"/>
                <a:sym typeface="Rajdhani"/>
              </a:rPr>
              <a:t> mass continues to endure </a:t>
            </a:r>
            <a:r>
              <a:rPr b="1" lang="en" sz="2000">
                <a:solidFill>
                  <a:srgbClr val="FFFFFF"/>
                </a:solidFill>
                <a:latin typeface="Rajdhani"/>
                <a:ea typeface="Rajdhani"/>
                <a:cs typeface="Rajdhani"/>
                <a:sym typeface="Rajdhani"/>
              </a:rPr>
              <a:t>before falling.</a:t>
            </a:r>
            <a:endParaRPr b="1" sz="2000">
              <a:solidFill>
                <a:srgbClr val="FFFFFF"/>
              </a:solidFill>
              <a:latin typeface="Rajdhani"/>
              <a:ea typeface="Rajdhani"/>
              <a:cs typeface="Rajdhani"/>
              <a:sym typeface="Rajdhani"/>
            </a:endParaRPr>
          </a:p>
          <a:p>
            <a:pPr indent="0" lvl="0" marL="0" rtl="0" algn="l">
              <a:lnSpc>
                <a:spcPct val="100000"/>
              </a:lnSpc>
              <a:spcBef>
                <a:spcPts val="0"/>
              </a:spcBef>
              <a:spcAft>
                <a:spcPts val="0"/>
              </a:spcAft>
              <a:buNone/>
            </a:pPr>
            <a:r>
              <a:rPr b="1" lang="en" sz="2000">
                <a:solidFill>
                  <a:srgbClr val="FFFFFF"/>
                </a:solidFill>
                <a:latin typeface="Rajdhani"/>
                <a:ea typeface="Rajdhani"/>
                <a:cs typeface="Rajdhani"/>
                <a:sym typeface="Rajdhani"/>
              </a:rPr>
              <a:t> </a:t>
            </a:r>
            <a:endParaRPr b="1" sz="2000">
              <a:solidFill>
                <a:srgbClr val="FFFFFF"/>
              </a:solidFill>
              <a:latin typeface="Rajdhani"/>
              <a:ea typeface="Rajdhani"/>
              <a:cs typeface="Rajdhani"/>
              <a:sym typeface="Rajdhani"/>
            </a:endParaRPr>
          </a:p>
          <a:p>
            <a:pPr indent="0" lvl="0" marL="0" rtl="0" algn="l">
              <a:spcBef>
                <a:spcPts val="0"/>
              </a:spcBef>
              <a:spcAft>
                <a:spcPts val="0"/>
              </a:spcAft>
              <a:buNone/>
            </a:pPr>
            <a:r>
              <a:rPr b="1" lang="en" sz="2000">
                <a:solidFill>
                  <a:srgbClr val="FFFFFF"/>
                </a:solidFill>
                <a:latin typeface="Rajdhani"/>
                <a:ea typeface="Rajdhani"/>
                <a:cs typeface="Rajdhani"/>
                <a:sym typeface="Rajdhani"/>
              </a:rPr>
              <a:t>Resistance (K</a:t>
            </a:r>
            <a:r>
              <a:rPr b="1" lang="en" sz="2000">
                <a:solidFill>
                  <a:schemeClr val="lt1"/>
                </a:solidFill>
                <a:latin typeface="Rajdhani"/>
                <a:ea typeface="Rajdhani"/>
                <a:cs typeface="Rajdhani"/>
                <a:sym typeface="Rajdhani"/>
              </a:rPr>
              <a:t>Ω): </a:t>
            </a:r>
            <a:r>
              <a:rPr b="1" lang="en" sz="2000">
                <a:solidFill>
                  <a:schemeClr val="lt1"/>
                </a:solidFill>
                <a:latin typeface="Rajdhani"/>
                <a:ea typeface="Rajdhani"/>
                <a:cs typeface="Rajdhani"/>
                <a:sym typeface="Rajdhani"/>
              </a:rPr>
              <a:t>It is clear that the resistance of Grapefruit A shows no </a:t>
            </a:r>
            <a:r>
              <a:rPr b="1" lang="en" sz="2000">
                <a:solidFill>
                  <a:schemeClr val="lt1"/>
                </a:solidFill>
                <a:latin typeface="Rajdhani"/>
                <a:ea typeface="Rajdhani"/>
                <a:cs typeface="Rajdhani"/>
                <a:sym typeface="Rajdhani"/>
              </a:rPr>
              <a:t>distinct</a:t>
            </a:r>
            <a:r>
              <a:rPr b="1" lang="en" sz="2000">
                <a:solidFill>
                  <a:schemeClr val="lt1"/>
                </a:solidFill>
                <a:latin typeface="Rajdhani"/>
                <a:ea typeface="Rajdhani"/>
                <a:cs typeface="Rajdhani"/>
                <a:sym typeface="Rajdhani"/>
              </a:rPr>
              <a:t> </a:t>
            </a:r>
            <a:r>
              <a:rPr b="1" lang="en" sz="2000">
                <a:solidFill>
                  <a:schemeClr val="lt1"/>
                </a:solidFill>
                <a:latin typeface="Rajdhani"/>
                <a:ea typeface="Rajdhani"/>
                <a:cs typeface="Rajdhani"/>
                <a:sym typeface="Rajdhani"/>
              </a:rPr>
              <a:t>correlation between the resistance and the ripening period.</a:t>
            </a:r>
            <a:endParaRPr b="1" sz="2000">
              <a:solidFill>
                <a:srgbClr val="FFFFFF"/>
              </a:solidFill>
              <a:highlight>
                <a:srgbClr val="FF00FF"/>
              </a:highlight>
              <a:latin typeface="Old Standard TT"/>
              <a:ea typeface="Old Standard TT"/>
              <a:cs typeface="Old Standard TT"/>
              <a:sym typeface="Old Standard TT"/>
            </a:endParaRPr>
          </a:p>
        </p:txBody>
      </p:sp>
      <p:pic>
        <p:nvPicPr>
          <p:cNvPr id="372" name="Google Shape;372;p38"/>
          <p:cNvPicPr preferRelativeResize="0"/>
          <p:nvPr/>
        </p:nvPicPr>
        <p:blipFill>
          <a:blip r:embed="rId3">
            <a:alphaModFix/>
          </a:blip>
          <a:stretch>
            <a:fillRect/>
          </a:stretch>
        </p:blipFill>
        <p:spPr>
          <a:xfrm>
            <a:off x="0" y="-7550"/>
            <a:ext cx="5030979" cy="2579300"/>
          </a:xfrm>
          <a:prstGeom prst="rect">
            <a:avLst/>
          </a:prstGeom>
          <a:noFill/>
          <a:ln>
            <a:noFill/>
          </a:ln>
        </p:spPr>
      </p:pic>
      <p:pic>
        <p:nvPicPr>
          <p:cNvPr id="373" name="Google Shape;373;p38"/>
          <p:cNvPicPr preferRelativeResize="0"/>
          <p:nvPr/>
        </p:nvPicPr>
        <p:blipFill>
          <a:blip r:embed="rId4">
            <a:alphaModFix/>
          </a:blip>
          <a:stretch>
            <a:fillRect/>
          </a:stretch>
        </p:blipFill>
        <p:spPr>
          <a:xfrm>
            <a:off x="0" y="2564200"/>
            <a:ext cx="5030975" cy="2579300"/>
          </a:xfrm>
          <a:prstGeom prst="rect">
            <a:avLst/>
          </a:prstGeom>
          <a:noFill/>
          <a:ln>
            <a:noFill/>
          </a:ln>
        </p:spPr>
      </p:pic>
      <p:sp>
        <p:nvSpPr>
          <p:cNvPr id="374" name="Google Shape;374;p38"/>
          <p:cNvSpPr/>
          <p:nvPr/>
        </p:nvSpPr>
        <p:spPr>
          <a:xfrm>
            <a:off x="2522525" y="118850"/>
            <a:ext cx="783600" cy="261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8"/>
          <p:cNvSpPr txBox="1"/>
          <p:nvPr/>
        </p:nvSpPr>
        <p:spPr>
          <a:xfrm>
            <a:off x="2522525" y="18650"/>
            <a:ext cx="78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999999"/>
                </a:solidFill>
              </a:rPr>
              <a:t>Mass</a:t>
            </a:r>
            <a:endParaRPr sz="1800">
              <a:solidFill>
                <a:srgbClr val="999999"/>
              </a:solidFill>
            </a:endParaRPr>
          </a:p>
        </p:txBody>
      </p:sp>
      <p:sp>
        <p:nvSpPr>
          <p:cNvPr id="376" name="Google Shape;376;p38"/>
          <p:cNvSpPr/>
          <p:nvPr/>
        </p:nvSpPr>
        <p:spPr>
          <a:xfrm>
            <a:off x="140650" y="706500"/>
            <a:ext cx="210900" cy="1255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8"/>
          <p:cNvSpPr txBox="1"/>
          <p:nvPr/>
        </p:nvSpPr>
        <p:spPr>
          <a:xfrm rot="-5400000">
            <a:off x="-481650" y="1082000"/>
            <a:ext cx="136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C78D8"/>
                </a:solidFill>
              </a:rPr>
              <a:t>Mass (grams)</a:t>
            </a:r>
            <a:endParaRPr>
              <a:solidFill>
                <a:srgbClr val="3C78D8"/>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81" name="Shape 381"/>
        <p:cNvGrpSpPr/>
        <p:nvPr/>
      </p:nvGrpSpPr>
      <p:grpSpPr>
        <a:xfrm>
          <a:off x="0" y="0"/>
          <a:ext cx="0" cy="0"/>
          <a:chOff x="0" y="0"/>
          <a:chExt cx="0" cy="0"/>
        </a:xfrm>
      </p:grpSpPr>
      <p:sp>
        <p:nvSpPr>
          <p:cNvPr id="382" name="Google Shape;382;p39"/>
          <p:cNvSpPr txBox="1"/>
          <p:nvPr/>
        </p:nvSpPr>
        <p:spPr>
          <a:xfrm>
            <a:off x="5538550" y="0"/>
            <a:ext cx="3256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600">
                <a:latin typeface="Old Standard TT"/>
                <a:ea typeface="Old Standard TT"/>
                <a:cs typeface="Old Standard TT"/>
                <a:sym typeface="Old Standard TT"/>
              </a:rPr>
              <a:t>Graphs(Continued)-Grapefruit B</a:t>
            </a:r>
            <a:endParaRPr b="1" sz="1600">
              <a:latin typeface="Old Standard TT"/>
              <a:ea typeface="Old Standard TT"/>
              <a:cs typeface="Old Standard TT"/>
              <a:sym typeface="Old Standard TT"/>
            </a:endParaRPr>
          </a:p>
          <a:p>
            <a:pPr indent="0" lvl="0" marL="0" rtl="0" algn="l">
              <a:spcBef>
                <a:spcPts val="0"/>
              </a:spcBef>
              <a:spcAft>
                <a:spcPts val="0"/>
              </a:spcAft>
              <a:buNone/>
            </a:pPr>
            <a:r>
              <a:t/>
            </a:r>
            <a:endParaRPr sz="1600">
              <a:latin typeface="Old Standard TT"/>
              <a:ea typeface="Old Standard TT"/>
              <a:cs typeface="Old Standard TT"/>
              <a:sym typeface="Old Standard TT"/>
            </a:endParaRPr>
          </a:p>
        </p:txBody>
      </p:sp>
      <p:sp>
        <p:nvSpPr>
          <p:cNvPr id="383" name="Google Shape;383;p39"/>
          <p:cNvSpPr/>
          <p:nvPr/>
        </p:nvSpPr>
        <p:spPr>
          <a:xfrm>
            <a:off x="5611050" y="1853700"/>
            <a:ext cx="3485700" cy="3289800"/>
          </a:xfrm>
          <a:prstGeom prst="rtTriangl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9"/>
          <p:cNvSpPr/>
          <p:nvPr/>
        </p:nvSpPr>
        <p:spPr>
          <a:xfrm rot="10800000">
            <a:off x="5752675" y="676350"/>
            <a:ext cx="3391200" cy="3244500"/>
          </a:xfrm>
          <a:prstGeom prst="rtTriangl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9"/>
          <p:cNvSpPr txBox="1"/>
          <p:nvPr/>
        </p:nvSpPr>
        <p:spPr>
          <a:xfrm>
            <a:off x="5725800" y="676350"/>
            <a:ext cx="3256200" cy="485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FF"/>
                </a:solidFill>
                <a:latin typeface="Rajdhani"/>
                <a:ea typeface="Rajdhani"/>
                <a:cs typeface="Rajdhani"/>
                <a:sym typeface="Rajdhani"/>
              </a:rPr>
              <a:t>Grapefruit B Mass (gms): It is clear that mass of Grapefruit B, reaches several plateaux during the ripening stage. The weight has </a:t>
            </a:r>
            <a:r>
              <a:rPr b="1" lang="en" sz="2000">
                <a:solidFill>
                  <a:srgbClr val="FFFFFF"/>
                </a:solidFill>
                <a:latin typeface="Rajdhani"/>
                <a:ea typeface="Rajdhani"/>
                <a:cs typeface="Rajdhani"/>
                <a:sym typeface="Rajdhani"/>
              </a:rPr>
              <a:t>steadily</a:t>
            </a:r>
            <a:r>
              <a:rPr b="1" lang="en" sz="2000">
                <a:solidFill>
                  <a:srgbClr val="FFFFFF"/>
                </a:solidFill>
                <a:latin typeface="Rajdhani"/>
                <a:ea typeface="Rajdhani"/>
                <a:cs typeface="Rajdhani"/>
                <a:sym typeface="Rajdhani"/>
              </a:rPr>
              <a:t> reduced.     </a:t>
            </a:r>
            <a:endParaRPr b="1" sz="2000">
              <a:solidFill>
                <a:srgbClr val="FFFFFF"/>
              </a:solidFill>
              <a:latin typeface="Rajdhani"/>
              <a:ea typeface="Rajdhani"/>
              <a:cs typeface="Rajdhani"/>
              <a:sym typeface="Rajdhani"/>
            </a:endParaRPr>
          </a:p>
          <a:p>
            <a:pPr indent="0" lvl="0" marL="0" rtl="0" algn="l">
              <a:spcBef>
                <a:spcPts val="0"/>
              </a:spcBef>
              <a:spcAft>
                <a:spcPts val="0"/>
              </a:spcAft>
              <a:buNone/>
            </a:pPr>
            <a:r>
              <a:rPr b="1" lang="en" sz="1900">
                <a:solidFill>
                  <a:srgbClr val="FFFFFF"/>
                </a:solidFill>
                <a:latin typeface="Rajdhani"/>
                <a:ea typeface="Rajdhani"/>
                <a:cs typeface="Rajdhani"/>
                <a:sym typeface="Rajdhani"/>
              </a:rPr>
              <a:t>Grapefruit B Resistance (K</a:t>
            </a:r>
            <a:r>
              <a:rPr b="1" lang="en" sz="1900">
                <a:solidFill>
                  <a:schemeClr val="lt1"/>
                </a:solidFill>
                <a:latin typeface="Rajdhani"/>
                <a:ea typeface="Rajdhani"/>
                <a:cs typeface="Rajdhani"/>
                <a:sym typeface="Rajdhani"/>
              </a:rPr>
              <a:t>Ω):</a:t>
            </a:r>
            <a:r>
              <a:rPr b="1" lang="en" sz="2700">
                <a:solidFill>
                  <a:srgbClr val="FFFFFF"/>
                </a:solidFill>
                <a:latin typeface="Rajdhani"/>
                <a:ea typeface="Rajdhani"/>
                <a:cs typeface="Rajdhani"/>
                <a:sym typeface="Rajdhani"/>
              </a:rPr>
              <a:t> </a:t>
            </a:r>
            <a:r>
              <a:rPr b="1" lang="en" sz="2000">
                <a:solidFill>
                  <a:srgbClr val="FFFFFF"/>
                </a:solidFill>
                <a:latin typeface="Rajdhani"/>
                <a:ea typeface="Rajdhani"/>
                <a:cs typeface="Rajdhani"/>
                <a:sym typeface="Rajdhani"/>
              </a:rPr>
              <a:t>It is clear that Grapefruit B's resistance decreased from day 1 to 4 then slightly rose before it dropped from day 11 to day 14. A trend is shown as the resistance decreases.   </a:t>
            </a:r>
            <a:endParaRPr b="1" sz="2000">
              <a:solidFill>
                <a:srgbClr val="FFFFFF"/>
              </a:solidFill>
              <a:latin typeface="Rajdhani"/>
              <a:ea typeface="Rajdhani"/>
              <a:cs typeface="Rajdhani"/>
              <a:sym typeface="Rajdhani"/>
            </a:endParaRPr>
          </a:p>
          <a:p>
            <a:pPr indent="0" lvl="0" marL="0" rtl="0" algn="l">
              <a:lnSpc>
                <a:spcPct val="115000"/>
              </a:lnSpc>
              <a:spcBef>
                <a:spcPts val="0"/>
              </a:spcBef>
              <a:spcAft>
                <a:spcPts val="0"/>
              </a:spcAft>
              <a:buClr>
                <a:schemeClr val="dk1"/>
              </a:buClr>
              <a:buSzPts val="1100"/>
              <a:buFont typeface="Arial"/>
              <a:buNone/>
            </a:pPr>
            <a:r>
              <a:t/>
            </a:r>
            <a:endParaRPr b="1" sz="1700">
              <a:solidFill>
                <a:srgbClr val="FFFFFF"/>
              </a:solidFill>
              <a:latin typeface="Rajdhani"/>
              <a:ea typeface="Rajdhani"/>
              <a:cs typeface="Rajdhani"/>
              <a:sym typeface="Rajdhani"/>
            </a:endParaRPr>
          </a:p>
          <a:p>
            <a:pPr indent="0" lvl="0" marL="0" rtl="0" algn="l">
              <a:spcBef>
                <a:spcPts val="0"/>
              </a:spcBef>
              <a:spcAft>
                <a:spcPts val="0"/>
              </a:spcAft>
              <a:buNone/>
            </a:pPr>
            <a:r>
              <a:t/>
            </a:r>
            <a:endParaRPr b="1" sz="1700">
              <a:solidFill>
                <a:schemeClr val="lt1"/>
              </a:solidFill>
              <a:latin typeface="Rajdhani"/>
              <a:ea typeface="Rajdhani"/>
              <a:cs typeface="Rajdhani"/>
              <a:sym typeface="Rajdhani"/>
            </a:endParaRPr>
          </a:p>
        </p:txBody>
      </p:sp>
      <p:pic>
        <p:nvPicPr>
          <p:cNvPr id="386" name="Google Shape;386;p39"/>
          <p:cNvPicPr preferRelativeResize="0"/>
          <p:nvPr/>
        </p:nvPicPr>
        <p:blipFill>
          <a:blip r:embed="rId3">
            <a:alphaModFix/>
          </a:blip>
          <a:stretch>
            <a:fillRect/>
          </a:stretch>
        </p:blipFill>
        <p:spPr>
          <a:xfrm>
            <a:off x="0" y="2441150"/>
            <a:ext cx="5030451" cy="2698450"/>
          </a:xfrm>
          <a:prstGeom prst="rect">
            <a:avLst/>
          </a:prstGeom>
          <a:noFill/>
          <a:ln>
            <a:noFill/>
          </a:ln>
        </p:spPr>
      </p:pic>
      <p:pic>
        <p:nvPicPr>
          <p:cNvPr id="387" name="Google Shape;387;p39"/>
          <p:cNvPicPr preferRelativeResize="0"/>
          <p:nvPr/>
        </p:nvPicPr>
        <p:blipFill>
          <a:blip r:embed="rId4">
            <a:alphaModFix/>
          </a:blip>
          <a:stretch>
            <a:fillRect/>
          </a:stretch>
        </p:blipFill>
        <p:spPr>
          <a:xfrm>
            <a:off x="0" y="0"/>
            <a:ext cx="5030450" cy="2441150"/>
          </a:xfrm>
          <a:prstGeom prst="rect">
            <a:avLst/>
          </a:prstGeom>
          <a:noFill/>
          <a:ln>
            <a:noFill/>
          </a:ln>
        </p:spPr>
      </p:pic>
      <p:sp>
        <p:nvSpPr>
          <p:cNvPr id="388" name="Google Shape;388;p39"/>
          <p:cNvSpPr/>
          <p:nvPr/>
        </p:nvSpPr>
        <p:spPr>
          <a:xfrm>
            <a:off x="1028700" y="1345225"/>
            <a:ext cx="723600" cy="158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92" name="Shape 392"/>
        <p:cNvGrpSpPr/>
        <p:nvPr/>
      </p:nvGrpSpPr>
      <p:grpSpPr>
        <a:xfrm>
          <a:off x="0" y="0"/>
          <a:ext cx="0" cy="0"/>
          <a:chOff x="0" y="0"/>
          <a:chExt cx="0" cy="0"/>
        </a:xfrm>
      </p:grpSpPr>
      <p:sp>
        <p:nvSpPr>
          <p:cNvPr id="393" name="Google Shape;393;p40"/>
          <p:cNvSpPr txBox="1"/>
          <p:nvPr>
            <p:ph idx="4294967295" type="title"/>
          </p:nvPr>
        </p:nvSpPr>
        <p:spPr>
          <a:xfrm>
            <a:off x="555300" y="0"/>
            <a:ext cx="8033400" cy="461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p:txBody>
      </p:sp>
      <p:sp>
        <p:nvSpPr>
          <p:cNvPr id="394" name="Google Shape;394;p40"/>
          <p:cNvSpPr txBox="1"/>
          <p:nvPr/>
        </p:nvSpPr>
        <p:spPr>
          <a:xfrm>
            <a:off x="5538550" y="0"/>
            <a:ext cx="3256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600">
                <a:solidFill>
                  <a:schemeClr val="lt2"/>
                </a:solidFill>
                <a:latin typeface="Old Standard TT"/>
                <a:ea typeface="Old Standard TT"/>
                <a:cs typeface="Old Standard TT"/>
                <a:sym typeface="Old Standard TT"/>
              </a:rPr>
              <a:t>Graphs(Continued)-Grapefruit C</a:t>
            </a:r>
            <a:endParaRPr b="1" sz="1600">
              <a:solidFill>
                <a:schemeClr val="lt2"/>
              </a:solidFill>
              <a:latin typeface="Old Standard TT"/>
              <a:ea typeface="Old Standard TT"/>
              <a:cs typeface="Old Standard TT"/>
              <a:sym typeface="Old Standard TT"/>
            </a:endParaRPr>
          </a:p>
          <a:p>
            <a:pPr indent="0" lvl="0" marL="0" rtl="0" algn="l">
              <a:spcBef>
                <a:spcPts val="0"/>
              </a:spcBef>
              <a:spcAft>
                <a:spcPts val="0"/>
              </a:spcAft>
              <a:buNone/>
            </a:pPr>
            <a:r>
              <a:t/>
            </a:r>
            <a:endParaRPr sz="1600">
              <a:latin typeface="Old Standard TT"/>
              <a:ea typeface="Old Standard TT"/>
              <a:cs typeface="Old Standard TT"/>
              <a:sym typeface="Old Standard TT"/>
            </a:endParaRPr>
          </a:p>
        </p:txBody>
      </p:sp>
      <p:sp>
        <p:nvSpPr>
          <p:cNvPr id="395" name="Google Shape;395;p40"/>
          <p:cNvSpPr/>
          <p:nvPr/>
        </p:nvSpPr>
        <p:spPr>
          <a:xfrm>
            <a:off x="5611050" y="1862388"/>
            <a:ext cx="3485700" cy="3289800"/>
          </a:xfrm>
          <a:prstGeom prst="rtTriangl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0"/>
          <p:cNvSpPr/>
          <p:nvPr/>
        </p:nvSpPr>
        <p:spPr>
          <a:xfrm rot="10800000">
            <a:off x="5751475" y="686400"/>
            <a:ext cx="3391200" cy="3244500"/>
          </a:xfrm>
          <a:prstGeom prst="rtTriangle">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0"/>
          <p:cNvSpPr txBox="1"/>
          <p:nvPr/>
        </p:nvSpPr>
        <p:spPr>
          <a:xfrm>
            <a:off x="5725800" y="686400"/>
            <a:ext cx="32562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FF"/>
                </a:solidFill>
                <a:latin typeface="Rajdhani"/>
                <a:ea typeface="Rajdhani"/>
                <a:cs typeface="Rajdhani"/>
                <a:sym typeface="Rajdhani"/>
              </a:rPr>
              <a:t>Grapefruit</a:t>
            </a:r>
            <a:r>
              <a:rPr b="1" lang="en" sz="2000">
                <a:solidFill>
                  <a:srgbClr val="FFFFFF"/>
                </a:solidFill>
                <a:latin typeface="Rajdhani"/>
                <a:ea typeface="Rajdhani"/>
                <a:cs typeface="Rajdhani"/>
                <a:sym typeface="Rajdhani"/>
              </a:rPr>
              <a:t> C Mass (gms): As shown in the graph, the mass of grapefruit C varies during the first few days then remains constant before dropping again.  </a:t>
            </a:r>
            <a:endParaRPr b="1" sz="2000">
              <a:solidFill>
                <a:srgbClr val="FFFFFF"/>
              </a:solidFill>
              <a:latin typeface="Rajdhani"/>
              <a:ea typeface="Rajdhani"/>
              <a:cs typeface="Rajdhani"/>
              <a:sym typeface="Rajdhani"/>
            </a:endParaRPr>
          </a:p>
          <a:p>
            <a:pPr indent="0" lvl="0" marL="0" rtl="0" algn="l">
              <a:spcBef>
                <a:spcPts val="0"/>
              </a:spcBef>
              <a:spcAft>
                <a:spcPts val="0"/>
              </a:spcAft>
              <a:buNone/>
            </a:pPr>
            <a:r>
              <a:t/>
            </a:r>
            <a:endParaRPr b="1" sz="2000">
              <a:solidFill>
                <a:srgbClr val="FFFFFF"/>
              </a:solidFill>
              <a:latin typeface="Rajdhani"/>
              <a:ea typeface="Rajdhani"/>
              <a:cs typeface="Rajdhani"/>
              <a:sym typeface="Rajdhani"/>
            </a:endParaRPr>
          </a:p>
          <a:p>
            <a:pPr indent="0" lvl="0" marL="0" rtl="0" algn="l">
              <a:spcBef>
                <a:spcPts val="0"/>
              </a:spcBef>
              <a:spcAft>
                <a:spcPts val="0"/>
              </a:spcAft>
              <a:buNone/>
            </a:pPr>
            <a:r>
              <a:rPr b="1" lang="en" sz="2000">
                <a:solidFill>
                  <a:srgbClr val="FFFFFF"/>
                </a:solidFill>
                <a:latin typeface="Rajdhani"/>
                <a:ea typeface="Rajdhani"/>
                <a:cs typeface="Rajdhani"/>
                <a:sym typeface="Rajdhani"/>
              </a:rPr>
              <a:t>Grapefruit C Resistance (K</a:t>
            </a:r>
            <a:r>
              <a:rPr b="1" lang="en" sz="2000">
                <a:solidFill>
                  <a:schemeClr val="lt1"/>
                </a:solidFill>
                <a:latin typeface="Rajdhani"/>
                <a:ea typeface="Rajdhani"/>
                <a:cs typeface="Rajdhani"/>
                <a:sym typeface="Rajdhani"/>
              </a:rPr>
              <a:t>Ω): It is clear that the resistance of Grapefruit C </a:t>
            </a:r>
            <a:r>
              <a:rPr b="1" lang="en" sz="2000">
                <a:solidFill>
                  <a:schemeClr val="lt1"/>
                </a:solidFill>
                <a:latin typeface="Rajdhani"/>
                <a:ea typeface="Rajdhani"/>
                <a:cs typeface="Rajdhani"/>
                <a:sym typeface="Rajdhani"/>
              </a:rPr>
              <a:t>fluctuates</a:t>
            </a:r>
            <a:r>
              <a:rPr b="1" lang="en" sz="2000">
                <a:solidFill>
                  <a:schemeClr val="lt1"/>
                </a:solidFill>
                <a:latin typeface="Rajdhani"/>
                <a:ea typeface="Rajdhani"/>
                <a:cs typeface="Rajdhani"/>
                <a:sym typeface="Rajdhani"/>
              </a:rPr>
              <a:t> </a:t>
            </a:r>
            <a:r>
              <a:rPr b="1" lang="en" sz="2000">
                <a:solidFill>
                  <a:schemeClr val="lt1"/>
                </a:solidFill>
                <a:latin typeface="Rajdhani"/>
                <a:ea typeface="Rajdhani"/>
                <a:cs typeface="Rajdhani"/>
                <a:sym typeface="Rajdhani"/>
              </a:rPr>
              <a:t>repetitively. There is no define relation between the ripening stage and resistance</a:t>
            </a:r>
            <a:r>
              <a:rPr b="1" lang="en" sz="2000">
                <a:solidFill>
                  <a:schemeClr val="lt1"/>
                </a:solidFill>
                <a:latin typeface="Rajdhani"/>
                <a:ea typeface="Rajdhani"/>
                <a:cs typeface="Rajdhani"/>
                <a:sym typeface="Rajdhani"/>
              </a:rPr>
              <a:t>. </a:t>
            </a:r>
            <a:endParaRPr b="1" sz="2000">
              <a:solidFill>
                <a:srgbClr val="FFFFFF"/>
              </a:solidFill>
              <a:latin typeface="Old Standard TT"/>
              <a:ea typeface="Old Standard TT"/>
              <a:cs typeface="Old Standard TT"/>
              <a:sym typeface="Old Standard TT"/>
            </a:endParaRPr>
          </a:p>
        </p:txBody>
      </p:sp>
      <p:pic>
        <p:nvPicPr>
          <p:cNvPr id="398" name="Google Shape;398;p40"/>
          <p:cNvPicPr preferRelativeResize="0"/>
          <p:nvPr/>
        </p:nvPicPr>
        <p:blipFill>
          <a:blip r:embed="rId3">
            <a:alphaModFix/>
          </a:blip>
          <a:stretch>
            <a:fillRect/>
          </a:stretch>
        </p:blipFill>
        <p:spPr>
          <a:xfrm>
            <a:off x="0" y="2595975"/>
            <a:ext cx="5041750" cy="2547525"/>
          </a:xfrm>
          <a:prstGeom prst="rect">
            <a:avLst/>
          </a:prstGeom>
          <a:noFill/>
          <a:ln>
            <a:noFill/>
          </a:ln>
        </p:spPr>
      </p:pic>
      <p:pic>
        <p:nvPicPr>
          <p:cNvPr id="399" name="Google Shape;399;p40"/>
          <p:cNvPicPr preferRelativeResize="0"/>
          <p:nvPr/>
        </p:nvPicPr>
        <p:blipFill>
          <a:blip r:embed="rId4">
            <a:alphaModFix/>
          </a:blip>
          <a:stretch>
            <a:fillRect/>
          </a:stretch>
        </p:blipFill>
        <p:spPr>
          <a:xfrm>
            <a:off x="0" y="0"/>
            <a:ext cx="5041750" cy="25959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03" name="Shape 403"/>
        <p:cNvGrpSpPr/>
        <p:nvPr/>
      </p:nvGrpSpPr>
      <p:grpSpPr>
        <a:xfrm>
          <a:off x="0" y="0"/>
          <a:ext cx="0" cy="0"/>
          <a:chOff x="0" y="0"/>
          <a:chExt cx="0" cy="0"/>
        </a:xfrm>
      </p:grpSpPr>
      <p:sp>
        <p:nvSpPr>
          <p:cNvPr id="404" name="Google Shape;404;p41"/>
          <p:cNvSpPr txBox="1"/>
          <p:nvPr/>
        </p:nvSpPr>
        <p:spPr>
          <a:xfrm>
            <a:off x="5538550" y="0"/>
            <a:ext cx="32562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Old Standard TT"/>
                <a:ea typeface="Old Standard TT"/>
                <a:cs typeface="Old Standard TT"/>
                <a:sym typeface="Old Standard TT"/>
              </a:rPr>
              <a:t>  </a:t>
            </a:r>
            <a:r>
              <a:rPr b="1" lang="en" sz="1500">
                <a:solidFill>
                  <a:schemeClr val="lt2"/>
                </a:solidFill>
                <a:latin typeface="Old Standard TT"/>
                <a:ea typeface="Old Standard TT"/>
                <a:cs typeface="Old Standard TT"/>
                <a:sym typeface="Old Standard TT"/>
              </a:rPr>
              <a:t>Graphs(Continued)-Grapefruit D</a:t>
            </a:r>
            <a:endParaRPr b="1" sz="1500">
              <a:solidFill>
                <a:schemeClr val="lt2"/>
              </a:solidFill>
              <a:latin typeface="Old Standard TT"/>
              <a:ea typeface="Old Standard TT"/>
              <a:cs typeface="Old Standard TT"/>
              <a:sym typeface="Old Standard TT"/>
            </a:endParaRPr>
          </a:p>
          <a:p>
            <a:pPr indent="0" lvl="0" marL="0" rtl="0" algn="l">
              <a:spcBef>
                <a:spcPts val="0"/>
              </a:spcBef>
              <a:spcAft>
                <a:spcPts val="0"/>
              </a:spcAft>
              <a:buNone/>
            </a:pPr>
            <a:r>
              <a:t/>
            </a:r>
            <a:endParaRPr sz="1500">
              <a:latin typeface="Old Standard TT"/>
              <a:ea typeface="Old Standard TT"/>
              <a:cs typeface="Old Standard TT"/>
              <a:sym typeface="Old Standard TT"/>
            </a:endParaRPr>
          </a:p>
        </p:txBody>
      </p:sp>
      <p:sp>
        <p:nvSpPr>
          <p:cNvPr id="405" name="Google Shape;405;p41"/>
          <p:cNvSpPr/>
          <p:nvPr/>
        </p:nvSpPr>
        <p:spPr>
          <a:xfrm>
            <a:off x="5658175" y="1853700"/>
            <a:ext cx="3485700" cy="32898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1"/>
          <p:cNvSpPr/>
          <p:nvPr/>
        </p:nvSpPr>
        <p:spPr>
          <a:xfrm rot="10800000">
            <a:off x="5752800" y="686400"/>
            <a:ext cx="3391200" cy="32445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1"/>
          <p:cNvSpPr txBox="1"/>
          <p:nvPr/>
        </p:nvSpPr>
        <p:spPr>
          <a:xfrm>
            <a:off x="5752800" y="744775"/>
            <a:ext cx="33912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rgbClr val="FFFFFF"/>
                </a:solidFill>
                <a:latin typeface="Rajdhani"/>
                <a:ea typeface="Rajdhani"/>
                <a:cs typeface="Rajdhani"/>
                <a:sym typeface="Rajdhani"/>
              </a:rPr>
              <a:t>Grapefruit D Mass (gms): It is clear to see that the mass of Grapefruit D remains the same before dropping towards the end of the 15 day </a:t>
            </a:r>
            <a:r>
              <a:rPr b="1" lang="en" sz="2100">
                <a:solidFill>
                  <a:srgbClr val="FFFFFF"/>
                </a:solidFill>
                <a:latin typeface="Rajdhani"/>
                <a:ea typeface="Rajdhani"/>
                <a:cs typeface="Rajdhani"/>
                <a:sym typeface="Rajdhani"/>
              </a:rPr>
              <a:t>measurement</a:t>
            </a:r>
            <a:r>
              <a:rPr b="1" lang="en" sz="2100">
                <a:solidFill>
                  <a:srgbClr val="FFFFFF"/>
                </a:solidFill>
                <a:latin typeface="Rajdhani"/>
                <a:ea typeface="Rajdhani"/>
                <a:cs typeface="Rajdhani"/>
                <a:sym typeface="Rajdhani"/>
              </a:rPr>
              <a:t>. </a:t>
            </a:r>
            <a:endParaRPr b="1" sz="2100">
              <a:solidFill>
                <a:srgbClr val="FFFFFF"/>
              </a:solidFill>
              <a:highlight>
                <a:srgbClr val="00FF00"/>
              </a:highlight>
              <a:latin typeface="Rajdhani"/>
              <a:ea typeface="Rajdhani"/>
              <a:cs typeface="Rajdhani"/>
              <a:sym typeface="Rajdhani"/>
            </a:endParaRPr>
          </a:p>
          <a:p>
            <a:pPr indent="0" lvl="0" marL="0" rtl="0" algn="l">
              <a:spcBef>
                <a:spcPts val="0"/>
              </a:spcBef>
              <a:spcAft>
                <a:spcPts val="0"/>
              </a:spcAft>
              <a:buNone/>
            </a:pPr>
            <a:r>
              <a:t/>
            </a:r>
            <a:endParaRPr b="1" sz="2100">
              <a:solidFill>
                <a:srgbClr val="FFFFFF"/>
              </a:solidFill>
              <a:highlight>
                <a:srgbClr val="00FF00"/>
              </a:highlight>
              <a:latin typeface="Rajdhani"/>
              <a:ea typeface="Rajdhani"/>
              <a:cs typeface="Rajdhani"/>
              <a:sym typeface="Rajdhani"/>
            </a:endParaRPr>
          </a:p>
          <a:p>
            <a:pPr indent="0" lvl="0" marL="0" rtl="0" algn="l">
              <a:spcBef>
                <a:spcPts val="0"/>
              </a:spcBef>
              <a:spcAft>
                <a:spcPts val="0"/>
              </a:spcAft>
              <a:buNone/>
            </a:pPr>
            <a:r>
              <a:rPr b="1" lang="en" sz="2100">
                <a:solidFill>
                  <a:srgbClr val="FFFFFF"/>
                </a:solidFill>
                <a:latin typeface="Rajdhani"/>
                <a:ea typeface="Rajdhani"/>
                <a:cs typeface="Rajdhani"/>
                <a:sym typeface="Rajdhani"/>
              </a:rPr>
              <a:t>Grapefruit D Resistance (K</a:t>
            </a:r>
            <a:r>
              <a:rPr b="1" lang="en" sz="2100">
                <a:solidFill>
                  <a:schemeClr val="lt1"/>
                </a:solidFill>
                <a:latin typeface="Rajdhani"/>
                <a:ea typeface="Rajdhani"/>
                <a:cs typeface="Rajdhani"/>
                <a:sym typeface="Rajdhani"/>
              </a:rPr>
              <a:t>Ω):  It is clear that resistance of Grapefruit D </a:t>
            </a:r>
            <a:r>
              <a:rPr b="1" lang="en" sz="2100">
                <a:solidFill>
                  <a:schemeClr val="lt1"/>
                </a:solidFill>
                <a:latin typeface="Rajdhani"/>
                <a:ea typeface="Rajdhani"/>
                <a:cs typeface="Rajdhani"/>
                <a:sym typeface="Rajdhani"/>
              </a:rPr>
              <a:t>varied greatly. Once again, there is no detected pattern.</a:t>
            </a:r>
            <a:endParaRPr b="1" sz="2100">
              <a:solidFill>
                <a:srgbClr val="FFFFFF"/>
              </a:solidFill>
              <a:highlight>
                <a:srgbClr val="00FF00"/>
              </a:highlight>
              <a:latin typeface="Old Standard TT"/>
              <a:ea typeface="Old Standard TT"/>
              <a:cs typeface="Old Standard TT"/>
              <a:sym typeface="Old Standard TT"/>
            </a:endParaRPr>
          </a:p>
        </p:txBody>
      </p:sp>
      <p:pic>
        <p:nvPicPr>
          <p:cNvPr id="408" name="Google Shape;408;p41"/>
          <p:cNvPicPr preferRelativeResize="0"/>
          <p:nvPr/>
        </p:nvPicPr>
        <p:blipFill>
          <a:blip r:embed="rId3">
            <a:alphaModFix/>
          </a:blip>
          <a:stretch>
            <a:fillRect/>
          </a:stretch>
        </p:blipFill>
        <p:spPr>
          <a:xfrm>
            <a:off x="0" y="2511175"/>
            <a:ext cx="5041750" cy="2625150"/>
          </a:xfrm>
          <a:prstGeom prst="rect">
            <a:avLst/>
          </a:prstGeom>
          <a:noFill/>
          <a:ln>
            <a:noFill/>
          </a:ln>
        </p:spPr>
      </p:pic>
      <p:sp>
        <p:nvSpPr>
          <p:cNvPr id="409" name="Google Shape;409;p41"/>
          <p:cNvSpPr txBox="1"/>
          <p:nvPr/>
        </p:nvSpPr>
        <p:spPr>
          <a:xfrm>
            <a:off x="5752800" y="47725"/>
            <a:ext cx="3256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2400">
                <a:latin typeface="Old Standard TT"/>
                <a:ea typeface="Old Standard TT"/>
                <a:cs typeface="Old Standard TT"/>
                <a:sym typeface="Old Standard TT"/>
              </a:rPr>
              <a:t> </a:t>
            </a:r>
            <a:r>
              <a:rPr b="1" lang="en" sz="1600">
                <a:latin typeface="Old Standard TT"/>
                <a:ea typeface="Old Standard TT"/>
                <a:cs typeface="Old Standard TT"/>
                <a:sym typeface="Old Standard TT"/>
              </a:rPr>
              <a:t>Graphs(Continued)-Grapefruit D</a:t>
            </a:r>
            <a:endParaRPr>
              <a:latin typeface="Old Standard TT"/>
              <a:ea typeface="Old Standard TT"/>
              <a:cs typeface="Old Standard TT"/>
              <a:sym typeface="Old Standard TT"/>
            </a:endParaRPr>
          </a:p>
        </p:txBody>
      </p:sp>
      <p:pic>
        <p:nvPicPr>
          <p:cNvPr id="410" name="Google Shape;410;p41"/>
          <p:cNvPicPr preferRelativeResize="0"/>
          <p:nvPr/>
        </p:nvPicPr>
        <p:blipFill>
          <a:blip r:embed="rId4">
            <a:alphaModFix/>
          </a:blip>
          <a:stretch>
            <a:fillRect/>
          </a:stretch>
        </p:blipFill>
        <p:spPr>
          <a:xfrm>
            <a:off x="0" y="0"/>
            <a:ext cx="5041751" cy="2529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14" name="Shape 414"/>
        <p:cNvGrpSpPr/>
        <p:nvPr/>
      </p:nvGrpSpPr>
      <p:grpSpPr>
        <a:xfrm>
          <a:off x="0" y="0"/>
          <a:ext cx="0" cy="0"/>
          <a:chOff x="0" y="0"/>
          <a:chExt cx="0" cy="0"/>
        </a:xfrm>
      </p:grpSpPr>
      <p:sp>
        <p:nvSpPr>
          <p:cNvPr id="415" name="Google Shape;415;p42"/>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Discussion/Analysis                 </a:t>
            </a:r>
            <a:r>
              <a:rPr lang="en">
                <a:solidFill>
                  <a:schemeClr val="lt1"/>
                </a:solidFill>
              </a:rPr>
              <a:t>Sources of Error</a:t>
            </a:r>
            <a:r>
              <a:rPr lang="en">
                <a:solidFill>
                  <a:srgbClr val="FFFFFF"/>
                </a:solidFill>
              </a:rPr>
              <a:t>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p>
        </p:txBody>
      </p:sp>
      <p:sp>
        <p:nvSpPr>
          <p:cNvPr id="416" name="Google Shape;416;p42"/>
          <p:cNvSpPr txBox="1"/>
          <p:nvPr>
            <p:ph idx="1" type="body"/>
          </p:nvPr>
        </p:nvSpPr>
        <p:spPr>
          <a:xfrm>
            <a:off x="311700" y="1171675"/>
            <a:ext cx="4074300" cy="37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rgbClr val="FFFFFF"/>
                </a:solidFill>
              </a:rPr>
              <a:t>After a long look at the results, we have found no visible correlation between the resistance and ripening stage of the fruit. We believe that this is because the 15-day limit set was too short to detect a discernible pattern in the apples' and grapefruits' resistance. The time limit </a:t>
            </a:r>
            <a:r>
              <a:rPr lang="en" sz="1600">
                <a:solidFill>
                  <a:srgbClr val="FFFFFF"/>
                </a:solidFill>
              </a:rPr>
              <a:t>would have to</a:t>
            </a:r>
            <a:r>
              <a:rPr lang="en" sz="1600">
                <a:solidFill>
                  <a:srgbClr val="FFFFFF"/>
                </a:solidFill>
              </a:rPr>
              <a:t> be extended by an undetermined amount to see any change to the results. Though the experiment did not go the way we thought it would, the mass decreased in the 15 days. There is a list of errors that could have affected the results.</a:t>
            </a:r>
            <a:endParaRPr sz="1600">
              <a:solidFill>
                <a:srgbClr val="FFFFFF"/>
              </a:solidFill>
            </a:endParaRPr>
          </a:p>
          <a:p>
            <a:pPr indent="0" lvl="0" marL="0" rtl="0" algn="l">
              <a:spcBef>
                <a:spcPts val="1600"/>
              </a:spcBef>
              <a:spcAft>
                <a:spcPts val="1600"/>
              </a:spcAft>
              <a:buNone/>
            </a:pPr>
            <a:r>
              <a:t/>
            </a:r>
            <a:endParaRPr sz="1600">
              <a:solidFill>
                <a:srgbClr val="FFFFFF"/>
              </a:solidFill>
            </a:endParaRPr>
          </a:p>
        </p:txBody>
      </p:sp>
      <p:sp>
        <p:nvSpPr>
          <p:cNvPr id="417" name="Google Shape;417;p42"/>
          <p:cNvSpPr txBox="1"/>
          <p:nvPr>
            <p:ph idx="2" type="body"/>
          </p:nvPr>
        </p:nvSpPr>
        <p:spPr>
          <a:xfrm>
            <a:off x="4832400" y="983475"/>
            <a:ext cx="3999900" cy="4159800"/>
          </a:xfrm>
          <a:prstGeom prst="rect">
            <a:avLst/>
          </a:prstGeom>
        </p:spPr>
        <p:txBody>
          <a:bodyPr anchorCtr="0" anchor="t" bIns="91425" lIns="91425" spcFirstLastPara="1" rIns="91425" wrap="square" tIns="91425">
            <a:noAutofit/>
          </a:bodyPr>
          <a:lstStyle/>
          <a:p>
            <a:pPr indent="-323850" lvl="0" marL="457200" rtl="0" algn="ctr">
              <a:lnSpc>
                <a:spcPct val="100000"/>
              </a:lnSpc>
              <a:spcBef>
                <a:spcPts val="0"/>
              </a:spcBef>
              <a:spcAft>
                <a:spcPts val="0"/>
              </a:spcAft>
              <a:buClr>
                <a:schemeClr val="lt1"/>
              </a:buClr>
              <a:buSzPts val="1500"/>
              <a:buChar char="★"/>
            </a:pPr>
            <a:r>
              <a:rPr lang="en" sz="1500">
                <a:solidFill>
                  <a:schemeClr val="lt1"/>
                </a:solidFill>
              </a:rPr>
              <a:t>After</a:t>
            </a:r>
            <a:r>
              <a:rPr lang="en" sz="1500">
                <a:solidFill>
                  <a:schemeClr val="lt1"/>
                </a:solidFill>
              </a:rPr>
              <a:t> Apple C showed signs of rotting, the probe holes had to be moved slightly towards the left side of the original hole. This was due to the fact that there was no reading when the probes were placed in the original hole. This may have altered the resistance numbers slightly.</a:t>
            </a:r>
            <a:endParaRPr sz="1500">
              <a:solidFill>
                <a:schemeClr val="lt1"/>
              </a:solidFill>
            </a:endParaRPr>
          </a:p>
          <a:p>
            <a:pPr indent="-323850" lvl="0" marL="457200" rtl="0" algn="ctr">
              <a:lnSpc>
                <a:spcPct val="100000"/>
              </a:lnSpc>
              <a:spcBef>
                <a:spcPts val="0"/>
              </a:spcBef>
              <a:spcAft>
                <a:spcPts val="0"/>
              </a:spcAft>
              <a:buClr>
                <a:schemeClr val="lt1"/>
              </a:buClr>
              <a:buSzPts val="1500"/>
              <a:buChar char="★"/>
            </a:pPr>
            <a:r>
              <a:rPr lang="en" sz="1500">
                <a:solidFill>
                  <a:schemeClr val="lt1"/>
                </a:solidFill>
              </a:rPr>
              <a:t>The probes might have jiggled around in the hole if we were not careful and this could have had an impression on the resistance.</a:t>
            </a:r>
            <a:endParaRPr sz="1500">
              <a:solidFill>
                <a:schemeClr val="lt1"/>
              </a:solidFill>
            </a:endParaRPr>
          </a:p>
          <a:p>
            <a:pPr indent="-323850" lvl="0" marL="457200" rtl="0" algn="ctr">
              <a:lnSpc>
                <a:spcPct val="100000"/>
              </a:lnSpc>
              <a:spcBef>
                <a:spcPts val="0"/>
              </a:spcBef>
              <a:spcAft>
                <a:spcPts val="0"/>
              </a:spcAft>
              <a:buClr>
                <a:schemeClr val="lt1"/>
              </a:buClr>
              <a:buSzPts val="1500"/>
              <a:buChar char="★"/>
            </a:pPr>
            <a:r>
              <a:rPr lang="en" sz="1500">
                <a:solidFill>
                  <a:schemeClr val="lt1"/>
                </a:solidFill>
              </a:rPr>
              <a:t>Anything that came in contact with the probe before recording the resistance might have had an influence on the  numbers that were shown on the multimeter.</a:t>
            </a:r>
            <a:endParaRPr sz="1500">
              <a:solidFill>
                <a:schemeClr val="lt1"/>
              </a:solidFill>
            </a:endParaRPr>
          </a:p>
          <a:p>
            <a:pPr indent="0" lvl="0" marL="0" rtl="0" algn="ctr">
              <a:lnSpc>
                <a:spcPct val="100000"/>
              </a:lnSpc>
              <a:spcBef>
                <a:spcPts val="0"/>
              </a:spcBef>
              <a:spcAft>
                <a:spcPts val="0"/>
              </a:spcAft>
              <a:buClr>
                <a:schemeClr val="dk1"/>
              </a:buClr>
              <a:buSzPts val="1100"/>
              <a:buFont typeface="Arial"/>
              <a:buNone/>
            </a:pPr>
            <a:r>
              <a:t/>
            </a:r>
            <a:endParaRPr sz="4900">
              <a:solidFill>
                <a:schemeClr val="accent1"/>
              </a:solidFill>
            </a:endParaRPr>
          </a:p>
          <a:p>
            <a:pPr indent="0" lvl="0" marL="0" rtl="0" algn="l">
              <a:spcBef>
                <a:spcPts val="0"/>
              </a:spcBef>
              <a:spcAft>
                <a:spcPts val="1600"/>
              </a:spcAft>
              <a:buNone/>
            </a:pPr>
            <a:r>
              <a:t/>
            </a:r>
            <a:endParaRPr sz="9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21" name="Shape 421"/>
        <p:cNvGrpSpPr/>
        <p:nvPr/>
      </p:nvGrpSpPr>
      <p:grpSpPr>
        <a:xfrm>
          <a:off x="0" y="0"/>
          <a:ext cx="0" cy="0"/>
          <a:chOff x="0" y="0"/>
          <a:chExt cx="0" cy="0"/>
        </a:xfrm>
      </p:grpSpPr>
      <p:sp>
        <p:nvSpPr>
          <p:cNvPr id="422" name="Google Shape;422;p43"/>
          <p:cNvSpPr txBox="1"/>
          <p:nvPr>
            <p:ph type="title"/>
          </p:nvPr>
        </p:nvSpPr>
        <p:spPr>
          <a:xfrm>
            <a:off x="302600" y="404850"/>
            <a:ext cx="8277600" cy="61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rPr>
              <a:t>    </a:t>
            </a:r>
            <a:r>
              <a:rPr lang="en" sz="4400">
                <a:solidFill>
                  <a:schemeClr val="lt1"/>
                </a:solidFill>
              </a:rPr>
              <a:t>Sources of Error (Continued)</a:t>
            </a:r>
            <a:r>
              <a:rPr lang="en" sz="4400">
                <a:solidFill>
                  <a:srgbClr val="FFFFFF"/>
                </a:solidFill>
              </a:rPr>
              <a:t> </a:t>
            </a:r>
            <a:endParaRPr sz="4400">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p>
        </p:txBody>
      </p:sp>
      <p:sp>
        <p:nvSpPr>
          <p:cNvPr id="423" name="Google Shape;423;p43"/>
          <p:cNvSpPr txBox="1"/>
          <p:nvPr>
            <p:ph idx="1" type="body"/>
          </p:nvPr>
        </p:nvSpPr>
        <p:spPr>
          <a:xfrm>
            <a:off x="4823125" y="1774800"/>
            <a:ext cx="3999900" cy="2611200"/>
          </a:xfrm>
          <a:prstGeom prst="rect">
            <a:avLst/>
          </a:prstGeom>
        </p:spPr>
        <p:txBody>
          <a:bodyPr anchorCtr="0" anchor="t" bIns="91425" lIns="91425" spcFirstLastPara="1" rIns="91425" wrap="square" tIns="91425">
            <a:noAutofit/>
          </a:bodyPr>
          <a:lstStyle/>
          <a:p>
            <a:pPr indent="-342900" lvl="0" marL="457200" rtl="0" algn="ctr">
              <a:lnSpc>
                <a:spcPct val="100000"/>
              </a:lnSpc>
              <a:spcBef>
                <a:spcPts val="0"/>
              </a:spcBef>
              <a:spcAft>
                <a:spcPts val="0"/>
              </a:spcAft>
              <a:buClr>
                <a:schemeClr val="lt1"/>
              </a:buClr>
              <a:buSzPts val="1800"/>
              <a:buChar char="★"/>
            </a:pPr>
            <a:r>
              <a:rPr lang="en" sz="1800">
                <a:solidFill>
                  <a:schemeClr val="lt1"/>
                </a:solidFill>
              </a:rPr>
              <a:t>Even a slip of the finger set the resistance and mass off a small bit. Because of this, the outcome of the mass and resistance changed.</a:t>
            </a:r>
            <a:endParaRPr sz="1800">
              <a:solidFill>
                <a:schemeClr val="lt1"/>
              </a:solidFill>
            </a:endParaRPr>
          </a:p>
          <a:p>
            <a:pPr indent="-336550" lvl="0" marL="457200" rtl="0" algn="ctr">
              <a:lnSpc>
                <a:spcPct val="100000"/>
              </a:lnSpc>
              <a:spcBef>
                <a:spcPts val="0"/>
              </a:spcBef>
              <a:spcAft>
                <a:spcPts val="0"/>
              </a:spcAft>
              <a:buClr>
                <a:schemeClr val="lt1"/>
              </a:buClr>
              <a:buSzPts val="1700"/>
              <a:buChar char="★"/>
            </a:pPr>
            <a:r>
              <a:rPr lang="en" sz="1800">
                <a:solidFill>
                  <a:schemeClr val="lt1"/>
                </a:solidFill>
              </a:rPr>
              <a:t>Overtime, the piercings within the fruits expanded causing the probes to fall out of place.</a:t>
            </a:r>
            <a:r>
              <a:rPr lang="en" sz="1700">
                <a:solidFill>
                  <a:schemeClr val="lt1"/>
                </a:solidFill>
              </a:rPr>
              <a:t> </a:t>
            </a:r>
            <a:endParaRPr sz="1700">
              <a:solidFill>
                <a:schemeClr val="lt1"/>
              </a:solidFill>
            </a:endParaRPr>
          </a:p>
          <a:p>
            <a:pPr indent="0" lvl="0" marL="0" rtl="0" algn="l">
              <a:spcBef>
                <a:spcPts val="0"/>
              </a:spcBef>
              <a:spcAft>
                <a:spcPts val="1600"/>
              </a:spcAft>
              <a:buNone/>
            </a:pPr>
            <a:r>
              <a:t/>
            </a:r>
            <a:endParaRPr sz="1500">
              <a:solidFill>
                <a:srgbClr val="FFFFFF"/>
              </a:solidFill>
            </a:endParaRPr>
          </a:p>
        </p:txBody>
      </p:sp>
      <p:sp>
        <p:nvSpPr>
          <p:cNvPr id="424" name="Google Shape;424;p43"/>
          <p:cNvSpPr txBox="1"/>
          <p:nvPr>
            <p:ph idx="2" type="body"/>
          </p:nvPr>
        </p:nvSpPr>
        <p:spPr>
          <a:xfrm>
            <a:off x="302600" y="1628600"/>
            <a:ext cx="3999900" cy="3024000"/>
          </a:xfrm>
          <a:prstGeom prst="rect">
            <a:avLst/>
          </a:prstGeom>
        </p:spPr>
        <p:txBody>
          <a:bodyPr anchorCtr="0" anchor="t" bIns="91425" lIns="91425" spcFirstLastPara="1" rIns="91425" wrap="square" tIns="91425">
            <a:noAutofit/>
          </a:bodyPr>
          <a:lstStyle/>
          <a:p>
            <a:pPr indent="-336550" lvl="0" marL="457200" rtl="0" algn="ctr">
              <a:lnSpc>
                <a:spcPct val="100000"/>
              </a:lnSpc>
              <a:spcBef>
                <a:spcPts val="0"/>
              </a:spcBef>
              <a:spcAft>
                <a:spcPts val="0"/>
              </a:spcAft>
              <a:buClr>
                <a:schemeClr val="lt1"/>
              </a:buClr>
              <a:buSzPts val="1700"/>
              <a:buChar char="★"/>
            </a:pPr>
            <a:r>
              <a:rPr lang="en" sz="1700">
                <a:solidFill>
                  <a:schemeClr val="lt1"/>
                </a:solidFill>
              </a:rPr>
              <a:t>The temperature around the fruits did vary a couple of times and had to be reset. This might or might not have caused a change in </a:t>
            </a:r>
            <a:r>
              <a:rPr lang="en" sz="1700">
                <a:solidFill>
                  <a:schemeClr val="lt1"/>
                </a:solidFill>
              </a:rPr>
              <a:t>the resistance and mass.</a:t>
            </a:r>
            <a:endParaRPr sz="1700">
              <a:solidFill>
                <a:schemeClr val="lt1"/>
              </a:solidFill>
            </a:endParaRPr>
          </a:p>
          <a:p>
            <a:pPr indent="-336550" lvl="0" marL="457200" rtl="0" algn="ctr">
              <a:lnSpc>
                <a:spcPct val="100000"/>
              </a:lnSpc>
              <a:spcBef>
                <a:spcPts val="0"/>
              </a:spcBef>
              <a:spcAft>
                <a:spcPts val="0"/>
              </a:spcAft>
              <a:buClr>
                <a:srgbClr val="FFFFFF"/>
              </a:buClr>
              <a:buSzPts val="1700"/>
              <a:buChar char="★"/>
            </a:pPr>
            <a:r>
              <a:rPr lang="en" sz="1700">
                <a:solidFill>
                  <a:srgbClr val="FFFFFF"/>
                </a:solidFill>
              </a:rPr>
              <a:t>The resistance continues to increase or decrease in numbers even after five minutes. It was tough to record the numbers, so we partly relied on continuity as well. </a:t>
            </a:r>
            <a:endParaRPr sz="1700">
              <a:solidFill>
                <a:srgbClr val="FFFFFF"/>
              </a:solidFill>
            </a:endParaRPr>
          </a:p>
          <a:p>
            <a:pPr indent="0" lvl="0" marL="457200" rtl="0" algn="ctr">
              <a:lnSpc>
                <a:spcPct val="100000"/>
              </a:lnSpc>
              <a:spcBef>
                <a:spcPts val="0"/>
              </a:spcBef>
              <a:spcAft>
                <a:spcPts val="0"/>
              </a:spcAft>
              <a:buNone/>
            </a:pPr>
            <a:r>
              <a:t/>
            </a:r>
            <a:endParaRPr sz="1700">
              <a:solidFill>
                <a:schemeClr val="lt1"/>
              </a:solidFill>
            </a:endParaRPr>
          </a:p>
          <a:p>
            <a:pPr indent="0" lvl="0" marL="0" rtl="0" algn="ctr">
              <a:lnSpc>
                <a:spcPct val="100000"/>
              </a:lnSpc>
              <a:spcBef>
                <a:spcPts val="0"/>
              </a:spcBef>
              <a:spcAft>
                <a:spcPts val="0"/>
              </a:spcAft>
              <a:buClr>
                <a:schemeClr val="dk1"/>
              </a:buClr>
              <a:buSzPts val="1100"/>
              <a:buFont typeface="Arial"/>
              <a:buNone/>
            </a:pPr>
            <a:r>
              <a:t/>
            </a:r>
            <a:endParaRPr sz="5100">
              <a:solidFill>
                <a:schemeClr val="accent1"/>
              </a:solidFill>
            </a:endParaRPr>
          </a:p>
          <a:p>
            <a:pPr indent="0" lvl="0" marL="0" rtl="0" algn="l">
              <a:spcBef>
                <a:spcPts val="0"/>
              </a:spcBef>
              <a:spcAft>
                <a:spcPts val="1600"/>
              </a:spcAft>
              <a:buNone/>
            </a:pPr>
            <a:r>
              <a:t/>
            </a:r>
            <a:endParaRPr sz="11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28" name="Shape 428"/>
        <p:cNvGrpSpPr/>
        <p:nvPr/>
      </p:nvGrpSpPr>
      <p:grpSpPr>
        <a:xfrm>
          <a:off x="0" y="0"/>
          <a:ext cx="0" cy="0"/>
          <a:chOff x="0" y="0"/>
          <a:chExt cx="0" cy="0"/>
        </a:xfrm>
      </p:grpSpPr>
      <p:sp>
        <p:nvSpPr>
          <p:cNvPr id="429" name="Google Shape;429;p44"/>
          <p:cNvSpPr txBox="1"/>
          <p:nvPr>
            <p:ph type="title"/>
          </p:nvPr>
        </p:nvSpPr>
        <p:spPr>
          <a:xfrm>
            <a:off x="311700" y="79150"/>
            <a:ext cx="8415300" cy="8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5400">
                <a:solidFill>
                  <a:schemeClr val="lt1"/>
                </a:solidFill>
              </a:rPr>
              <a:t>      </a:t>
            </a:r>
            <a:r>
              <a:rPr lang="en" sz="5400">
                <a:solidFill>
                  <a:schemeClr val="lt1"/>
                </a:solidFill>
              </a:rPr>
              <a:t>Summary </a:t>
            </a:r>
            <a:endParaRPr sz="1700">
              <a:solidFill>
                <a:schemeClr val="lt1"/>
              </a:solidFill>
              <a:highlight>
                <a:srgbClr val="FFFF00"/>
              </a:highlight>
              <a:latin typeface="Arial"/>
              <a:ea typeface="Arial"/>
              <a:cs typeface="Arial"/>
              <a:sym typeface="Arial"/>
            </a:endParaRPr>
          </a:p>
        </p:txBody>
      </p:sp>
      <p:sp>
        <p:nvSpPr>
          <p:cNvPr id="430" name="Google Shape;430;p44"/>
          <p:cNvSpPr txBox="1"/>
          <p:nvPr>
            <p:ph idx="1" type="body"/>
          </p:nvPr>
        </p:nvSpPr>
        <p:spPr>
          <a:xfrm>
            <a:off x="311700" y="938350"/>
            <a:ext cx="5779500" cy="3787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solidFill>
                  <a:srgbClr val="FFFFFF"/>
                </a:solidFill>
                <a:latin typeface="Nunito"/>
                <a:ea typeface="Nunito"/>
                <a:cs typeface="Nunito"/>
                <a:sym typeface="Nunito"/>
              </a:rPr>
              <a:t>To summarize, our </a:t>
            </a:r>
            <a:r>
              <a:rPr lang="en" sz="1700">
                <a:solidFill>
                  <a:srgbClr val="FFFFFF"/>
                </a:solidFill>
                <a:latin typeface="Nunito"/>
                <a:ea typeface="Nunito"/>
                <a:cs typeface="Nunito"/>
                <a:sym typeface="Nunito"/>
              </a:rPr>
              <a:t>hypothesis is wrong. There wasn’t a correlation between the resistance and ripening stage of fruits. It could</a:t>
            </a:r>
            <a:r>
              <a:rPr lang="en" sz="1700">
                <a:solidFill>
                  <a:srgbClr val="FFFFFF"/>
                </a:solidFill>
                <a:latin typeface="Nunito"/>
                <a:ea typeface="Nunito"/>
                <a:cs typeface="Nunito"/>
                <a:sym typeface="Nunito"/>
              </a:rPr>
              <a:t> take more than 15 days to see an increase or </a:t>
            </a:r>
            <a:r>
              <a:rPr lang="en" sz="1700">
                <a:solidFill>
                  <a:srgbClr val="FFFFFF"/>
                </a:solidFill>
                <a:latin typeface="Nunito"/>
                <a:ea typeface="Nunito"/>
                <a:cs typeface="Nunito"/>
                <a:sym typeface="Nunito"/>
              </a:rPr>
              <a:t>decrease</a:t>
            </a:r>
            <a:r>
              <a:rPr lang="en" sz="1700">
                <a:solidFill>
                  <a:srgbClr val="FFFFFF"/>
                </a:solidFill>
                <a:latin typeface="Nunito"/>
                <a:ea typeface="Nunito"/>
                <a:cs typeface="Nunito"/>
                <a:sym typeface="Nunito"/>
              </a:rPr>
              <a:t> in the </a:t>
            </a:r>
            <a:r>
              <a:rPr lang="en" sz="1700">
                <a:solidFill>
                  <a:srgbClr val="FFFFFF"/>
                </a:solidFill>
                <a:latin typeface="Nunito"/>
                <a:ea typeface="Nunito"/>
                <a:cs typeface="Nunito"/>
                <a:sym typeface="Nunito"/>
              </a:rPr>
              <a:t>resistance</a:t>
            </a:r>
            <a:r>
              <a:rPr lang="en" sz="1700">
                <a:solidFill>
                  <a:srgbClr val="FFFFFF"/>
                </a:solidFill>
                <a:latin typeface="Nunito"/>
                <a:ea typeface="Nunito"/>
                <a:cs typeface="Nunito"/>
                <a:sym typeface="Nunito"/>
              </a:rPr>
              <a:t> of the fruit</a:t>
            </a:r>
            <a:r>
              <a:rPr lang="en" sz="1700">
                <a:solidFill>
                  <a:srgbClr val="FFFFFF"/>
                </a:solidFill>
                <a:latin typeface="Nunito"/>
                <a:ea typeface="Nunito"/>
                <a:cs typeface="Nunito"/>
                <a:sym typeface="Nunito"/>
              </a:rPr>
              <a:t>. Before the 15 day limit arrives, a pattern was supposed to be detected in the resistance of the fruit. Unfortunately, there wasn’t. However, the mass did decrease over time. The knowledge that has been acquired through this project is that resistance can be a factor in determining if a fruit is ripe or not but 15 days is not enough time to get results. Also, mass does decrease and can determine if a fruit is ripe enough. However, the initial mass should be known.</a:t>
            </a:r>
            <a:endParaRPr sz="1700">
              <a:solidFill>
                <a:srgbClr val="FFFFFF"/>
              </a:solidFill>
              <a:latin typeface="Nunito"/>
              <a:ea typeface="Nunito"/>
              <a:cs typeface="Nunito"/>
              <a:sym typeface="Nunito"/>
            </a:endParaRPr>
          </a:p>
        </p:txBody>
      </p:sp>
      <p:pic>
        <p:nvPicPr>
          <p:cNvPr id="431" name="Google Shape;431;p44"/>
          <p:cNvPicPr preferRelativeResize="0"/>
          <p:nvPr/>
        </p:nvPicPr>
        <p:blipFill rotWithShape="1">
          <a:blip r:embed="rId3">
            <a:alphaModFix/>
          </a:blip>
          <a:srcRect b="0" l="0" r="0" t="11449"/>
          <a:stretch/>
        </p:blipFill>
        <p:spPr>
          <a:xfrm>
            <a:off x="7625425" y="2873886"/>
            <a:ext cx="1459075" cy="1722686"/>
          </a:xfrm>
          <a:prstGeom prst="rect">
            <a:avLst/>
          </a:prstGeom>
          <a:noFill/>
          <a:ln>
            <a:noFill/>
          </a:ln>
        </p:spPr>
      </p:pic>
      <p:pic>
        <p:nvPicPr>
          <p:cNvPr id="432" name="Google Shape;432;p44"/>
          <p:cNvPicPr preferRelativeResize="0"/>
          <p:nvPr/>
        </p:nvPicPr>
        <p:blipFill rotWithShape="1">
          <a:blip r:embed="rId4">
            <a:alphaModFix/>
          </a:blip>
          <a:srcRect b="18227" l="0" r="0" t="15274"/>
          <a:stretch/>
        </p:blipFill>
        <p:spPr>
          <a:xfrm>
            <a:off x="7767425" y="508700"/>
            <a:ext cx="1317076" cy="1557125"/>
          </a:xfrm>
          <a:prstGeom prst="rect">
            <a:avLst/>
          </a:prstGeom>
          <a:noFill/>
          <a:ln>
            <a:noFill/>
          </a:ln>
        </p:spPr>
      </p:pic>
      <p:pic>
        <p:nvPicPr>
          <p:cNvPr id="433" name="Google Shape;433;p44"/>
          <p:cNvPicPr preferRelativeResize="0"/>
          <p:nvPr/>
        </p:nvPicPr>
        <p:blipFill rotWithShape="1">
          <a:blip r:embed="rId5">
            <a:alphaModFix/>
          </a:blip>
          <a:srcRect b="19190" l="0" r="0" t="19830"/>
          <a:stretch/>
        </p:blipFill>
        <p:spPr>
          <a:xfrm>
            <a:off x="6166375" y="3278275"/>
            <a:ext cx="1383875" cy="1749801"/>
          </a:xfrm>
          <a:prstGeom prst="rect">
            <a:avLst/>
          </a:prstGeom>
          <a:noFill/>
          <a:ln>
            <a:noFill/>
          </a:ln>
        </p:spPr>
      </p:pic>
      <p:pic>
        <p:nvPicPr>
          <p:cNvPr id="434" name="Google Shape;434;p44"/>
          <p:cNvPicPr preferRelativeResize="0"/>
          <p:nvPr/>
        </p:nvPicPr>
        <p:blipFill>
          <a:blip r:embed="rId6">
            <a:alphaModFix/>
          </a:blip>
          <a:stretch>
            <a:fillRect/>
          </a:stretch>
        </p:blipFill>
        <p:spPr>
          <a:xfrm>
            <a:off x="5889575" y="1144325"/>
            <a:ext cx="1820297" cy="1365223"/>
          </a:xfrm>
          <a:prstGeom prst="rect">
            <a:avLst/>
          </a:prstGeom>
          <a:noFill/>
          <a:ln>
            <a:noFill/>
          </a:ln>
        </p:spPr>
      </p:pic>
      <p:sp>
        <p:nvSpPr>
          <p:cNvPr id="435" name="Google Shape;435;p44"/>
          <p:cNvSpPr txBox="1"/>
          <p:nvPr/>
        </p:nvSpPr>
        <p:spPr>
          <a:xfrm>
            <a:off x="6033163" y="728825"/>
            <a:ext cx="1650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1"/>
                </a:solidFill>
                <a:latin typeface="Old Standard TT"/>
                <a:ea typeface="Old Standard TT"/>
                <a:cs typeface="Old Standard TT"/>
                <a:sym typeface="Old Standard TT"/>
              </a:rPr>
              <a:t>After 15 Days</a:t>
            </a:r>
            <a:endParaRPr b="1" sz="1500">
              <a:solidFill>
                <a:schemeClr val="lt1"/>
              </a:solidFill>
              <a:latin typeface="Old Standard TT"/>
              <a:ea typeface="Old Standard TT"/>
              <a:cs typeface="Old Standard TT"/>
              <a:sym typeface="Old Standard TT"/>
            </a:endParaRPr>
          </a:p>
        </p:txBody>
      </p:sp>
      <p:sp>
        <p:nvSpPr>
          <p:cNvPr id="436" name="Google Shape;436;p44"/>
          <p:cNvSpPr/>
          <p:nvPr/>
        </p:nvSpPr>
        <p:spPr>
          <a:xfrm>
            <a:off x="6375675" y="1803100"/>
            <a:ext cx="768600" cy="7065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40" name="Shape 440"/>
        <p:cNvGrpSpPr/>
        <p:nvPr/>
      </p:nvGrpSpPr>
      <p:grpSpPr>
        <a:xfrm>
          <a:off x="0" y="0"/>
          <a:ext cx="0" cy="0"/>
          <a:chOff x="0" y="0"/>
          <a:chExt cx="0" cy="0"/>
        </a:xfrm>
      </p:grpSpPr>
      <p:sp>
        <p:nvSpPr>
          <p:cNvPr id="441" name="Google Shape;441;p45"/>
          <p:cNvSpPr txBox="1"/>
          <p:nvPr>
            <p:ph type="title"/>
          </p:nvPr>
        </p:nvSpPr>
        <p:spPr>
          <a:xfrm>
            <a:off x="381900" y="391800"/>
            <a:ext cx="8380200" cy="4370100"/>
          </a:xfrm>
          <a:prstGeom prst="rect">
            <a:avLst/>
          </a:prstGeom>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sz="4400">
              <a:solidFill>
                <a:srgbClr val="FFFFFF"/>
              </a:solidFill>
            </a:endParaRPr>
          </a:p>
          <a:p>
            <a:pPr indent="0" lvl="0" marL="0" rtl="0" algn="ctr">
              <a:spcBef>
                <a:spcPts val="0"/>
              </a:spcBef>
              <a:spcAft>
                <a:spcPts val="0"/>
              </a:spcAft>
              <a:buClr>
                <a:schemeClr val="dk1"/>
              </a:buClr>
              <a:buSzPts val="1100"/>
              <a:buFont typeface="Arial"/>
              <a:buNone/>
            </a:pPr>
            <a:r>
              <a:rPr lang="en" sz="4700">
                <a:solidFill>
                  <a:srgbClr val="FFFFFF"/>
                </a:solidFill>
              </a:rPr>
              <a:t>Acknowledgements</a:t>
            </a:r>
            <a:endParaRPr sz="1300">
              <a:solidFill>
                <a:srgbClr val="FFFFFF"/>
              </a:solidFill>
            </a:endParaRPr>
          </a:p>
          <a:p>
            <a:pPr indent="0" lvl="0" marL="0" rtl="0" algn="ctr">
              <a:spcBef>
                <a:spcPts val="0"/>
              </a:spcBef>
              <a:spcAft>
                <a:spcPts val="0"/>
              </a:spcAft>
              <a:buClr>
                <a:schemeClr val="dk1"/>
              </a:buClr>
              <a:buSzPts val="1100"/>
              <a:buFont typeface="Arial"/>
              <a:buNone/>
            </a:pPr>
            <a:r>
              <a:rPr lang="en" sz="2300">
                <a:solidFill>
                  <a:srgbClr val="FFFFFF"/>
                </a:solidFill>
              </a:rPr>
              <a:t>We have to give credit to our parents and our science teachers for helping us through this project. Without them we wouldn't have been able to get the materials or get through the finer details of the project. Thank you so much for the time you spent helping us!</a:t>
            </a:r>
            <a:endParaRPr sz="2300">
              <a:solidFill>
                <a:srgbClr val="FFFFFF"/>
              </a:solidFill>
            </a:endParaRPr>
          </a:p>
          <a:p>
            <a:pPr indent="0" lvl="0" marL="0" rtl="0" algn="l">
              <a:spcBef>
                <a:spcPts val="0"/>
              </a:spcBef>
              <a:spcAft>
                <a:spcPts val="0"/>
              </a:spcAft>
              <a:buClr>
                <a:schemeClr val="dk1"/>
              </a:buClr>
              <a:buSzPts val="1100"/>
              <a:buFont typeface="Arial"/>
              <a:buNone/>
            </a:pPr>
            <a:r>
              <a:t/>
            </a:r>
            <a:endParaRPr sz="2000">
              <a:solidFill>
                <a:srgbClr val="FFFFFF"/>
              </a:solidFill>
            </a:endParaRPr>
          </a:p>
          <a:p>
            <a:pPr indent="0" lvl="0" marL="0" rtl="0" algn="ctr">
              <a:spcBef>
                <a:spcPts val="0"/>
              </a:spcBef>
              <a:spcAft>
                <a:spcPts val="0"/>
              </a:spcAft>
              <a:buClr>
                <a:schemeClr val="dk1"/>
              </a:buClr>
              <a:buSzPts val="1100"/>
              <a:buFont typeface="Arial"/>
              <a:buNone/>
            </a:pPr>
            <a:r>
              <a:rPr lang="en" sz="2000">
                <a:solidFill>
                  <a:srgbClr val="FFFFFF"/>
                </a:solidFill>
              </a:rPr>
              <a:t>Science Teachers: Phillip Smith, Jennifer Riggs</a:t>
            </a:r>
            <a:endParaRPr sz="2000">
              <a:solidFill>
                <a:srgbClr val="FFFFFF"/>
              </a:solidFill>
            </a:endParaRPr>
          </a:p>
          <a:p>
            <a:pPr indent="0" lvl="0" marL="0" rtl="0" algn="ctr">
              <a:spcBef>
                <a:spcPts val="0"/>
              </a:spcBef>
              <a:spcAft>
                <a:spcPts val="0"/>
              </a:spcAft>
              <a:buClr>
                <a:schemeClr val="dk1"/>
              </a:buClr>
              <a:buSzPts val="1100"/>
              <a:buFont typeface="Arial"/>
              <a:buNone/>
            </a:pPr>
            <a:r>
              <a:rPr lang="en" sz="2000">
                <a:solidFill>
                  <a:srgbClr val="FFFFFF"/>
                </a:solidFill>
              </a:rPr>
              <a:t>Parents: Ranjan Patro, Subhadra Patra, Jai Anand Ganesh, Saradha Venkatraman</a:t>
            </a:r>
            <a:endParaRPr sz="2000">
              <a:solidFill>
                <a:srgbClr val="FFFFFF"/>
              </a:solidFill>
            </a:endParaRPr>
          </a:p>
          <a:p>
            <a:pPr indent="0" lvl="0" marL="0" rtl="0" algn="l">
              <a:spcBef>
                <a:spcPts val="0"/>
              </a:spcBef>
              <a:spcAft>
                <a:spcPts val="0"/>
              </a:spcAft>
              <a:buNone/>
            </a:pPr>
            <a:r>
              <a:t/>
            </a:r>
            <a:endParaRPr>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45" name="Shape 445"/>
        <p:cNvGrpSpPr/>
        <p:nvPr/>
      </p:nvGrpSpPr>
      <p:grpSpPr>
        <a:xfrm>
          <a:off x="0" y="0"/>
          <a:ext cx="0" cy="0"/>
          <a:chOff x="0" y="0"/>
          <a:chExt cx="0" cy="0"/>
        </a:xfrm>
      </p:grpSpPr>
      <p:sp>
        <p:nvSpPr>
          <p:cNvPr id="446" name="Google Shape;446;p46"/>
          <p:cNvSpPr txBox="1"/>
          <p:nvPr>
            <p:ph type="title"/>
          </p:nvPr>
        </p:nvSpPr>
        <p:spPr>
          <a:xfrm>
            <a:off x="311700" y="445025"/>
            <a:ext cx="8520600" cy="613200"/>
          </a:xfrm>
          <a:prstGeom prst="rect">
            <a:avLst/>
          </a:prstGeom>
          <a:ln cap="flat" cmpd="sng" w="38100">
            <a:solidFill>
              <a:srgbClr val="FFFFFF"/>
            </a:solidFill>
            <a:prstDash val="dash"/>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rPr>
              <a:t>Picture Links</a:t>
            </a:r>
            <a:endParaRPr sz="1000">
              <a:solidFill>
                <a:srgbClr val="FFFFFF"/>
              </a:solidFill>
            </a:endParaRPr>
          </a:p>
        </p:txBody>
      </p:sp>
      <p:sp>
        <p:nvSpPr>
          <p:cNvPr id="447" name="Google Shape;447;p46"/>
          <p:cNvSpPr txBox="1"/>
          <p:nvPr>
            <p:ph idx="1" type="body"/>
          </p:nvPr>
        </p:nvSpPr>
        <p:spPr>
          <a:xfrm>
            <a:off x="311700" y="1171600"/>
            <a:ext cx="8520600" cy="3723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100">
                <a:solidFill>
                  <a:srgbClr val="FFFFFF"/>
                </a:solidFill>
              </a:rPr>
              <a:t> </a:t>
            </a:r>
            <a:r>
              <a:rPr lang="en" sz="1400">
                <a:solidFill>
                  <a:srgbClr val="FFFFFF"/>
                </a:solidFill>
              </a:rPr>
              <a:t>Ziploc bag:</a:t>
            </a:r>
            <a:r>
              <a:rPr lang="en" sz="1000">
                <a:solidFill>
                  <a:srgbClr val="FFFFFF"/>
                </a:solidFill>
              </a:rPr>
              <a:t> </a:t>
            </a:r>
            <a:r>
              <a:rPr lang="en" sz="900" u="sng">
                <a:solidFill>
                  <a:schemeClr val="lt2"/>
                </a:solidFill>
                <a:hlinkClick r:id="rId3">
                  <a:extLst>
                    <a:ext uri="{A12FA001-AC4F-418D-AE19-62706E023703}">
                      <ahyp:hlinkClr val="tx"/>
                    </a:ext>
                  </a:extLst>
                </a:hlinkClick>
              </a:rPr>
              <a:t>https://www.google.com/search?q=ziploc+bags&amp;rlz=1CAJCUZ_enCA926&amp;sxsrf=ALeKk03jLSioovlTpB7H-b46NYPXstAcEQ:1616623293613&amp;source=lnms&amp;tbm=isch&amp;sa=X&amp;ved=2ahUKEwjiyZqJ98nvAhVNmlkKHSuEBFIQ_AUoAXoECAEQAw&amp;biw=1366&amp;bih=697#imgrc=IYX84oOU3O-DHM</a:t>
            </a:r>
            <a:r>
              <a:rPr lang="en" sz="900" u="sng">
                <a:solidFill>
                  <a:schemeClr val="lt2"/>
                </a:solidFill>
              </a:rPr>
              <a:t> </a:t>
            </a:r>
            <a:endParaRPr sz="900" u="sng">
              <a:solidFill>
                <a:schemeClr val="lt2"/>
              </a:solidFill>
            </a:endParaRPr>
          </a:p>
          <a:p>
            <a:pPr indent="0" lvl="0" marL="0" rtl="0" algn="l">
              <a:lnSpc>
                <a:spcPct val="100000"/>
              </a:lnSpc>
              <a:spcBef>
                <a:spcPts val="0"/>
              </a:spcBef>
              <a:spcAft>
                <a:spcPts val="0"/>
              </a:spcAft>
              <a:buClr>
                <a:schemeClr val="dk1"/>
              </a:buClr>
              <a:buSzPts val="1100"/>
              <a:buFont typeface="Arial"/>
              <a:buNone/>
            </a:pPr>
            <a:r>
              <a:t/>
            </a:r>
            <a:endParaRPr sz="1000">
              <a:solidFill>
                <a:srgbClr val="0000FF"/>
              </a:solidFill>
            </a:endParaRPr>
          </a:p>
          <a:p>
            <a:pPr indent="0" lvl="0" marL="0" rtl="0" algn="l">
              <a:lnSpc>
                <a:spcPct val="100000"/>
              </a:lnSpc>
              <a:spcBef>
                <a:spcPts val="0"/>
              </a:spcBef>
              <a:spcAft>
                <a:spcPts val="0"/>
              </a:spcAft>
              <a:buNone/>
            </a:pPr>
            <a:r>
              <a:rPr lang="en" sz="1000">
                <a:solidFill>
                  <a:srgbClr val="0000FF"/>
                </a:solidFill>
              </a:rPr>
              <a:t> </a:t>
            </a:r>
            <a:r>
              <a:rPr lang="en" sz="1400">
                <a:solidFill>
                  <a:srgbClr val="FFFFFF"/>
                </a:solidFill>
              </a:rPr>
              <a:t>Iphone:</a:t>
            </a:r>
            <a:endParaRPr sz="1400">
              <a:solidFill>
                <a:srgbClr val="FFFFFF"/>
              </a:solidFill>
            </a:endParaRPr>
          </a:p>
          <a:p>
            <a:pPr indent="0" lvl="0" marL="0" rtl="0" algn="l">
              <a:lnSpc>
                <a:spcPct val="100000"/>
              </a:lnSpc>
              <a:spcBef>
                <a:spcPts val="0"/>
              </a:spcBef>
              <a:spcAft>
                <a:spcPts val="0"/>
              </a:spcAft>
              <a:buClr>
                <a:schemeClr val="dk1"/>
              </a:buClr>
              <a:buSzPts val="1100"/>
              <a:buFont typeface="Arial"/>
              <a:buNone/>
            </a:pPr>
            <a:r>
              <a:rPr lang="en" sz="900" u="sng">
                <a:solidFill>
                  <a:schemeClr val="lt2"/>
                </a:solidFill>
                <a:hlinkClick r:id="rId4">
                  <a:extLst>
                    <a:ext uri="{A12FA001-AC4F-418D-AE19-62706E023703}">
                      <ahyp:hlinkClr val="tx"/>
                    </a:ext>
                  </a:extLst>
                </a:hlinkClick>
              </a:rPr>
              <a:t>https://www.google.com/search?q=iphone+11+black+case&amp;tbm=isch&amp;ved=2ahUKEwjwi4O898nvAhVPPd8KHSwNATYQ2-cCegQIABAA&amp;oq=iphone+11+black+case&amp;gs_lcp=CgNpbWcQAzICCAAyAggAMgIIADICCAAyBggAEAUQHjIGCAAQBRAeMgYIABAFEB4yBggAEAUQHjIGCAAQCBAeMgYIABAIEB46BwgjEOoCECc6BQgAELEDOgQIIxAnOgQIABBDOgcIABCxAxBDU</a:t>
            </a:r>
            <a:r>
              <a:rPr lang="en" sz="1000" u="sng">
                <a:solidFill>
                  <a:schemeClr val="lt2"/>
                </a:solidFill>
              </a:rPr>
              <a:t> </a:t>
            </a:r>
            <a:endParaRPr sz="1000" u="sng">
              <a:solidFill>
                <a:schemeClr val="lt2"/>
              </a:solidFill>
            </a:endParaRPr>
          </a:p>
          <a:p>
            <a:pPr indent="0" lvl="0" marL="0" rtl="0" algn="l">
              <a:lnSpc>
                <a:spcPct val="100000"/>
              </a:lnSpc>
              <a:spcBef>
                <a:spcPts val="0"/>
              </a:spcBef>
              <a:spcAft>
                <a:spcPts val="0"/>
              </a:spcAft>
              <a:buClr>
                <a:schemeClr val="dk1"/>
              </a:buClr>
              <a:buSzPts val="1100"/>
              <a:buFont typeface="Arial"/>
              <a:buNone/>
            </a:pPr>
            <a:r>
              <a:t/>
            </a:r>
            <a:endParaRPr sz="1000" u="sng">
              <a:solidFill>
                <a:srgbClr val="0000FF"/>
              </a:solidFill>
            </a:endParaRPr>
          </a:p>
          <a:p>
            <a:pPr indent="0" lvl="0" marL="0" rtl="0" algn="l">
              <a:lnSpc>
                <a:spcPct val="100000"/>
              </a:lnSpc>
              <a:spcBef>
                <a:spcPts val="0"/>
              </a:spcBef>
              <a:spcAft>
                <a:spcPts val="0"/>
              </a:spcAft>
              <a:buNone/>
            </a:pPr>
            <a:r>
              <a:rPr lang="en" sz="1000">
                <a:solidFill>
                  <a:srgbClr val="0000FF"/>
                </a:solidFill>
              </a:rPr>
              <a:t> </a:t>
            </a:r>
            <a:r>
              <a:rPr lang="en" sz="1400">
                <a:solidFill>
                  <a:srgbClr val="FFFFFF"/>
                </a:solidFill>
              </a:rPr>
              <a:t>Sharpie Marker:</a:t>
            </a:r>
            <a:endParaRPr sz="1400">
              <a:solidFill>
                <a:srgbClr val="FFFFFF"/>
              </a:solidFill>
            </a:endParaRPr>
          </a:p>
          <a:p>
            <a:pPr indent="0" lvl="0" marL="0" rtl="0" algn="l">
              <a:lnSpc>
                <a:spcPct val="100000"/>
              </a:lnSpc>
              <a:spcBef>
                <a:spcPts val="0"/>
              </a:spcBef>
              <a:spcAft>
                <a:spcPts val="0"/>
              </a:spcAft>
              <a:buClr>
                <a:schemeClr val="dk1"/>
              </a:buClr>
              <a:buSzPts val="1100"/>
              <a:buFont typeface="Arial"/>
              <a:buNone/>
            </a:pPr>
            <a:r>
              <a:rPr lang="en" sz="900" u="sng">
                <a:solidFill>
                  <a:schemeClr val="lt2"/>
                </a:solidFill>
                <a:hlinkClick r:id="rId5">
                  <a:extLst>
                    <a:ext uri="{A12FA001-AC4F-418D-AE19-62706E023703}">
                      <ahyp:hlinkClr val="tx"/>
                    </a:ext>
                  </a:extLst>
                </a:hlinkClick>
              </a:rPr>
              <a:t>https://www.google.com/search?q=black+sharpie&amp;tbm=isch&amp;ved=2ahUKEwjGoO3J98nvAhUFON8KHfj6A9QQ2-cCegQIABAA&amp;oq=black+sharpie&amp;gs_lcp=CgNpbWcQAzICCAAyAggAMgIIADICCAAyAggAMgIIADICCAAyAggAMgIIADICCAA6BAgjECc6BggAEAUQHjoGCAAQCBAeOgcIIxDqAhAnOgQIABBDOgcIABCxAxBDOgUIABCxA1Cu-QdY7KUIYNanCGgBcAB4AoABlgOIAc0lkgEKMC4yNC40LjEuM</a:t>
            </a:r>
            <a:endParaRPr sz="900" u="sng">
              <a:solidFill>
                <a:schemeClr val="lt2"/>
              </a:solidFill>
            </a:endParaRPr>
          </a:p>
          <a:p>
            <a:pPr indent="0" lvl="0" marL="0" rtl="0" algn="l">
              <a:lnSpc>
                <a:spcPct val="100000"/>
              </a:lnSpc>
              <a:spcBef>
                <a:spcPts val="0"/>
              </a:spcBef>
              <a:spcAft>
                <a:spcPts val="0"/>
              </a:spcAft>
              <a:buClr>
                <a:schemeClr val="dk1"/>
              </a:buClr>
              <a:buSzPts val="1100"/>
              <a:buFont typeface="Arial"/>
              <a:buNone/>
            </a:pPr>
            <a:r>
              <a:t/>
            </a:r>
            <a:endParaRPr sz="900" u="sng">
              <a:solidFill>
                <a:srgbClr val="0000FF"/>
              </a:solidFill>
            </a:endParaRPr>
          </a:p>
          <a:p>
            <a:pPr indent="0" lvl="0" marL="0" rtl="0" algn="l">
              <a:lnSpc>
                <a:spcPct val="100000"/>
              </a:lnSpc>
              <a:spcBef>
                <a:spcPts val="0"/>
              </a:spcBef>
              <a:spcAft>
                <a:spcPts val="0"/>
              </a:spcAft>
              <a:buClr>
                <a:schemeClr val="dk1"/>
              </a:buClr>
              <a:buSzPts val="1100"/>
              <a:buFont typeface="Arial"/>
              <a:buNone/>
            </a:pPr>
            <a:r>
              <a:rPr lang="en" sz="1400">
                <a:solidFill>
                  <a:schemeClr val="lt1"/>
                </a:solidFill>
              </a:rPr>
              <a:t>Apple:</a:t>
            </a:r>
            <a:endParaRPr sz="1400" u="sng">
              <a:solidFill>
                <a:srgbClr val="0000FF"/>
              </a:solidFill>
            </a:endParaRPr>
          </a:p>
          <a:p>
            <a:pPr indent="0" lvl="0" marL="0" rtl="0" algn="l">
              <a:spcBef>
                <a:spcPts val="0"/>
              </a:spcBef>
              <a:spcAft>
                <a:spcPts val="0"/>
              </a:spcAft>
              <a:buNone/>
            </a:pPr>
            <a:r>
              <a:rPr lang="en" sz="900" u="sng">
                <a:solidFill>
                  <a:schemeClr val="lt2"/>
                </a:solidFill>
                <a:hlinkClick r:id="rId6">
                  <a:extLst>
                    <a:ext uri="{A12FA001-AC4F-418D-AE19-62706E023703}">
                      <ahyp:hlinkClr val="tx"/>
                    </a:ext>
                  </a:extLst>
                </a:hlinkClick>
              </a:rPr>
              <a:t>https://www.google.com/search?q=apple+black+background&amp;rlz=1CAJCUZ_enCA926&amp;sxsrf=ALeKk00MLIVicNWAqlNVrdUeMSHxAmFq5Q:1617044779853&amp;source=lnms&amp;tbm=isch&amp;sa=X&amp;ved=</a:t>
            </a:r>
            <a:endParaRPr sz="900">
              <a:solidFill>
                <a:schemeClr val="lt2"/>
              </a:solidFill>
            </a:endParaRPr>
          </a:p>
          <a:p>
            <a:pPr indent="0" lvl="0" marL="0" rtl="0" algn="l">
              <a:lnSpc>
                <a:spcPct val="100000"/>
              </a:lnSpc>
              <a:spcBef>
                <a:spcPts val="1600"/>
              </a:spcBef>
              <a:spcAft>
                <a:spcPts val="0"/>
              </a:spcAft>
              <a:buNone/>
            </a:pPr>
            <a:r>
              <a:rPr lang="en" sz="1400">
                <a:solidFill>
                  <a:schemeClr val="lt1"/>
                </a:solidFill>
              </a:rPr>
              <a:t>Grapefruit:</a:t>
            </a:r>
            <a:endParaRPr sz="1400">
              <a:solidFill>
                <a:schemeClr val="lt1"/>
              </a:solidFill>
            </a:endParaRPr>
          </a:p>
          <a:p>
            <a:pPr indent="0" lvl="0" marL="0" rtl="0" algn="l">
              <a:lnSpc>
                <a:spcPct val="100000"/>
              </a:lnSpc>
              <a:spcBef>
                <a:spcPts val="0"/>
              </a:spcBef>
              <a:spcAft>
                <a:spcPts val="0"/>
              </a:spcAft>
              <a:buNone/>
            </a:pPr>
            <a:r>
              <a:rPr lang="en" sz="900" u="sng">
                <a:solidFill>
                  <a:schemeClr val="lt2"/>
                </a:solidFill>
                <a:hlinkClick r:id="rId7">
                  <a:extLst>
                    <a:ext uri="{A12FA001-AC4F-418D-AE19-62706E023703}">
                      <ahyp:hlinkClr val="tx"/>
                    </a:ext>
                  </a:extLst>
                </a:hlinkClick>
              </a:rPr>
              <a:t>https://www.google.com/search?q=grapefruit+black+background&amp;tbm=isch&amp;ved=2ahUKEwjR5cOemdbvAhUhoOAKHdX9BKYQ2-cCegQIABAA&amp;oq=grapefruit+black+background&amp;gs_lcp=CgNpbWcQAzIGCAAQBxAeOgcIABCxAxBDOgQIABBDO </a:t>
            </a:r>
            <a:endParaRPr sz="2400">
              <a:solidFill>
                <a:schemeClr val="lt2"/>
              </a:solidFill>
            </a:endParaRPr>
          </a:p>
        </p:txBody>
      </p:sp>
      <p:sp>
        <p:nvSpPr>
          <p:cNvPr id="448" name="Google Shape;448;p46"/>
          <p:cNvSpPr/>
          <p:nvPr/>
        </p:nvSpPr>
        <p:spPr>
          <a:xfrm>
            <a:off x="0" y="4932525"/>
            <a:ext cx="9153900" cy="210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2" name="Shape 452"/>
        <p:cNvGrpSpPr/>
        <p:nvPr/>
      </p:nvGrpSpPr>
      <p:grpSpPr>
        <a:xfrm>
          <a:off x="0" y="0"/>
          <a:ext cx="0" cy="0"/>
          <a:chOff x="0" y="0"/>
          <a:chExt cx="0" cy="0"/>
        </a:xfrm>
      </p:grpSpPr>
      <p:sp>
        <p:nvSpPr>
          <p:cNvPr id="453" name="Google Shape;453;p47"/>
          <p:cNvSpPr txBox="1"/>
          <p:nvPr>
            <p:ph type="title"/>
          </p:nvPr>
        </p:nvSpPr>
        <p:spPr>
          <a:xfrm>
            <a:off x="311700" y="-175475"/>
            <a:ext cx="8520600" cy="61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700" u="sng">
                <a:solidFill>
                  <a:schemeClr val="lt1"/>
                </a:solidFill>
              </a:rPr>
              <a:t>Reference List</a:t>
            </a:r>
            <a:r>
              <a:rPr lang="en" sz="4200" u="sng">
                <a:solidFill>
                  <a:schemeClr val="lt1"/>
                </a:solidFill>
              </a:rPr>
              <a:t> </a:t>
            </a:r>
            <a:endParaRPr sz="800" u="sng">
              <a:solidFill>
                <a:schemeClr val="lt1"/>
              </a:solidFill>
            </a:endParaRPr>
          </a:p>
          <a:p>
            <a:pPr indent="-457200" lvl="0" marL="457200" rtl="0" algn="l">
              <a:lnSpc>
                <a:spcPct val="200000"/>
              </a:lnSpc>
              <a:spcBef>
                <a:spcPts val="1200"/>
              </a:spcBef>
              <a:spcAft>
                <a:spcPts val="0"/>
              </a:spcAft>
              <a:buClr>
                <a:schemeClr val="dk1"/>
              </a:buClr>
              <a:buSzPts val="1100"/>
              <a:buFont typeface="Arial"/>
              <a:buNone/>
            </a:pPr>
            <a:r>
              <a:rPr i="1" lang="en" sz="1000">
                <a:solidFill>
                  <a:schemeClr val="lt1"/>
                </a:solidFill>
                <a:latin typeface="Arial"/>
                <a:ea typeface="Arial"/>
                <a:cs typeface="Arial"/>
                <a:sym typeface="Arial"/>
              </a:rPr>
              <a:t>BIODYNAMICS : Resistance</a:t>
            </a:r>
            <a:r>
              <a:rPr lang="en" sz="1000">
                <a:solidFill>
                  <a:schemeClr val="lt1"/>
                </a:solidFill>
                <a:latin typeface="Arial"/>
                <a:ea typeface="Arial"/>
                <a:cs typeface="Arial"/>
                <a:sym typeface="Arial"/>
              </a:rPr>
              <a:t>. (n.d.). BIODYNAMICS. Retrieved February 7, 2021, https://www.biodyncorp.com/product/450/resistance_450.html#:%7E:text=Because%20of%20its%20electrolyte%20</a:t>
            </a:r>
            <a:endParaRPr sz="1000">
              <a:solidFill>
                <a:schemeClr val="lt1"/>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rPr lang="en" sz="1000">
                <a:solidFill>
                  <a:schemeClr val="lt1"/>
                </a:solidFill>
                <a:latin typeface="Arial"/>
                <a:ea typeface="Arial"/>
                <a:cs typeface="Arial"/>
                <a:sym typeface="Arial"/>
              </a:rPr>
              <a:t>Moirangthem, K and Tucker, G (2018, April 20). </a:t>
            </a:r>
            <a:r>
              <a:rPr i="1" lang="en" sz="1000">
                <a:solidFill>
                  <a:schemeClr val="lt1"/>
                </a:solidFill>
                <a:latin typeface="Arial"/>
                <a:ea typeface="Arial"/>
                <a:cs typeface="Arial"/>
                <a:sym typeface="Arial"/>
              </a:rPr>
              <a:t>How Do Fruits Ripen?</a:t>
            </a:r>
            <a:r>
              <a:rPr lang="en" sz="1000">
                <a:solidFill>
                  <a:schemeClr val="lt1"/>
                </a:solidFill>
                <a:latin typeface="Arial"/>
                <a:ea typeface="Arial"/>
                <a:cs typeface="Arial"/>
                <a:sym typeface="Arial"/>
              </a:rPr>
              <a:t> Frontiers for Young Minds. Retrieved February 7, 2021, https://kids.frontiersin.org/article/10.3389/frym.2018.00016</a:t>
            </a:r>
            <a:endParaRPr sz="1000">
              <a:solidFill>
                <a:schemeClr val="lt1"/>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rPr lang="en" sz="1000">
                <a:solidFill>
                  <a:schemeClr val="lt1"/>
                </a:solidFill>
                <a:latin typeface="Arial"/>
                <a:ea typeface="Arial"/>
                <a:cs typeface="Arial"/>
                <a:sym typeface="Arial"/>
              </a:rPr>
              <a:t>Carpenter, M. E. (2019, March 2). </a:t>
            </a:r>
            <a:r>
              <a:rPr i="1" lang="en" sz="1000">
                <a:solidFill>
                  <a:schemeClr val="lt1"/>
                </a:solidFill>
                <a:latin typeface="Arial"/>
                <a:ea typeface="Arial"/>
                <a:cs typeface="Arial"/>
                <a:sym typeface="Arial"/>
              </a:rPr>
              <a:t>How to Use a Multimeter to Test the Electrical Charge in Fruits &amp; Vegetables</a:t>
            </a:r>
            <a:r>
              <a:rPr lang="en" sz="1000">
                <a:solidFill>
                  <a:schemeClr val="lt1"/>
                </a:solidFill>
                <a:latin typeface="Arial"/>
                <a:ea typeface="Arial"/>
                <a:cs typeface="Arial"/>
                <a:sym typeface="Arial"/>
              </a:rPr>
              <a:t>. Sciencing. Retrieved February 7, 2021,  https://sciencing.com/use-electrical-charge-fruits-vegetables-8102592.html</a:t>
            </a:r>
            <a:endParaRPr sz="1000">
              <a:solidFill>
                <a:schemeClr val="lt1"/>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rPr lang="en" sz="1000">
                <a:solidFill>
                  <a:schemeClr val="lt1"/>
                </a:solidFill>
                <a:latin typeface="Arial"/>
                <a:ea typeface="Arial"/>
                <a:cs typeface="Arial"/>
                <a:sym typeface="Arial"/>
              </a:rPr>
              <a:t>Frenkel, C. (n.d.). </a:t>
            </a:r>
            <a:r>
              <a:rPr i="1" lang="en" sz="1000">
                <a:solidFill>
                  <a:schemeClr val="lt1"/>
                </a:solidFill>
                <a:latin typeface="Arial"/>
                <a:ea typeface="Arial"/>
                <a:cs typeface="Arial"/>
                <a:sym typeface="Arial"/>
              </a:rPr>
              <a:t>Decrease in fruit moisture content heralds and might launch the onset of ripening processes</a:t>
            </a:r>
            <a:r>
              <a:rPr lang="en" sz="1000">
                <a:solidFill>
                  <a:schemeClr val="lt1"/>
                </a:solidFill>
                <a:latin typeface="Arial"/>
                <a:ea typeface="Arial"/>
                <a:cs typeface="Arial"/>
                <a:sym typeface="Arial"/>
              </a:rPr>
              <a:t>. PubMed. Retrieved February 7, 2021, from https://pubmed.ncbi.nlm.nih.gov/23061891/</a:t>
            </a:r>
            <a:endParaRPr sz="1000">
              <a:solidFill>
                <a:schemeClr val="lt1"/>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rPr i="1" lang="en" sz="1000">
                <a:solidFill>
                  <a:srgbClr val="F3F3F3"/>
                </a:solidFill>
                <a:latin typeface="Arial"/>
                <a:ea typeface="Arial"/>
                <a:cs typeface="Arial"/>
                <a:sym typeface="Arial"/>
              </a:rPr>
              <a:t>Conductivity (Electrical Conductance) and Water</a:t>
            </a:r>
            <a:r>
              <a:rPr lang="en" sz="1000">
                <a:solidFill>
                  <a:srgbClr val="F3F3F3"/>
                </a:solidFill>
                <a:latin typeface="Arial"/>
                <a:ea typeface="Arial"/>
                <a:cs typeface="Arial"/>
                <a:sym typeface="Arial"/>
              </a:rPr>
              <a:t>. (n.d.). Conductivity (Electrical Conductance) and Water. Retrieved March 29, 2021, from https://www.usgs.gov/special-topic/water-science-school/science/conductivity-electrical-conductance-and-water?qt-science_center_objects=0#qt-science_center_objects</a:t>
            </a:r>
            <a:endParaRPr sz="1000">
              <a:solidFill>
                <a:srgbClr val="F3F3F3"/>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rPr lang="en" sz="1000">
                <a:solidFill>
                  <a:srgbClr val="FFFFFF"/>
                </a:solidFill>
                <a:latin typeface="Arial"/>
                <a:ea typeface="Arial"/>
                <a:cs typeface="Arial"/>
                <a:sym typeface="Arial"/>
              </a:rPr>
              <a:t>Scribbr. (2021, March 29). </a:t>
            </a:r>
            <a:r>
              <a:rPr i="1" lang="en" sz="1000">
                <a:solidFill>
                  <a:srgbClr val="FFFFFF"/>
                </a:solidFill>
                <a:latin typeface="Arial"/>
                <a:ea typeface="Arial"/>
                <a:cs typeface="Arial"/>
                <a:sym typeface="Arial"/>
              </a:rPr>
              <a:t>APA Citation Generator (Free) | References &amp; In-text Citations</a:t>
            </a:r>
            <a:r>
              <a:rPr lang="en" sz="1000">
                <a:solidFill>
                  <a:srgbClr val="FFFFFF"/>
                </a:solidFill>
                <a:latin typeface="Arial"/>
                <a:ea typeface="Arial"/>
                <a:cs typeface="Arial"/>
                <a:sym typeface="Arial"/>
              </a:rPr>
              <a:t>. https://www.scribbr.com/apa-citation-generator/</a:t>
            </a:r>
            <a:endParaRPr sz="1000">
              <a:solidFill>
                <a:srgbClr val="FFFFFF"/>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t/>
            </a:r>
            <a:endParaRPr sz="1000">
              <a:solidFill>
                <a:srgbClr val="F3F3F3"/>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t/>
            </a:r>
            <a:endParaRPr sz="1000">
              <a:solidFill>
                <a:srgbClr val="FFFFFF"/>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t/>
            </a:r>
            <a:endParaRPr sz="1000">
              <a:solidFill>
                <a:srgbClr val="FFFFFF"/>
              </a:solidFill>
              <a:latin typeface="Arial"/>
              <a:ea typeface="Arial"/>
              <a:cs typeface="Arial"/>
              <a:sym typeface="Arial"/>
            </a:endParaRPr>
          </a:p>
          <a:p>
            <a:pPr indent="-457200" lvl="0" marL="457200" rtl="0" algn="l">
              <a:lnSpc>
                <a:spcPct val="200000"/>
              </a:lnSpc>
              <a:spcBef>
                <a:spcPts val="1200"/>
              </a:spcBef>
              <a:spcAft>
                <a:spcPts val="0"/>
              </a:spcAft>
              <a:buClr>
                <a:schemeClr val="dk1"/>
              </a:buClr>
              <a:buSzPts val="1100"/>
              <a:buFont typeface="Arial"/>
              <a:buNone/>
            </a:pPr>
            <a:r>
              <a:t/>
            </a:r>
            <a:endParaRPr sz="1000">
              <a:solidFill>
                <a:schemeClr val="lt1"/>
              </a:solidFill>
              <a:latin typeface="Arial"/>
              <a:ea typeface="Arial"/>
              <a:cs typeface="Arial"/>
              <a:sym typeface="Arial"/>
            </a:endParaRPr>
          </a:p>
          <a:p>
            <a:pPr indent="0" lvl="0" marL="0" rtl="0" algn="l">
              <a:spcBef>
                <a:spcPts val="1200"/>
              </a:spcBef>
              <a:spcAft>
                <a:spcPts val="0"/>
              </a:spcAft>
              <a:buNone/>
            </a:pPr>
            <a:r>
              <a:t/>
            </a:r>
            <a:endParaRPr sz="5700" u="sng">
              <a:solidFill>
                <a:srgbClr val="FFFFFF"/>
              </a:solidFill>
            </a:endParaRPr>
          </a:p>
          <a:p>
            <a:pPr indent="0" lvl="0" marL="0" rtl="0" algn="l">
              <a:lnSpc>
                <a:spcPct val="115000"/>
              </a:lnSpc>
              <a:spcBef>
                <a:spcPts val="0"/>
              </a:spcBef>
              <a:spcAft>
                <a:spcPts val="0"/>
              </a:spcAft>
              <a:buClr>
                <a:schemeClr val="dk1"/>
              </a:buClr>
              <a:buSzPts val="1100"/>
              <a:buFont typeface="Arial"/>
              <a:buNone/>
            </a:pPr>
            <a:r>
              <a:t/>
            </a:r>
            <a:endParaRPr sz="1150" u="sng">
              <a:solidFill>
                <a:srgbClr val="0000FF"/>
              </a:solidFill>
              <a:latin typeface="Roboto Condensed"/>
              <a:ea typeface="Roboto Condensed"/>
              <a:cs typeface="Roboto Condensed"/>
              <a:sym typeface="Roboto Condensed"/>
            </a:endParaRPr>
          </a:p>
          <a:p>
            <a:pPr indent="0" lvl="0" marL="0" rtl="0" algn="ctr">
              <a:spcBef>
                <a:spcPts val="0"/>
              </a:spcBef>
              <a:spcAft>
                <a:spcPts val="0"/>
              </a:spcAft>
              <a:buNone/>
            </a:pPr>
            <a:r>
              <a:t/>
            </a:r>
            <a:endParaRPr sz="46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