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AB73195-634D-45DA-B525-ED5E05BB3EE4}">
  <a:tblStyle styleId="{9AB73195-634D-45DA-B525-ED5E05BB3EE4}" styleName="Table_0">
    <a:wholeTbl>
      <a:tcTxStyle>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bb0ee546bf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bb0ee546bf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cf5ccc824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cf5ccc824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cdf40beb2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cdf40beb2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bb0ee546bf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bb0ee546bf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bb0ee546bf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bb0ee546bf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bb0ee546b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bb0ee546b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bcf37d6ac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bcf37d6ac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c142e1b6db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c142e1b6db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ba521bf89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ba521bf89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ba521bf89c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ba521bf89c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c142e1b6d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c142e1b6d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c142e1b6db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c142e1b6db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cd5e409474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cd5e409474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bd3cb411c5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bd3cb411c5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bcf37d6ace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bcf37d6ace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cf5bc5daf6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cf5bc5daf6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bcf37d6ace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bcf37d6ace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bcf37d6ace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bcf37d6ace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cd5e409474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cd5e409474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8.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3.jpg"/><Relationship Id="rId4" Type="http://schemas.openxmlformats.org/officeDocument/2006/relationships/image" Target="../media/image13.jpg"/><Relationship Id="rId5" Type="http://schemas.openxmlformats.org/officeDocument/2006/relationships/image" Target="../media/image1.png"/><Relationship Id="rId6"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2.jpg"/><Relationship Id="rId4" Type="http://schemas.openxmlformats.org/officeDocument/2006/relationships/image" Target="../media/image7.jpg"/><Relationship Id="rId5" Type="http://schemas.openxmlformats.org/officeDocument/2006/relationships/image" Target="../media/image16.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0.jpg"/><Relationship Id="rId4" Type="http://schemas.openxmlformats.org/officeDocument/2006/relationships/image" Target="../media/image11.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hyperlink" Target="https://www.sciencebuddies.org/science-fair-projects/project-ideas/PlantBio_p045/plant-biology/hydroponics-gardening-without-soil#materials" TargetMode="External"/><Relationship Id="rId4" Type="http://schemas.openxmlformats.org/officeDocument/2006/relationships/hyperlink" Target="https://www.verticalroots.com/the-what-and-why-of-hydroponic-farming/"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sp>
        <p:nvSpPr>
          <p:cNvPr id="54" name="Google Shape;54;p13"/>
          <p:cNvSpPr txBox="1"/>
          <p:nvPr>
            <p:ph type="ctrTitle"/>
          </p:nvPr>
        </p:nvSpPr>
        <p:spPr>
          <a:xfrm>
            <a:off x="311700" y="744575"/>
            <a:ext cx="8520600" cy="1621200"/>
          </a:xfrm>
          <a:prstGeom prst="rect">
            <a:avLst/>
          </a:prstGeom>
          <a:noFill/>
          <a:ln>
            <a:noFill/>
          </a:ln>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a:solidFill>
                  <a:srgbClr val="000000"/>
                </a:solidFill>
              </a:rPr>
              <a:t>Growing Plants through Hydroponics</a:t>
            </a:r>
            <a:endParaRPr>
              <a:solidFill>
                <a:srgbClr val="000000"/>
              </a:solidFill>
            </a:endParaRPr>
          </a:p>
        </p:txBody>
      </p:sp>
      <p:sp>
        <p:nvSpPr>
          <p:cNvPr id="55" name="Google Shape;55;p13"/>
          <p:cNvSpPr txBox="1"/>
          <p:nvPr>
            <p:ph idx="1" type="subTitle"/>
          </p:nvPr>
        </p:nvSpPr>
        <p:spPr>
          <a:xfrm>
            <a:off x="311700" y="2571750"/>
            <a:ext cx="8520600" cy="10551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solidFill>
                  <a:srgbClr val="000000"/>
                </a:solidFill>
              </a:rPr>
              <a:t>By: Claire French</a:t>
            </a:r>
            <a:endParaRPr>
              <a:solidFill>
                <a:srgbClr val="00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59" name="Shape 59"/>
        <p:cNvGrpSpPr/>
        <p:nvPr/>
      </p:nvGrpSpPr>
      <p:grpSpPr>
        <a:xfrm>
          <a:off x="0" y="0"/>
          <a:ext cx="0" cy="0"/>
          <a:chOff x="0" y="0"/>
          <a:chExt cx="0" cy="0"/>
        </a:xfrm>
      </p:grpSpPr>
      <p:sp>
        <p:nvSpPr>
          <p:cNvPr id="60" name="Google Shape;60;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Is Hydroponics?</a:t>
            </a:r>
            <a:endParaRPr/>
          </a:p>
        </p:txBody>
      </p:sp>
      <p:sp>
        <p:nvSpPr>
          <p:cNvPr id="61" name="Google Shape;61;p14"/>
          <p:cNvSpPr txBox="1"/>
          <p:nvPr>
            <p:ph idx="1" type="body"/>
          </p:nvPr>
        </p:nvSpPr>
        <p:spPr>
          <a:xfrm>
            <a:off x="311700" y="1152475"/>
            <a:ext cx="8520600" cy="3894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sz="2000"/>
              <a:t>Hydroponics is a way to skip using soil and </a:t>
            </a:r>
            <a:r>
              <a:rPr lang="en" sz="2000"/>
              <a:t>substitute</a:t>
            </a:r>
            <a:r>
              <a:rPr lang="en" sz="2000"/>
              <a:t> it for another material, in this case coconut coir. Coconut coir is a material that contains no nutrients, allowing me to compare the growth of plants through nutrient rich water and through </a:t>
            </a:r>
            <a:r>
              <a:rPr lang="en" sz="2000"/>
              <a:t>regular</a:t>
            </a:r>
            <a:r>
              <a:rPr lang="en" sz="2000"/>
              <a:t> purified water. Hydroponics relies </a:t>
            </a:r>
            <a:r>
              <a:rPr lang="en" sz="2000"/>
              <a:t>purely</a:t>
            </a:r>
            <a:r>
              <a:rPr lang="en" sz="2000"/>
              <a:t> on the nutrient-rich water to help the plants grow. Hydroponics is very beneficial because it allows you to grow plants anywhere and at anytime during the year. This is very good, especially for places like Newfoundland, as our soil is not as nutrient-rich and our climate does not allow for plants to be grown during winter, late fall or even early spring. This is why hydroponics is a great </a:t>
            </a:r>
            <a:r>
              <a:rPr lang="en" sz="2000"/>
              <a:t>alternative</a:t>
            </a:r>
            <a:r>
              <a:rPr lang="en" sz="2000"/>
              <a:t>. </a:t>
            </a:r>
            <a:endParaRPr sz="20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65" name="Shape 65"/>
        <p:cNvGrpSpPr/>
        <p:nvPr/>
      </p:nvGrpSpPr>
      <p:grpSpPr>
        <a:xfrm>
          <a:off x="0" y="0"/>
          <a:ext cx="0" cy="0"/>
          <a:chOff x="0" y="0"/>
          <a:chExt cx="0" cy="0"/>
        </a:xfrm>
      </p:grpSpPr>
      <p:sp>
        <p:nvSpPr>
          <p:cNvPr id="66" name="Google Shape;66;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Purpose</a:t>
            </a:r>
            <a:endParaRPr/>
          </a:p>
        </p:txBody>
      </p:sp>
      <p:sp>
        <p:nvSpPr>
          <p:cNvPr id="67" name="Google Shape;67;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 sz="2300"/>
              <a:t>The purpose of this project is compare hydroponically grown plants with nutrient-rich water versus hydroponically grown plants with regular purified water containing no added nutrients.</a:t>
            </a:r>
            <a:endParaRPr sz="2500"/>
          </a:p>
          <a:p>
            <a:pPr indent="0" lvl="0" marL="0" rtl="0" algn="l">
              <a:spcBef>
                <a:spcPts val="1200"/>
              </a:spcBef>
              <a:spcAft>
                <a:spcPts val="1200"/>
              </a:spcAft>
              <a:buNone/>
            </a:pPr>
            <a:r>
              <a:t/>
            </a:r>
            <a:endParaRPr sz="2100"/>
          </a:p>
        </p:txBody>
      </p:sp>
      <p:pic>
        <p:nvPicPr>
          <p:cNvPr id="68" name="Google Shape;68;p15"/>
          <p:cNvPicPr preferRelativeResize="0"/>
          <p:nvPr/>
        </p:nvPicPr>
        <p:blipFill>
          <a:blip r:embed="rId3">
            <a:alphaModFix/>
          </a:blip>
          <a:stretch>
            <a:fillRect/>
          </a:stretch>
        </p:blipFill>
        <p:spPr>
          <a:xfrm>
            <a:off x="0" y="2401925"/>
            <a:ext cx="2389774" cy="274157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72" name="Shape 72"/>
        <p:cNvGrpSpPr/>
        <p:nvPr/>
      </p:nvGrpSpPr>
      <p:grpSpPr>
        <a:xfrm>
          <a:off x="0" y="0"/>
          <a:ext cx="0" cy="0"/>
          <a:chOff x="0" y="0"/>
          <a:chExt cx="0" cy="0"/>
        </a:xfrm>
      </p:grpSpPr>
      <p:sp>
        <p:nvSpPr>
          <p:cNvPr id="73" name="Google Shape;73;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Variables</a:t>
            </a:r>
            <a:endParaRPr sz="3000"/>
          </a:p>
        </p:txBody>
      </p:sp>
      <p:sp>
        <p:nvSpPr>
          <p:cNvPr id="74" name="Google Shape;74;p16"/>
          <p:cNvSpPr txBox="1"/>
          <p:nvPr>
            <p:ph idx="1" type="body"/>
          </p:nvPr>
        </p:nvSpPr>
        <p:spPr>
          <a:xfrm>
            <a:off x="311700" y="1152475"/>
            <a:ext cx="8520600" cy="38091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b="1" lang="en" sz="2400" u="sng"/>
              <a:t>Independent variable </a:t>
            </a:r>
            <a:r>
              <a:rPr lang="en"/>
              <a:t>- </a:t>
            </a:r>
            <a:r>
              <a:rPr lang="en" sz="2000"/>
              <a:t>The</a:t>
            </a:r>
            <a:r>
              <a:rPr lang="en" sz="2000"/>
              <a:t> independent variable will be the amount of nutrients used on the lentils</a:t>
            </a:r>
            <a:r>
              <a:rPr lang="en"/>
              <a:t> </a:t>
            </a:r>
            <a:endParaRPr/>
          </a:p>
          <a:p>
            <a:pPr indent="0" lvl="0" marL="0" rtl="0" algn="l">
              <a:spcBef>
                <a:spcPts val="1200"/>
              </a:spcBef>
              <a:spcAft>
                <a:spcPts val="0"/>
              </a:spcAft>
              <a:buNone/>
            </a:pPr>
            <a:r>
              <a:t/>
            </a:r>
            <a:endParaRPr b="1" sz="2400" u="sng"/>
          </a:p>
          <a:p>
            <a:pPr indent="0" lvl="0" marL="0" rtl="0" algn="l">
              <a:spcBef>
                <a:spcPts val="1200"/>
              </a:spcBef>
              <a:spcAft>
                <a:spcPts val="0"/>
              </a:spcAft>
              <a:buNone/>
            </a:pPr>
            <a:r>
              <a:rPr b="1" lang="en" sz="2400" u="sng"/>
              <a:t>Dependant Variable</a:t>
            </a:r>
            <a:r>
              <a:rPr lang="en"/>
              <a:t> - The dependent variable will be the </a:t>
            </a:r>
            <a:r>
              <a:rPr lang="en" sz="2000"/>
              <a:t>growth of the green lentils. </a:t>
            </a:r>
            <a:endParaRPr sz="2000"/>
          </a:p>
          <a:p>
            <a:pPr indent="0" lvl="0" marL="0" rtl="0" algn="l">
              <a:spcBef>
                <a:spcPts val="1200"/>
              </a:spcBef>
              <a:spcAft>
                <a:spcPts val="0"/>
              </a:spcAft>
              <a:buNone/>
            </a:pPr>
            <a:r>
              <a:t/>
            </a:r>
            <a:endParaRPr b="1" sz="2616" u="sng"/>
          </a:p>
          <a:p>
            <a:pPr indent="0" lvl="0" marL="0" rtl="0" algn="l">
              <a:spcBef>
                <a:spcPts val="1200"/>
              </a:spcBef>
              <a:spcAft>
                <a:spcPts val="1200"/>
              </a:spcAft>
              <a:buNone/>
            </a:pPr>
            <a:r>
              <a:rPr b="1" lang="en" sz="2616" u="sng"/>
              <a:t>Control - </a:t>
            </a:r>
            <a:r>
              <a:rPr lang="en" sz="2027"/>
              <a:t>The</a:t>
            </a:r>
            <a:r>
              <a:rPr lang="en" sz="2027"/>
              <a:t> control will be the green lentils and the coconut coir as they do not change throughout the project.</a:t>
            </a:r>
            <a:endParaRPr sz="2027"/>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78" name="Shape 78"/>
        <p:cNvGrpSpPr/>
        <p:nvPr/>
      </p:nvGrpSpPr>
      <p:grpSpPr>
        <a:xfrm>
          <a:off x="0" y="0"/>
          <a:ext cx="0" cy="0"/>
          <a:chOff x="0" y="0"/>
          <a:chExt cx="0" cy="0"/>
        </a:xfrm>
      </p:grpSpPr>
      <p:sp>
        <p:nvSpPr>
          <p:cNvPr id="79" name="Google Shape;79;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 Hypothesis</a:t>
            </a:r>
            <a:endParaRPr/>
          </a:p>
        </p:txBody>
      </p:sp>
      <p:sp>
        <p:nvSpPr>
          <p:cNvPr id="80" name="Google Shape;80;p17"/>
          <p:cNvSpPr txBox="1"/>
          <p:nvPr>
            <p:ph idx="1" type="body"/>
          </p:nvPr>
        </p:nvSpPr>
        <p:spPr>
          <a:xfrm>
            <a:off x="311700" y="1152475"/>
            <a:ext cx="8520600" cy="10890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sz="2000"/>
              <a:t>The</a:t>
            </a:r>
            <a:r>
              <a:rPr lang="en" sz="2000"/>
              <a:t> Hypothesis is that the hydroponically grown plants with nutrient rich water will grow bigger and faster than the plants grown with regular purified water.</a:t>
            </a:r>
            <a:endParaRPr sz="2000"/>
          </a:p>
        </p:txBody>
      </p:sp>
      <p:pic>
        <p:nvPicPr>
          <p:cNvPr id="81" name="Google Shape;81;p17"/>
          <p:cNvPicPr preferRelativeResize="0"/>
          <p:nvPr/>
        </p:nvPicPr>
        <p:blipFill>
          <a:blip r:embed="rId3">
            <a:alphaModFix/>
          </a:blip>
          <a:stretch>
            <a:fillRect/>
          </a:stretch>
        </p:blipFill>
        <p:spPr>
          <a:xfrm rot="5400000">
            <a:off x="3971226" y="1138624"/>
            <a:ext cx="3232374" cy="47773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85" name="Shape 85"/>
        <p:cNvGrpSpPr/>
        <p:nvPr/>
      </p:nvGrpSpPr>
      <p:grpSpPr>
        <a:xfrm>
          <a:off x="0" y="0"/>
          <a:ext cx="0" cy="0"/>
          <a:chOff x="0" y="0"/>
          <a:chExt cx="0" cy="0"/>
        </a:xfrm>
      </p:grpSpPr>
      <p:sp>
        <p:nvSpPr>
          <p:cNvPr id="86" name="Google Shape;86;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Materials</a:t>
            </a:r>
            <a:endParaRPr/>
          </a:p>
        </p:txBody>
      </p:sp>
      <p:sp>
        <p:nvSpPr>
          <p:cNvPr id="87" name="Google Shape;87;p18"/>
          <p:cNvSpPr txBox="1"/>
          <p:nvPr>
            <p:ph idx="1" type="body"/>
          </p:nvPr>
        </p:nvSpPr>
        <p:spPr>
          <a:xfrm>
            <a:off x="311700" y="1152475"/>
            <a:ext cx="23352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6 2L soda bottles</a:t>
            </a:r>
            <a:endParaRPr/>
          </a:p>
          <a:p>
            <a:pPr indent="-342900" lvl="0" marL="457200" rtl="0" algn="l">
              <a:spcBef>
                <a:spcPts val="0"/>
              </a:spcBef>
              <a:spcAft>
                <a:spcPts val="0"/>
              </a:spcAft>
              <a:buSzPts val="1800"/>
              <a:buChar char="●"/>
            </a:pPr>
            <a:r>
              <a:rPr lang="en"/>
              <a:t>String Of Towel</a:t>
            </a:r>
            <a:endParaRPr/>
          </a:p>
          <a:p>
            <a:pPr indent="-342900" lvl="0" marL="457200" rtl="0" algn="l">
              <a:spcBef>
                <a:spcPts val="0"/>
              </a:spcBef>
              <a:spcAft>
                <a:spcPts val="0"/>
              </a:spcAft>
              <a:buSzPts val="1800"/>
              <a:buChar char="●"/>
            </a:pPr>
            <a:r>
              <a:rPr lang="en"/>
              <a:t>Coconut Coir</a:t>
            </a:r>
            <a:endParaRPr/>
          </a:p>
          <a:p>
            <a:pPr indent="-342900" lvl="0" marL="457200" rtl="0" algn="l">
              <a:spcBef>
                <a:spcPts val="0"/>
              </a:spcBef>
              <a:spcAft>
                <a:spcPts val="0"/>
              </a:spcAft>
              <a:buSzPts val="1800"/>
              <a:buChar char="●"/>
            </a:pPr>
            <a:r>
              <a:rPr lang="en"/>
              <a:t>Green Lentils</a:t>
            </a:r>
            <a:endParaRPr/>
          </a:p>
          <a:p>
            <a:pPr indent="-342900" lvl="0" marL="457200" rtl="0" algn="l">
              <a:spcBef>
                <a:spcPts val="0"/>
              </a:spcBef>
              <a:spcAft>
                <a:spcPts val="0"/>
              </a:spcAft>
              <a:buSzPts val="1800"/>
              <a:buChar char="●"/>
            </a:pPr>
            <a:r>
              <a:rPr lang="en"/>
              <a:t>Gh Flora Grow</a:t>
            </a:r>
            <a:endParaRPr/>
          </a:p>
          <a:p>
            <a:pPr indent="-342900" lvl="0" marL="457200" rtl="0" algn="l">
              <a:spcBef>
                <a:spcPts val="0"/>
              </a:spcBef>
              <a:spcAft>
                <a:spcPts val="0"/>
              </a:spcAft>
              <a:buSzPts val="1800"/>
              <a:buChar char="●"/>
            </a:pPr>
            <a:r>
              <a:rPr lang="en"/>
              <a:t>Digital scale</a:t>
            </a:r>
            <a:endParaRPr/>
          </a:p>
        </p:txBody>
      </p:sp>
      <p:pic>
        <p:nvPicPr>
          <p:cNvPr id="88" name="Google Shape;88;p18"/>
          <p:cNvPicPr preferRelativeResize="0"/>
          <p:nvPr/>
        </p:nvPicPr>
        <p:blipFill rotWithShape="1">
          <a:blip r:embed="rId3">
            <a:alphaModFix/>
          </a:blip>
          <a:srcRect b="-2579" l="14320" r="-14319" t="2580"/>
          <a:stretch/>
        </p:blipFill>
        <p:spPr>
          <a:xfrm>
            <a:off x="3298275" y="-34075"/>
            <a:ext cx="3571875" cy="2286000"/>
          </a:xfrm>
          <a:prstGeom prst="rect">
            <a:avLst/>
          </a:prstGeom>
          <a:noFill/>
          <a:ln>
            <a:noFill/>
          </a:ln>
        </p:spPr>
      </p:pic>
      <p:pic>
        <p:nvPicPr>
          <p:cNvPr id="89" name="Google Shape;89;p18"/>
          <p:cNvPicPr preferRelativeResize="0"/>
          <p:nvPr/>
        </p:nvPicPr>
        <p:blipFill>
          <a:blip r:embed="rId4">
            <a:alphaModFix/>
          </a:blip>
          <a:stretch>
            <a:fillRect/>
          </a:stretch>
        </p:blipFill>
        <p:spPr>
          <a:xfrm>
            <a:off x="5548000" y="0"/>
            <a:ext cx="2903386" cy="2552697"/>
          </a:xfrm>
          <a:prstGeom prst="rect">
            <a:avLst/>
          </a:prstGeom>
          <a:noFill/>
          <a:ln>
            <a:noFill/>
          </a:ln>
        </p:spPr>
      </p:pic>
      <p:pic>
        <p:nvPicPr>
          <p:cNvPr id="90" name="Google Shape;90;p18"/>
          <p:cNvPicPr preferRelativeResize="0"/>
          <p:nvPr/>
        </p:nvPicPr>
        <p:blipFill>
          <a:blip r:embed="rId5">
            <a:alphaModFix/>
          </a:blip>
          <a:stretch>
            <a:fillRect/>
          </a:stretch>
        </p:blipFill>
        <p:spPr>
          <a:xfrm>
            <a:off x="5548000" y="2857497"/>
            <a:ext cx="3571880" cy="2286003"/>
          </a:xfrm>
          <a:prstGeom prst="rect">
            <a:avLst/>
          </a:prstGeom>
          <a:noFill/>
          <a:ln>
            <a:noFill/>
          </a:ln>
        </p:spPr>
      </p:pic>
      <p:pic>
        <p:nvPicPr>
          <p:cNvPr id="91" name="Google Shape;91;p18"/>
          <p:cNvPicPr preferRelativeResize="0"/>
          <p:nvPr/>
        </p:nvPicPr>
        <p:blipFill>
          <a:blip r:embed="rId6">
            <a:alphaModFix/>
          </a:blip>
          <a:stretch>
            <a:fillRect/>
          </a:stretch>
        </p:blipFill>
        <p:spPr>
          <a:xfrm rot="2001970">
            <a:off x="2425876" y="2201696"/>
            <a:ext cx="2335198" cy="2506178"/>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95" name="Shape 95"/>
        <p:cNvGrpSpPr/>
        <p:nvPr/>
      </p:nvGrpSpPr>
      <p:grpSpPr>
        <a:xfrm>
          <a:off x="0" y="0"/>
          <a:ext cx="0" cy="0"/>
          <a:chOff x="0" y="0"/>
          <a:chExt cx="0" cy="0"/>
        </a:xfrm>
      </p:grpSpPr>
      <p:sp>
        <p:nvSpPr>
          <p:cNvPr id="96" name="Google Shape;96;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Procedure</a:t>
            </a:r>
            <a:endParaRPr/>
          </a:p>
        </p:txBody>
      </p:sp>
      <p:sp>
        <p:nvSpPr>
          <p:cNvPr id="97" name="Google Shape;97;p19"/>
          <p:cNvSpPr txBox="1"/>
          <p:nvPr>
            <p:ph idx="1" type="body"/>
          </p:nvPr>
        </p:nvSpPr>
        <p:spPr>
          <a:xfrm>
            <a:off x="311700" y="908375"/>
            <a:ext cx="8520600" cy="42351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AutoNum type="arabicPeriod"/>
            </a:pPr>
            <a:r>
              <a:rPr lang="en"/>
              <a:t>Assemble </a:t>
            </a:r>
            <a:r>
              <a:rPr lang="en"/>
              <a:t>all materials</a:t>
            </a:r>
            <a:r>
              <a:rPr lang="en"/>
              <a:t> needed</a:t>
            </a:r>
            <a:endParaRPr/>
          </a:p>
          <a:p>
            <a:pPr indent="-342900" lvl="0" marL="457200" rtl="0" algn="l">
              <a:spcBef>
                <a:spcPts val="0"/>
              </a:spcBef>
              <a:spcAft>
                <a:spcPts val="0"/>
              </a:spcAft>
              <a:buSzPts val="1800"/>
              <a:buAutoNum type="arabicPeriod"/>
            </a:pPr>
            <a:r>
              <a:rPr lang="en"/>
              <a:t>Cut 2L soda bottle where the </a:t>
            </a:r>
            <a:r>
              <a:rPr lang="en"/>
              <a:t>cylinder</a:t>
            </a:r>
            <a:r>
              <a:rPr lang="en"/>
              <a:t> starts to curve towards the cap. </a:t>
            </a:r>
            <a:endParaRPr/>
          </a:p>
          <a:p>
            <a:pPr indent="-342900" lvl="0" marL="457200" rtl="0" algn="l">
              <a:spcBef>
                <a:spcPts val="0"/>
              </a:spcBef>
              <a:spcAft>
                <a:spcPts val="0"/>
              </a:spcAft>
              <a:buSzPts val="1800"/>
              <a:buAutoNum type="arabicPeriod"/>
            </a:pPr>
            <a:r>
              <a:rPr lang="en"/>
              <a:t>Flip the top part so the cap faces into the bottle.</a:t>
            </a:r>
            <a:endParaRPr/>
          </a:p>
          <a:p>
            <a:pPr indent="-342900" lvl="0" marL="457200" rtl="0" algn="l">
              <a:spcBef>
                <a:spcPts val="0"/>
              </a:spcBef>
              <a:spcAft>
                <a:spcPts val="0"/>
              </a:spcAft>
              <a:buSzPts val="1800"/>
              <a:buAutoNum type="arabicPeriod"/>
            </a:pPr>
            <a:r>
              <a:rPr lang="en"/>
              <a:t>Place the wick (piece of towel) in the top of the bottle. This will carry the water up to your plant. </a:t>
            </a:r>
            <a:endParaRPr/>
          </a:p>
          <a:p>
            <a:pPr indent="0" lvl="0" marL="457200" rtl="0" algn="l">
              <a:spcBef>
                <a:spcPts val="1200"/>
              </a:spcBef>
              <a:spcAft>
                <a:spcPts val="1200"/>
              </a:spcAft>
              <a:buNone/>
            </a:pPr>
            <a:r>
              <a:t/>
            </a:r>
            <a:endParaRPr/>
          </a:p>
        </p:txBody>
      </p:sp>
      <p:pic>
        <p:nvPicPr>
          <p:cNvPr id="98" name="Google Shape;98;p19"/>
          <p:cNvPicPr preferRelativeResize="0"/>
          <p:nvPr/>
        </p:nvPicPr>
        <p:blipFill>
          <a:blip r:embed="rId3">
            <a:alphaModFix/>
          </a:blip>
          <a:stretch>
            <a:fillRect/>
          </a:stretch>
        </p:blipFill>
        <p:spPr>
          <a:xfrm>
            <a:off x="2585800" y="2353375"/>
            <a:ext cx="4946986" cy="27901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102" name="Shape 102"/>
        <p:cNvGrpSpPr/>
        <p:nvPr/>
      </p:nvGrpSpPr>
      <p:grpSpPr>
        <a:xfrm>
          <a:off x="0" y="0"/>
          <a:ext cx="0" cy="0"/>
          <a:chOff x="0" y="0"/>
          <a:chExt cx="0" cy="0"/>
        </a:xfrm>
      </p:grpSpPr>
      <p:sp>
        <p:nvSpPr>
          <p:cNvPr id="103" name="Google Shape;103;p20"/>
          <p:cNvSpPr txBox="1"/>
          <p:nvPr>
            <p:ph type="title"/>
          </p:nvPr>
        </p:nvSpPr>
        <p:spPr>
          <a:xfrm>
            <a:off x="311700" y="0"/>
            <a:ext cx="8520600" cy="630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Procedure</a:t>
            </a:r>
            <a:endParaRPr/>
          </a:p>
        </p:txBody>
      </p:sp>
      <p:sp>
        <p:nvSpPr>
          <p:cNvPr id="104" name="Google Shape;104;p20"/>
          <p:cNvSpPr txBox="1"/>
          <p:nvPr>
            <p:ph idx="1" type="body"/>
          </p:nvPr>
        </p:nvSpPr>
        <p:spPr>
          <a:xfrm>
            <a:off x="238925" y="570150"/>
            <a:ext cx="8520600" cy="4573200"/>
          </a:xfrm>
          <a:prstGeom prst="rect">
            <a:avLst/>
          </a:prstGeom>
        </p:spPr>
        <p:txBody>
          <a:bodyPr anchorCtr="0" anchor="t" bIns="91425" lIns="91425" spcFirstLastPara="1" rIns="91425" wrap="square" tIns="91425">
            <a:normAutofit fontScale="25000" lnSpcReduction="10000"/>
          </a:bodyPr>
          <a:lstStyle/>
          <a:p>
            <a:pPr indent="0" lvl="0" marL="0" rtl="0" algn="l">
              <a:spcBef>
                <a:spcPts val="0"/>
              </a:spcBef>
              <a:spcAft>
                <a:spcPts val="0"/>
              </a:spcAft>
              <a:buNone/>
            </a:pPr>
            <a:r>
              <a:rPr lang="en"/>
              <a:t>   </a:t>
            </a:r>
            <a:r>
              <a:rPr lang="en" sz="5918"/>
              <a:t>5. </a:t>
            </a:r>
            <a:r>
              <a:rPr lang="en" sz="5918"/>
              <a:t>Fill the top part with coconut coir. This will be what your seeds will be grown in instead of soil. Coconut coir contains not nutrients.</a:t>
            </a:r>
            <a:endParaRPr sz="5918"/>
          </a:p>
          <a:p>
            <a:pPr indent="0" lvl="0" marL="0" rtl="0" algn="l">
              <a:spcBef>
                <a:spcPts val="1200"/>
              </a:spcBef>
              <a:spcAft>
                <a:spcPts val="0"/>
              </a:spcAft>
              <a:buNone/>
            </a:pPr>
            <a:r>
              <a:rPr lang="en" sz="5918"/>
              <a:t>6. Plant your seeds (I planted 4 in each container,</a:t>
            </a:r>
            <a:endParaRPr sz="5918"/>
          </a:p>
          <a:p>
            <a:pPr indent="0" lvl="0" marL="0" rtl="0" algn="l">
              <a:lnSpc>
                <a:spcPct val="100000"/>
              </a:lnSpc>
              <a:spcBef>
                <a:spcPts val="1200"/>
              </a:spcBef>
              <a:spcAft>
                <a:spcPts val="0"/>
              </a:spcAft>
              <a:buNone/>
            </a:pPr>
            <a:r>
              <a:rPr lang="en" sz="5918"/>
              <a:t>but you may plant more or less)</a:t>
            </a:r>
            <a:endParaRPr sz="5918"/>
          </a:p>
          <a:p>
            <a:pPr indent="0" lvl="0" marL="0" rtl="0" algn="l">
              <a:lnSpc>
                <a:spcPct val="100000"/>
              </a:lnSpc>
              <a:spcBef>
                <a:spcPts val="1200"/>
              </a:spcBef>
              <a:spcAft>
                <a:spcPts val="0"/>
              </a:spcAft>
              <a:buNone/>
            </a:pPr>
            <a:r>
              <a:rPr lang="en" sz="5918"/>
              <a:t>7. Water 3/6 containers with regular purified water and the 3/6 </a:t>
            </a:r>
            <a:endParaRPr sz="5918"/>
          </a:p>
          <a:p>
            <a:pPr indent="0" lvl="0" marL="0" rtl="0" algn="l">
              <a:spcBef>
                <a:spcPts val="1200"/>
              </a:spcBef>
              <a:spcAft>
                <a:spcPts val="0"/>
              </a:spcAft>
              <a:buNone/>
            </a:pPr>
            <a:r>
              <a:rPr lang="en" sz="5918"/>
              <a:t>with nutrient-rich water.             </a:t>
            </a:r>
            <a:endParaRPr sz="5918"/>
          </a:p>
          <a:p>
            <a:pPr indent="0" lvl="0" marL="0" rtl="0" algn="l">
              <a:spcBef>
                <a:spcPts val="1200"/>
              </a:spcBef>
              <a:spcAft>
                <a:spcPts val="0"/>
              </a:spcAft>
              <a:buNone/>
            </a:pPr>
            <a:r>
              <a:rPr lang="en" sz="5918"/>
              <a:t> 8.  Make sure to fill the bottom of the 2L bottle with nutrient-rich water or regular purified water so the wick can carry the water up to the seeds.</a:t>
            </a:r>
            <a:endParaRPr sz="5918"/>
          </a:p>
          <a:p>
            <a:pPr indent="0" lvl="0" marL="0" rtl="0" algn="l">
              <a:spcBef>
                <a:spcPts val="1200"/>
              </a:spcBef>
              <a:spcAft>
                <a:spcPts val="0"/>
              </a:spcAft>
              <a:buNone/>
            </a:pPr>
            <a:r>
              <a:rPr lang="en" sz="5918"/>
              <a:t> 9. When you see sprouts record you data and the date.</a:t>
            </a:r>
            <a:endParaRPr sz="5918"/>
          </a:p>
          <a:p>
            <a:pPr indent="0" lvl="0" marL="0" rtl="0" algn="l">
              <a:spcBef>
                <a:spcPts val="1200"/>
              </a:spcBef>
              <a:spcAft>
                <a:spcPts val="0"/>
              </a:spcAft>
              <a:buNone/>
            </a:pPr>
            <a:r>
              <a:rPr lang="en" sz="5918"/>
              <a:t> 10. Make sure to refill the water at the bottom if it is running low.</a:t>
            </a:r>
            <a:endParaRPr sz="5918"/>
          </a:p>
          <a:p>
            <a:pPr indent="0" lvl="0" marL="0" rtl="0" algn="l">
              <a:spcBef>
                <a:spcPts val="1200"/>
              </a:spcBef>
              <a:spcAft>
                <a:spcPts val="0"/>
              </a:spcAft>
              <a:buNone/>
            </a:pPr>
            <a:r>
              <a:rPr lang="en" sz="5918"/>
              <a:t>  11. Monitor the plants and keep notes on measuring the height and length of the plant each day to record the differences in the height and in the length of the leaves. </a:t>
            </a:r>
            <a:endParaRPr sz="5918"/>
          </a:p>
          <a:p>
            <a:pPr indent="0" lvl="0" marL="0" rtl="0" algn="l">
              <a:spcBef>
                <a:spcPts val="1200"/>
              </a:spcBef>
              <a:spcAft>
                <a:spcPts val="1200"/>
              </a:spcAft>
              <a:buNone/>
            </a:pPr>
            <a:r>
              <a:rPr lang="en"/>
              <a:t>  </a:t>
            </a:r>
            <a:endParaRPr/>
          </a:p>
        </p:txBody>
      </p:sp>
      <p:pic>
        <p:nvPicPr>
          <p:cNvPr id="105" name="Google Shape;105;p20"/>
          <p:cNvPicPr preferRelativeResize="0"/>
          <p:nvPr/>
        </p:nvPicPr>
        <p:blipFill>
          <a:blip r:embed="rId3">
            <a:alphaModFix/>
          </a:blip>
          <a:stretch>
            <a:fillRect/>
          </a:stretch>
        </p:blipFill>
        <p:spPr>
          <a:xfrm>
            <a:off x="6673700" y="1418200"/>
            <a:ext cx="2085825" cy="127484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109" name="Shape 109"/>
        <p:cNvGrpSpPr/>
        <p:nvPr/>
      </p:nvGrpSpPr>
      <p:grpSpPr>
        <a:xfrm>
          <a:off x="0" y="0"/>
          <a:ext cx="0" cy="0"/>
          <a:chOff x="0" y="0"/>
          <a:chExt cx="0" cy="0"/>
        </a:xfrm>
      </p:grpSpPr>
      <p:sp>
        <p:nvSpPr>
          <p:cNvPr id="110" name="Google Shape;110;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Procedure</a:t>
            </a:r>
            <a:endParaRPr/>
          </a:p>
        </p:txBody>
      </p:sp>
      <p:sp>
        <p:nvSpPr>
          <p:cNvPr id="111" name="Google Shape;111;p2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12. Once you have recorded your growth data gently uproot your plants and weigh the largest plant from each container. </a:t>
            </a:r>
            <a:endParaRPr/>
          </a:p>
          <a:p>
            <a:pPr indent="0" lvl="0" marL="0" rtl="0" algn="l">
              <a:spcBef>
                <a:spcPts val="1200"/>
              </a:spcBef>
              <a:spcAft>
                <a:spcPts val="0"/>
              </a:spcAft>
              <a:buNone/>
            </a:pPr>
            <a:r>
              <a:rPr lang="en"/>
              <a:t>13. Compare the weight between the </a:t>
            </a:r>
            <a:r>
              <a:rPr lang="en"/>
              <a:t>nutrient</a:t>
            </a:r>
            <a:r>
              <a:rPr lang="en"/>
              <a:t>-rich plants and the regular purified water plants. </a:t>
            </a:r>
            <a:endParaRPr/>
          </a:p>
          <a:p>
            <a:pPr indent="0" lvl="0" marL="0" rtl="0" algn="l">
              <a:spcBef>
                <a:spcPts val="1200"/>
              </a:spcBef>
              <a:spcAft>
                <a:spcPts val="1200"/>
              </a:spcAft>
              <a:buNone/>
            </a:pPr>
            <a:r>
              <a:rPr lang="en"/>
              <a:t>14. Notice if there is differences in color of the roots, how much roots there are, and any other differences.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115" name="Shape 115"/>
        <p:cNvGrpSpPr/>
        <p:nvPr/>
      </p:nvGrpSpPr>
      <p:grpSpPr>
        <a:xfrm>
          <a:off x="0" y="0"/>
          <a:ext cx="0" cy="0"/>
          <a:chOff x="0" y="0"/>
          <a:chExt cx="0" cy="0"/>
        </a:xfrm>
      </p:grpSpPr>
      <p:sp>
        <p:nvSpPr>
          <p:cNvPr id="116" name="Google Shape;116;p22"/>
          <p:cNvSpPr txBox="1"/>
          <p:nvPr>
            <p:ph type="title"/>
          </p:nvPr>
        </p:nvSpPr>
        <p:spPr>
          <a:xfrm>
            <a:off x="311700" y="-171600"/>
            <a:ext cx="8520600" cy="5019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                                                                              Results</a:t>
            </a:r>
            <a:endParaRPr/>
          </a:p>
        </p:txBody>
      </p:sp>
      <p:graphicFrame>
        <p:nvGraphicFramePr>
          <p:cNvPr id="117" name="Google Shape;117;p22"/>
          <p:cNvGraphicFramePr/>
          <p:nvPr/>
        </p:nvGraphicFramePr>
        <p:xfrm>
          <a:off x="-29487" y="0"/>
          <a:ext cx="3000000" cy="3000000"/>
        </p:xfrm>
        <a:graphic>
          <a:graphicData uri="http://schemas.openxmlformats.org/drawingml/2006/table">
            <a:tbl>
              <a:tblPr>
                <a:noFill/>
                <a:tableStyleId>{9AB73195-634D-45DA-B525-ED5E05BB3EE4}</a:tableStyleId>
              </a:tblPr>
              <a:tblGrid>
                <a:gridCol w="9202975"/>
              </a:tblGrid>
              <a:tr h="1671275">
                <a:tc>
                  <a:txBody>
                    <a:bodyPr/>
                    <a:lstStyle/>
                    <a:p>
                      <a:pPr indent="0" lvl="0" marL="0" rtl="0" algn="l">
                        <a:spcBef>
                          <a:spcPts val="0"/>
                        </a:spcBef>
                        <a:spcAft>
                          <a:spcPts val="0"/>
                        </a:spcAft>
                        <a:buNone/>
                      </a:pPr>
                      <a:r>
                        <a:rPr lang="en" sz="1100"/>
                        <a:t>Seeding Date: January 29th</a:t>
                      </a:r>
                      <a:endParaRPr sz="1100"/>
                    </a:p>
                    <a:p>
                      <a:pPr indent="0" lvl="0" marL="0" rtl="0" algn="l">
                        <a:spcBef>
                          <a:spcPts val="0"/>
                        </a:spcBef>
                        <a:spcAft>
                          <a:spcPts val="0"/>
                        </a:spcAft>
                        <a:buNone/>
                      </a:pPr>
                      <a:r>
                        <a:rPr lang="en" sz="1100"/>
                        <a:t>Seed type: Green Lentils</a:t>
                      </a:r>
                      <a:endParaRPr sz="1100"/>
                    </a:p>
                    <a:p>
                      <a:pPr indent="0" lvl="0" marL="0" rtl="0" algn="l">
                        <a:spcBef>
                          <a:spcPts val="0"/>
                        </a:spcBef>
                        <a:spcAft>
                          <a:spcPts val="0"/>
                        </a:spcAft>
                        <a:buNone/>
                      </a:pPr>
                      <a:r>
                        <a:rPr lang="en" sz="1100"/>
                        <a:t>Sprout date: February 3rd</a:t>
                      </a:r>
                      <a:endParaRPr sz="1100"/>
                    </a:p>
                    <a:p>
                      <a:pPr indent="0" lvl="0" marL="0" rtl="0" algn="l">
                        <a:spcBef>
                          <a:spcPts val="0"/>
                        </a:spcBef>
                        <a:spcAft>
                          <a:spcPts val="0"/>
                        </a:spcAft>
                        <a:buNone/>
                      </a:pPr>
                      <a:r>
                        <a:rPr b="1" lang="en" sz="1100" u="sng"/>
                        <a:t>**NOTE**</a:t>
                      </a:r>
                      <a:r>
                        <a:rPr lang="en" sz="1100"/>
                        <a:t> Height of the largest plant was taken every day and the length of the largest leaf was taken every two days.</a:t>
                      </a:r>
                      <a:endParaRPr sz="1100"/>
                    </a:p>
                    <a:p>
                      <a:pPr indent="0" lvl="0" marL="0" rtl="0" algn="l">
                        <a:spcBef>
                          <a:spcPts val="0"/>
                        </a:spcBef>
                        <a:spcAft>
                          <a:spcPts val="0"/>
                        </a:spcAft>
                        <a:buNone/>
                      </a:pPr>
                      <a:r>
                        <a:t/>
                      </a:r>
                      <a:endParaRPr sz="1100"/>
                    </a:p>
                    <a:p>
                      <a:pPr indent="0" lvl="0" marL="0" rtl="0" algn="l">
                        <a:spcBef>
                          <a:spcPts val="0"/>
                        </a:spcBef>
                        <a:spcAft>
                          <a:spcPts val="0"/>
                        </a:spcAft>
                        <a:buNone/>
                      </a:pPr>
                      <a:r>
                        <a:rPr lang="en" sz="1100"/>
                        <a:t>                                        </a:t>
                      </a:r>
                      <a:r>
                        <a:rPr b="1" lang="en" sz="1100" u="sng"/>
                        <a:t>  Nutrient-Rich Water </a:t>
                      </a:r>
                      <a:r>
                        <a:rPr lang="en" sz="1100"/>
                        <a:t>                   </a:t>
                      </a:r>
                      <a:r>
                        <a:rPr b="1" lang="en" sz="1100" u="sng"/>
                        <a:t> Purified Regular Water</a:t>
                      </a:r>
                      <a:endParaRPr b="1" sz="1100" u="sng"/>
                    </a:p>
                    <a:p>
                      <a:pPr indent="0" lvl="0" marL="0" rtl="0" algn="l">
                        <a:spcBef>
                          <a:spcPts val="0"/>
                        </a:spcBef>
                        <a:spcAft>
                          <a:spcPts val="0"/>
                        </a:spcAft>
                        <a:buNone/>
                      </a:pPr>
                      <a:r>
                        <a:t/>
                      </a:r>
                      <a:endParaRPr b="1" sz="1100" u="sng"/>
                    </a:p>
                    <a:p>
                      <a:pPr indent="0" lvl="0" marL="0" rtl="0" algn="l">
                        <a:spcBef>
                          <a:spcPts val="0"/>
                        </a:spcBef>
                        <a:spcAft>
                          <a:spcPts val="0"/>
                        </a:spcAft>
                        <a:buNone/>
                      </a:pPr>
                      <a:r>
                        <a:rPr lang="en" sz="1100"/>
                        <a:t>Container                          N1       N2       N3                                W1          W2          W3</a:t>
                      </a:r>
                      <a:endParaRPr sz="1100"/>
                    </a:p>
                  </a:txBody>
                  <a:tcPr marT="63500" marB="63500" marR="63500" marL="63500"/>
                </a:tc>
              </a:tr>
              <a:tr h="298775">
                <a:tc>
                  <a:txBody>
                    <a:bodyPr/>
                    <a:lstStyle/>
                    <a:p>
                      <a:pPr indent="0" lvl="0" marL="0" rtl="0" algn="l">
                        <a:spcBef>
                          <a:spcPts val="0"/>
                        </a:spcBef>
                        <a:spcAft>
                          <a:spcPts val="0"/>
                        </a:spcAft>
                        <a:buNone/>
                      </a:pPr>
                      <a:r>
                        <a:rPr b="1" lang="en" sz="1000" u="sng"/>
                        <a:t>Seedlings Appear</a:t>
                      </a:r>
                      <a:r>
                        <a:rPr lang="en" sz="1100"/>
                        <a:t>  -  All Nutrient Rich water and Regular Purified water sprouted on February 3rd</a:t>
                      </a:r>
                      <a:endParaRPr sz="1100"/>
                    </a:p>
                  </a:txBody>
                  <a:tcPr marT="63500" marB="63500" marR="63500" marL="63500"/>
                </a:tc>
              </a:tr>
              <a:tr h="985375">
                <a:tc>
                  <a:txBody>
                    <a:bodyPr/>
                    <a:lstStyle/>
                    <a:p>
                      <a:pPr indent="0" lvl="0" marL="0" rtl="0" algn="l">
                        <a:spcBef>
                          <a:spcPts val="0"/>
                        </a:spcBef>
                        <a:spcAft>
                          <a:spcPts val="0"/>
                        </a:spcAft>
                        <a:buNone/>
                      </a:pPr>
                      <a:r>
                        <a:rPr lang="en" sz="1100"/>
                        <a:t>Length Of Largest Leaf:  9mm      9mm    8mm                           7mm       8mm          9mm</a:t>
                      </a:r>
                      <a:endParaRPr sz="1100"/>
                    </a:p>
                    <a:p>
                      <a:pPr indent="0" lvl="0" marL="0" rtl="0" algn="l">
                        <a:spcBef>
                          <a:spcPts val="0"/>
                        </a:spcBef>
                        <a:spcAft>
                          <a:spcPts val="0"/>
                        </a:spcAft>
                        <a:buNone/>
                      </a:pPr>
                      <a:r>
                        <a:t/>
                      </a:r>
                      <a:endParaRPr sz="1100"/>
                    </a:p>
                    <a:p>
                      <a:pPr indent="0" lvl="0" marL="0" rtl="0" algn="l">
                        <a:spcBef>
                          <a:spcPts val="0"/>
                        </a:spcBef>
                        <a:spcAft>
                          <a:spcPts val="0"/>
                        </a:spcAft>
                        <a:buNone/>
                      </a:pPr>
                      <a:r>
                        <a:rPr lang="en" sz="1100"/>
                        <a:t>Height of largest plant:    2.7cm   2.6cm    3.2cm                         3.1cm      4.1cm       3.7cm</a:t>
                      </a:r>
                      <a:endParaRPr sz="1100"/>
                    </a:p>
                    <a:p>
                      <a:pPr indent="0" lvl="0" marL="0" rtl="0" algn="l">
                        <a:spcBef>
                          <a:spcPts val="0"/>
                        </a:spcBef>
                        <a:spcAft>
                          <a:spcPts val="0"/>
                        </a:spcAft>
                        <a:buNone/>
                      </a:pPr>
                      <a:r>
                        <a:t/>
                      </a:r>
                      <a:endParaRPr sz="1100"/>
                    </a:p>
                    <a:p>
                      <a:pPr indent="0" lvl="0" marL="0" rtl="0" algn="l">
                        <a:spcBef>
                          <a:spcPts val="0"/>
                        </a:spcBef>
                        <a:spcAft>
                          <a:spcPts val="0"/>
                        </a:spcAft>
                        <a:buNone/>
                      </a:pPr>
                      <a:r>
                        <a:rPr lang="en" sz="1100"/>
                        <a:t>Date: February 4th </a:t>
                      </a:r>
                      <a:r>
                        <a:rPr lang="en" sz="1100" u="sng"/>
                        <a:t> </a:t>
                      </a:r>
                      <a:endParaRPr sz="1100" u="sng"/>
                    </a:p>
                  </a:txBody>
                  <a:tcPr marT="63500" marB="63500" marR="63500" marL="63500"/>
                </a:tc>
              </a:tr>
              <a:tr h="642075">
                <a:tc>
                  <a:txBody>
                    <a:bodyPr/>
                    <a:lstStyle/>
                    <a:p>
                      <a:pPr indent="0" lvl="0" marL="0" rtl="0" algn="l">
                        <a:spcBef>
                          <a:spcPts val="0"/>
                        </a:spcBef>
                        <a:spcAft>
                          <a:spcPts val="0"/>
                        </a:spcAft>
                        <a:buNone/>
                      </a:pPr>
                      <a:r>
                        <a:rPr lang="en" sz="1100"/>
                        <a:t>Height of largest plant:  6.1cm    5.5cm    6.6cm                           4.7cm      5.8cm     5.4cm         </a:t>
                      </a:r>
                      <a:endParaRPr sz="1100"/>
                    </a:p>
                    <a:p>
                      <a:pPr indent="0" lvl="0" marL="0" rtl="0" algn="l">
                        <a:spcBef>
                          <a:spcPts val="0"/>
                        </a:spcBef>
                        <a:spcAft>
                          <a:spcPts val="0"/>
                        </a:spcAft>
                        <a:buNone/>
                      </a:pPr>
                      <a:r>
                        <a:t/>
                      </a:r>
                      <a:endParaRPr sz="1100"/>
                    </a:p>
                    <a:p>
                      <a:pPr indent="0" lvl="0" marL="0" rtl="0" algn="l">
                        <a:spcBef>
                          <a:spcPts val="0"/>
                        </a:spcBef>
                        <a:spcAft>
                          <a:spcPts val="0"/>
                        </a:spcAft>
                        <a:buNone/>
                      </a:pPr>
                      <a:r>
                        <a:rPr lang="en" sz="1100"/>
                        <a:t>Date: February 5th </a:t>
                      </a:r>
                      <a:endParaRPr sz="1100"/>
                    </a:p>
                  </a:txBody>
                  <a:tcPr marT="63500" marB="63500" marR="63500" marL="63500"/>
                </a:tc>
              </a:tr>
              <a:tr h="985375">
                <a:tc>
                  <a:txBody>
                    <a:bodyPr/>
                    <a:lstStyle/>
                    <a:p>
                      <a:pPr indent="0" lvl="0" marL="0" rtl="0" algn="l">
                        <a:spcBef>
                          <a:spcPts val="0"/>
                        </a:spcBef>
                        <a:spcAft>
                          <a:spcPts val="0"/>
                        </a:spcAft>
                        <a:buNone/>
                      </a:pPr>
                      <a:r>
                        <a:rPr lang="en" sz="1100"/>
                        <a:t>Length of largest leaf:    1.3cm    1.5cm    1cm                               9mm       9mm       1.4cm</a:t>
                      </a:r>
                      <a:endParaRPr sz="1100"/>
                    </a:p>
                    <a:p>
                      <a:pPr indent="0" lvl="0" marL="0" rtl="0" algn="l">
                        <a:spcBef>
                          <a:spcPts val="0"/>
                        </a:spcBef>
                        <a:spcAft>
                          <a:spcPts val="0"/>
                        </a:spcAft>
                        <a:buNone/>
                      </a:pPr>
                      <a:r>
                        <a:t/>
                      </a:r>
                      <a:endParaRPr sz="1100"/>
                    </a:p>
                    <a:p>
                      <a:pPr indent="0" lvl="0" marL="0" rtl="0" algn="l">
                        <a:spcBef>
                          <a:spcPts val="0"/>
                        </a:spcBef>
                        <a:spcAft>
                          <a:spcPts val="0"/>
                        </a:spcAft>
                        <a:buNone/>
                      </a:pPr>
                      <a:r>
                        <a:rPr lang="en" sz="1100"/>
                        <a:t>Height of largest plant:  6.1cm    5.5cm    6.6cm                           4.7cm      5.8cm     5.4cm         </a:t>
                      </a:r>
                      <a:endParaRPr sz="1100"/>
                    </a:p>
                    <a:p>
                      <a:pPr indent="0" lvl="0" marL="0" rtl="0" algn="l">
                        <a:spcBef>
                          <a:spcPts val="0"/>
                        </a:spcBef>
                        <a:spcAft>
                          <a:spcPts val="0"/>
                        </a:spcAft>
                        <a:buNone/>
                      </a:pPr>
                      <a:r>
                        <a:t/>
                      </a:r>
                      <a:endParaRPr sz="1100"/>
                    </a:p>
                    <a:p>
                      <a:pPr indent="0" lvl="0" marL="0" rtl="0" algn="l">
                        <a:spcBef>
                          <a:spcPts val="0"/>
                        </a:spcBef>
                        <a:spcAft>
                          <a:spcPts val="0"/>
                        </a:spcAft>
                        <a:buNone/>
                      </a:pPr>
                      <a:r>
                        <a:rPr lang="en" sz="1100"/>
                        <a:t>Date: February 6th</a:t>
                      </a:r>
                      <a:endParaRPr sz="1100"/>
                    </a:p>
                  </a:txBody>
                  <a:tcPr marT="63500" marB="63500" marR="63500" marL="63500"/>
                </a:tc>
              </a:tr>
              <a:tr h="642075">
                <a:tc>
                  <a:txBody>
                    <a:bodyPr/>
                    <a:lstStyle/>
                    <a:p>
                      <a:pPr indent="0" lvl="0" marL="0" rtl="0" algn="l">
                        <a:spcBef>
                          <a:spcPts val="0"/>
                        </a:spcBef>
                        <a:spcAft>
                          <a:spcPts val="0"/>
                        </a:spcAft>
                        <a:buNone/>
                      </a:pPr>
                      <a:r>
                        <a:rPr lang="en" sz="1100"/>
                        <a:t>Height Of Largest Plant: 11.1cm  10.8cm  10.6cm                        8.5cm      9.4cm     9.0cm</a:t>
                      </a:r>
                      <a:endParaRPr sz="1100"/>
                    </a:p>
                    <a:p>
                      <a:pPr indent="0" lvl="0" marL="0" rtl="0" algn="l">
                        <a:spcBef>
                          <a:spcPts val="0"/>
                        </a:spcBef>
                        <a:spcAft>
                          <a:spcPts val="0"/>
                        </a:spcAft>
                        <a:buNone/>
                      </a:pPr>
                      <a:r>
                        <a:t/>
                      </a:r>
                      <a:endParaRPr sz="1100"/>
                    </a:p>
                    <a:p>
                      <a:pPr indent="0" lvl="0" marL="0" rtl="0" algn="l">
                        <a:spcBef>
                          <a:spcPts val="0"/>
                        </a:spcBef>
                        <a:spcAft>
                          <a:spcPts val="0"/>
                        </a:spcAft>
                        <a:buNone/>
                      </a:pPr>
                      <a:r>
                        <a:rPr lang="en" sz="1100"/>
                        <a:t>Date: February 7th</a:t>
                      </a:r>
                      <a:endParaRPr sz="1100"/>
                    </a:p>
                  </a:txBody>
                  <a:tcPr marT="63500" marB="63500" marR="63500" marL="63500"/>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121" name="Shape 121"/>
        <p:cNvGrpSpPr/>
        <p:nvPr/>
      </p:nvGrpSpPr>
      <p:grpSpPr>
        <a:xfrm>
          <a:off x="0" y="0"/>
          <a:ext cx="0" cy="0"/>
          <a:chOff x="0" y="0"/>
          <a:chExt cx="0" cy="0"/>
        </a:xfrm>
      </p:grpSpPr>
      <p:graphicFrame>
        <p:nvGraphicFramePr>
          <p:cNvPr id="122" name="Google Shape;122;p23"/>
          <p:cNvGraphicFramePr/>
          <p:nvPr/>
        </p:nvGraphicFramePr>
        <p:xfrm>
          <a:off x="0" y="-48525"/>
          <a:ext cx="3000000" cy="3000000"/>
        </p:xfrm>
        <a:graphic>
          <a:graphicData uri="http://schemas.openxmlformats.org/drawingml/2006/table">
            <a:tbl>
              <a:tblPr>
                <a:noFill/>
                <a:tableStyleId>{9AB73195-634D-45DA-B525-ED5E05BB3EE4}</a:tableStyleId>
              </a:tblPr>
              <a:tblGrid>
                <a:gridCol w="9336075"/>
              </a:tblGrid>
              <a:tr h="1288175">
                <a:tc>
                  <a:txBody>
                    <a:bodyPr/>
                    <a:lstStyle/>
                    <a:p>
                      <a:pPr indent="0" lvl="0" marL="0" rtl="0" algn="l">
                        <a:spcBef>
                          <a:spcPts val="0"/>
                        </a:spcBef>
                        <a:spcAft>
                          <a:spcPts val="0"/>
                        </a:spcAft>
                        <a:buNone/>
                      </a:pPr>
                      <a:r>
                        <a:rPr lang="en" sz="1100"/>
                        <a:t>Seeding Date: January 29th</a:t>
                      </a:r>
                      <a:endParaRPr sz="1100"/>
                    </a:p>
                    <a:p>
                      <a:pPr indent="0" lvl="0" marL="0" rtl="0" algn="l">
                        <a:spcBef>
                          <a:spcPts val="0"/>
                        </a:spcBef>
                        <a:spcAft>
                          <a:spcPts val="0"/>
                        </a:spcAft>
                        <a:buNone/>
                      </a:pPr>
                      <a:r>
                        <a:rPr lang="en" sz="1100"/>
                        <a:t>Seed type: Green Lentils</a:t>
                      </a:r>
                      <a:endParaRPr sz="1100"/>
                    </a:p>
                    <a:p>
                      <a:pPr indent="0" lvl="0" marL="0" rtl="0" algn="l">
                        <a:spcBef>
                          <a:spcPts val="0"/>
                        </a:spcBef>
                        <a:spcAft>
                          <a:spcPts val="0"/>
                        </a:spcAft>
                        <a:buNone/>
                      </a:pPr>
                      <a:r>
                        <a:rPr lang="en" sz="1100"/>
                        <a:t>Sprout date: February 3rd</a:t>
                      </a:r>
                      <a:endParaRPr sz="1100"/>
                    </a:p>
                    <a:p>
                      <a:pPr indent="0" lvl="0" marL="0" rtl="0" algn="l">
                        <a:spcBef>
                          <a:spcPts val="0"/>
                        </a:spcBef>
                        <a:spcAft>
                          <a:spcPts val="0"/>
                        </a:spcAft>
                        <a:buNone/>
                      </a:pPr>
                      <a:r>
                        <a:t/>
                      </a:r>
                      <a:endParaRPr sz="1100"/>
                    </a:p>
                    <a:p>
                      <a:pPr indent="0" lvl="0" marL="0" rtl="0" algn="l">
                        <a:spcBef>
                          <a:spcPts val="0"/>
                        </a:spcBef>
                        <a:spcAft>
                          <a:spcPts val="0"/>
                        </a:spcAft>
                        <a:buNone/>
                      </a:pPr>
                      <a:r>
                        <a:rPr lang="en" sz="1100"/>
                        <a:t>                                        </a:t>
                      </a:r>
                      <a:r>
                        <a:rPr b="1" lang="en" sz="1100" u="sng"/>
                        <a:t>  Nutrient-Rich Water </a:t>
                      </a:r>
                      <a:r>
                        <a:rPr lang="en" sz="1100"/>
                        <a:t>                   </a:t>
                      </a:r>
                      <a:r>
                        <a:rPr b="1" lang="en" sz="1100" u="sng"/>
                        <a:t> Purified Regular Water</a:t>
                      </a:r>
                      <a:endParaRPr b="1" sz="1100" u="sng"/>
                    </a:p>
                    <a:p>
                      <a:pPr indent="0" lvl="0" marL="0" rtl="0" algn="l">
                        <a:spcBef>
                          <a:spcPts val="0"/>
                        </a:spcBef>
                        <a:spcAft>
                          <a:spcPts val="0"/>
                        </a:spcAft>
                        <a:buNone/>
                      </a:pPr>
                      <a:r>
                        <a:t/>
                      </a:r>
                      <a:endParaRPr b="1" sz="1100" u="sng"/>
                    </a:p>
                    <a:p>
                      <a:pPr indent="0" lvl="0" marL="0" rtl="0" algn="l">
                        <a:spcBef>
                          <a:spcPts val="0"/>
                        </a:spcBef>
                        <a:spcAft>
                          <a:spcPts val="0"/>
                        </a:spcAft>
                        <a:buNone/>
                      </a:pPr>
                      <a:r>
                        <a:rPr lang="en" sz="1100"/>
                        <a:t>Container                          N1       N2       N3                                W1          W2          W3</a:t>
                      </a:r>
                      <a:endParaRPr sz="1100"/>
                    </a:p>
                  </a:txBody>
                  <a:tcPr marT="63500" marB="63500" marR="63500" marL="63500"/>
                </a:tc>
              </a:tr>
              <a:tr h="434075">
                <a:tc>
                  <a:txBody>
                    <a:bodyPr/>
                    <a:lstStyle/>
                    <a:p>
                      <a:pPr indent="0" lvl="0" marL="0" rtl="0" algn="l">
                        <a:spcBef>
                          <a:spcPts val="0"/>
                        </a:spcBef>
                        <a:spcAft>
                          <a:spcPts val="0"/>
                        </a:spcAft>
                        <a:buNone/>
                      </a:pPr>
                      <a:r>
                        <a:rPr b="1" lang="en" sz="1000" u="sng"/>
                        <a:t>Seedlings Appear</a:t>
                      </a:r>
                      <a:r>
                        <a:rPr lang="en" sz="1100"/>
                        <a:t>  -  All Nutrient Rich water and Regular Purified water sprouted on February 3rd</a:t>
                      </a:r>
                      <a:endParaRPr sz="1100"/>
                    </a:p>
                  </a:txBody>
                  <a:tcPr marT="63500" marB="63500" marR="63500" marL="63500"/>
                </a:tc>
              </a:tr>
              <a:tr h="955350">
                <a:tc>
                  <a:txBody>
                    <a:bodyPr/>
                    <a:lstStyle/>
                    <a:p>
                      <a:pPr indent="0" lvl="0" marL="0" rtl="0" algn="l">
                        <a:spcBef>
                          <a:spcPts val="0"/>
                        </a:spcBef>
                        <a:spcAft>
                          <a:spcPts val="0"/>
                        </a:spcAft>
                        <a:buNone/>
                      </a:pPr>
                      <a:r>
                        <a:rPr lang="en" sz="1100"/>
                        <a:t>Length Of Largest Leaf:   2cm     1.7cm  1.3cm                           1.3cm        1.7cm      1.6cm                        </a:t>
                      </a:r>
                      <a:endParaRPr sz="1100"/>
                    </a:p>
                    <a:p>
                      <a:pPr indent="0" lvl="0" marL="0" rtl="0" algn="l">
                        <a:spcBef>
                          <a:spcPts val="0"/>
                        </a:spcBef>
                        <a:spcAft>
                          <a:spcPts val="0"/>
                        </a:spcAft>
                        <a:buNone/>
                      </a:pPr>
                      <a:r>
                        <a:t/>
                      </a:r>
                      <a:endParaRPr sz="1100"/>
                    </a:p>
                    <a:p>
                      <a:pPr indent="0" lvl="0" marL="0" rtl="0" algn="l">
                        <a:spcBef>
                          <a:spcPts val="0"/>
                        </a:spcBef>
                        <a:spcAft>
                          <a:spcPts val="0"/>
                        </a:spcAft>
                        <a:buNone/>
                      </a:pPr>
                      <a:r>
                        <a:rPr lang="en" sz="1100"/>
                        <a:t>Height of largest plant:   14cm     12.9cm  14.3cm                      11.5cm      11.5cm     </a:t>
                      </a:r>
                      <a:r>
                        <a:rPr lang="en" sz="1100"/>
                        <a:t>12 cm</a:t>
                      </a:r>
                      <a:endParaRPr sz="1100"/>
                    </a:p>
                    <a:p>
                      <a:pPr indent="0" lvl="0" marL="0" rtl="0" algn="l">
                        <a:spcBef>
                          <a:spcPts val="0"/>
                        </a:spcBef>
                        <a:spcAft>
                          <a:spcPts val="0"/>
                        </a:spcAft>
                        <a:buNone/>
                      </a:pPr>
                      <a:r>
                        <a:t/>
                      </a:r>
                      <a:endParaRPr sz="1100"/>
                    </a:p>
                    <a:p>
                      <a:pPr indent="0" lvl="0" marL="0" rtl="0" algn="l">
                        <a:spcBef>
                          <a:spcPts val="0"/>
                        </a:spcBef>
                        <a:spcAft>
                          <a:spcPts val="0"/>
                        </a:spcAft>
                        <a:buNone/>
                      </a:pPr>
                      <a:r>
                        <a:rPr lang="en" sz="1100"/>
                        <a:t>Date: February 8th </a:t>
                      </a:r>
                      <a:r>
                        <a:rPr lang="en" sz="1100" u="sng"/>
                        <a:t> </a:t>
                      </a:r>
                      <a:endParaRPr sz="1100" u="sng"/>
                    </a:p>
                  </a:txBody>
                  <a:tcPr marT="63500" marB="63500" marR="63500" marL="63500"/>
                </a:tc>
              </a:tr>
              <a:tr h="588400">
                <a:tc>
                  <a:txBody>
                    <a:bodyPr/>
                    <a:lstStyle/>
                    <a:p>
                      <a:pPr indent="0" lvl="0" marL="0" rtl="0" algn="l">
                        <a:spcBef>
                          <a:spcPts val="0"/>
                        </a:spcBef>
                        <a:spcAft>
                          <a:spcPts val="0"/>
                        </a:spcAft>
                        <a:buNone/>
                      </a:pPr>
                      <a:r>
                        <a:rPr lang="en" sz="1100"/>
                        <a:t>Height of largest plant:  16.0cm    15.5cm   16.2cm                    14.6cm     14.0cm     14.3cm        </a:t>
                      </a:r>
                      <a:endParaRPr sz="1100"/>
                    </a:p>
                    <a:p>
                      <a:pPr indent="0" lvl="0" marL="0" rtl="0" algn="l">
                        <a:spcBef>
                          <a:spcPts val="0"/>
                        </a:spcBef>
                        <a:spcAft>
                          <a:spcPts val="0"/>
                        </a:spcAft>
                        <a:buNone/>
                      </a:pPr>
                      <a:r>
                        <a:t/>
                      </a:r>
                      <a:endParaRPr sz="1100"/>
                    </a:p>
                    <a:p>
                      <a:pPr indent="0" lvl="0" marL="0" rtl="0" algn="l">
                        <a:spcBef>
                          <a:spcPts val="0"/>
                        </a:spcBef>
                        <a:spcAft>
                          <a:spcPts val="0"/>
                        </a:spcAft>
                        <a:buNone/>
                      </a:pPr>
                      <a:r>
                        <a:rPr lang="en" sz="1100"/>
                        <a:t>Date: February 9th</a:t>
                      </a:r>
                      <a:endParaRPr sz="1100"/>
                    </a:p>
                  </a:txBody>
                  <a:tcPr marT="63500" marB="63500" marR="63500" marL="63500"/>
                </a:tc>
              </a:tr>
              <a:tr h="955350">
                <a:tc>
                  <a:txBody>
                    <a:bodyPr/>
                    <a:lstStyle/>
                    <a:p>
                      <a:pPr indent="0" lvl="0" marL="0" rtl="0" algn="l">
                        <a:spcBef>
                          <a:spcPts val="0"/>
                        </a:spcBef>
                        <a:spcAft>
                          <a:spcPts val="0"/>
                        </a:spcAft>
                        <a:buNone/>
                      </a:pPr>
                      <a:r>
                        <a:rPr lang="en" sz="1100"/>
                        <a:t>Length of largest leaf:    2.4cm      2.0cm     2.0cm                       2.0cm      2.0cm        1.8cm</a:t>
                      </a:r>
                      <a:endParaRPr sz="1100"/>
                    </a:p>
                    <a:p>
                      <a:pPr indent="0" lvl="0" marL="0" rtl="0" algn="l">
                        <a:spcBef>
                          <a:spcPts val="0"/>
                        </a:spcBef>
                        <a:spcAft>
                          <a:spcPts val="0"/>
                        </a:spcAft>
                        <a:buNone/>
                      </a:pPr>
                      <a:r>
                        <a:t/>
                      </a:r>
                      <a:endParaRPr sz="1100"/>
                    </a:p>
                    <a:p>
                      <a:pPr indent="0" lvl="0" marL="0" rtl="0" algn="l">
                        <a:spcBef>
                          <a:spcPts val="0"/>
                        </a:spcBef>
                        <a:spcAft>
                          <a:spcPts val="0"/>
                        </a:spcAft>
                        <a:buNone/>
                      </a:pPr>
                      <a:r>
                        <a:rPr lang="en" sz="1100"/>
                        <a:t>Height of largest plant:  18.1cm     17.5cm   18.7cm                    16.1cm     14.8cm      15.7cm</a:t>
                      </a:r>
                      <a:endParaRPr sz="1100"/>
                    </a:p>
                    <a:p>
                      <a:pPr indent="0" lvl="0" marL="0" rtl="0" algn="l">
                        <a:spcBef>
                          <a:spcPts val="0"/>
                        </a:spcBef>
                        <a:spcAft>
                          <a:spcPts val="0"/>
                        </a:spcAft>
                        <a:buNone/>
                      </a:pPr>
                      <a:r>
                        <a:t/>
                      </a:r>
                      <a:endParaRPr sz="1100"/>
                    </a:p>
                    <a:p>
                      <a:pPr indent="0" lvl="0" marL="0" rtl="0" algn="l">
                        <a:spcBef>
                          <a:spcPts val="0"/>
                        </a:spcBef>
                        <a:spcAft>
                          <a:spcPts val="0"/>
                        </a:spcAft>
                        <a:buNone/>
                      </a:pPr>
                      <a:r>
                        <a:rPr lang="en" sz="1100"/>
                        <a:t>Date: February 10th</a:t>
                      </a:r>
                      <a:endParaRPr sz="1100"/>
                    </a:p>
                  </a:txBody>
                  <a:tcPr marT="63500" marB="63500" marR="63500" marL="63500"/>
                </a:tc>
              </a:tr>
              <a:tr h="630850">
                <a:tc>
                  <a:txBody>
                    <a:bodyPr/>
                    <a:lstStyle/>
                    <a:p>
                      <a:pPr indent="0" lvl="0" marL="0" rtl="0" algn="l">
                        <a:spcBef>
                          <a:spcPts val="0"/>
                        </a:spcBef>
                        <a:spcAft>
                          <a:spcPts val="0"/>
                        </a:spcAft>
                        <a:buNone/>
                      </a:pPr>
                      <a:r>
                        <a:rPr lang="en" sz="1100"/>
                        <a:t>Height Of Largest Plant: 11.1cm   10.8cm  10.6cm                       8.5cm     9.4cm         9.0cm</a:t>
                      </a:r>
                      <a:endParaRPr sz="1100"/>
                    </a:p>
                    <a:p>
                      <a:pPr indent="0" lvl="0" marL="0" rtl="0" algn="l">
                        <a:spcBef>
                          <a:spcPts val="0"/>
                        </a:spcBef>
                        <a:spcAft>
                          <a:spcPts val="0"/>
                        </a:spcAft>
                        <a:buNone/>
                      </a:pPr>
                      <a:r>
                        <a:t/>
                      </a:r>
                      <a:endParaRPr sz="1100"/>
                    </a:p>
                    <a:p>
                      <a:pPr indent="0" lvl="0" marL="0" rtl="0" algn="l">
                        <a:spcBef>
                          <a:spcPts val="0"/>
                        </a:spcBef>
                        <a:spcAft>
                          <a:spcPts val="0"/>
                        </a:spcAft>
                        <a:buNone/>
                      </a:pPr>
                      <a:r>
                        <a:rPr lang="en" sz="1100"/>
                        <a:t>Date: February 11th       </a:t>
                      </a:r>
                      <a:endParaRPr sz="1100"/>
                    </a:p>
                  </a:txBody>
                  <a:tcPr marT="63500" marB="63500" marR="63500" marL="63500"/>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126" name="Shape 126"/>
        <p:cNvGrpSpPr/>
        <p:nvPr/>
      </p:nvGrpSpPr>
      <p:grpSpPr>
        <a:xfrm>
          <a:off x="0" y="0"/>
          <a:ext cx="0" cy="0"/>
          <a:chOff x="0" y="0"/>
          <a:chExt cx="0" cy="0"/>
        </a:xfrm>
      </p:grpSpPr>
      <p:graphicFrame>
        <p:nvGraphicFramePr>
          <p:cNvPr id="127" name="Google Shape;127;p24"/>
          <p:cNvGraphicFramePr/>
          <p:nvPr/>
        </p:nvGraphicFramePr>
        <p:xfrm>
          <a:off x="0" y="0"/>
          <a:ext cx="3000000" cy="3000000"/>
        </p:xfrm>
        <a:graphic>
          <a:graphicData uri="http://schemas.openxmlformats.org/drawingml/2006/table">
            <a:tbl>
              <a:tblPr>
                <a:noFill/>
                <a:tableStyleId>{9AB73195-634D-45DA-B525-ED5E05BB3EE4}</a:tableStyleId>
              </a:tblPr>
              <a:tblGrid>
                <a:gridCol w="9202625"/>
              </a:tblGrid>
              <a:tr h="1288175">
                <a:tc>
                  <a:txBody>
                    <a:bodyPr/>
                    <a:lstStyle/>
                    <a:p>
                      <a:pPr indent="0" lvl="0" marL="0" rtl="0" algn="l">
                        <a:spcBef>
                          <a:spcPts val="0"/>
                        </a:spcBef>
                        <a:spcAft>
                          <a:spcPts val="0"/>
                        </a:spcAft>
                        <a:buNone/>
                      </a:pPr>
                      <a:r>
                        <a:rPr lang="en" sz="1100"/>
                        <a:t>Seeding Date: January 29th</a:t>
                      </a:r>
                      <a:endParaRPr sz="1100"/>
                    </a:p>
                    <a:p>
                      <a:pPr indent="0" lvl="0" marL="0" rtl="0" algn="l">
                        <a:spcBef>
                          <a:spcPts val="0"/>
                        </a:spcBef>
                        <a:spcAft>
                          <a:spcPts val="0"/>
                        </a:spcAft>
                        <a:buNone/>
                      </a:pPr>
                      <a:r>
                        <a:rPr lang="en" sz="1100"/>
                        <a:t>Seed type: Green Lentils</a:t>
                      </a:r>
                      <a:endParaRPr sz="1100"/>
                    </a:p>
                    <a:p>
                      <a:pPr indent="0" lvl="0" marL="0" rtl="0" algn="l">
                        <a:spcBef>
                          <a:spcPts val="0"/>
                        </a:spcBef>
                        <a:spcAft>
                          <a:spcPts val="0"/>
                        </a:spcAft>
                        <a:buNone/>
                      </a:pPr>
                      <a:r>
                        <a:rPr lang="en" sz="1100"/>
                        <a:t>Sprout date: February 3rd</a:t>
                      </a:r>
                      <a:endParaRPr sz="1100"/>
                    </a:p>
                    <a:p>
                      <a:pPr indent="0" lvl="0" marL="0" rtl="0" algn="l">
                        <a:spcBef>
                          <a:spcPts val="0"/>
                        </a:spcBef>
                        <a:spcAft>
                          <a:spcPts val="0"/>
                        </a:spcAft>
                        <a:buNone/>
                      </a:pPr>
                      <a:r>
                        <a:t/>
                      </a:r>
                      <a:endParaRPr sz="1100"/>
                    </a:p>
                    <a:p>
                      <a:pPr indent="0" lvl="0" marL="0" rtl="0" algn="l">
                        <a:spcBef>
                          <a:spcPts val="0"/>
                        </a:spcBef>
                        <a:spcAft>
                          <a:spcPts val="0"/>
                        </a:spcAft>
                        <a:buNone/>
                      </a:pPr>
                      <a:r>
                        <a:rPr lang="en" sz="1100"/>
                        <a:t>                                        </a:t>
                      </a:r>
                      <a:r>
                        <a:rPr b="1" lang="en" sz="1100" u="sng"/>
                        <a:t>  Nutrient-Rich Water </a:t>
                      </a:r>
                      <a:r>
                        <a:rPr lang="en" sz="1100"/>
                        <a:t>                   </a:t>
                      </a:r>
                      <a:r>
                        <a:rPr b="1" lang="en" sz="1100" u="sng"/>
                        <a:t> Purified Regular Water</a:t>
                      </a:r>
                      <a:endParaRPr b="1" sz="1100" u="sng"/>
                    </a:p>
                    <a:p>
                      <a:pPr indent="0" lvl="0" marL="0" rtl="0" algn="l">
                        <a:spcBef>
                          <a:spcPts val="0"/>
                        </a:spcBef>
                        <a:spcAft>
                          <a:spcPts val="0"/>
                        </a:spcAft>
                        <a:buNone/>
                      </a:pPr>
                      <a:r>
                        <a:t/>
                      </a:r>
                      <a:endParaRPr b="1" sz="1100" u="sng"/>
                    </a:p>
                    <a:p>
                      <a:pPr indent="0" lvl="0" marL="0" rtl="0" algn="l">
                        <a:spcBef>
                          <a:spcPts val="0"/>
                        </a:spcBef>
                        <a:spcAft>
                          <a:spcPts val="0"/>
                        </a:spcAft>
                        <a:buNone/>
                      </a:pPr>
                      <a:r>
                        <a:rPr lang="en" sz="1100"/>
                        <a:t>Container                          N1        N2           N3                                W1          W2          W3</a:t>
                      </a:r>
                      <a:endParaRPr sz="1100"/>
                    </a:p>
                  </a:txBody>
                  <a:tcPr marT="63500" marB="63500" marR="63500" marL="63500"/>
                </a:tc>
              </a:tr>
              <a:tr h="434075">
                <a:tc>
                  <a:txBody>
                    <a:bodyPr/>
                    <a:lstStyle/>
                    <a:p>
                      <a:pPr indent="0" lvl="0" marL="0" rtl="0" algn="l">
                        <a:spcBef>
                          <a:spcPts val="0"/>
                        </a:spcBef>
                        <a:spcAft>
                          <a:spcPts val="0"/>
                        </a:spcAft>
                        <a:buNone/>
                      </a:pPr>
                      <a:r>
                        <a:rPr b="1" lang="en" sz="1000" u="sng"/>
                        <a:t>Seedlings Appear</a:t>
                      </a:r>
                      <a:r>
                        <a:rPr lang="en" sz="1100"/>
                        <a:t>  -  All Nutrient Rich water and Regular Purified water sprouted on February 3rd</a:t>
                      </a:r>
                      <a:endParaRPr sz="1100"/>
                    </a:p>
                  </a:txBody>
                  <a:tcPr marT="63500" marB="63500" marR="63500" marL="63500"/>
                </a:tc>
              </a:tr>
              <a:tr h="955350">
                <a:tc>
                  <a:txBody>
                    <a:bodyPr/>
                    <a:lstStyle/>
                    <a:p>
                      <a:pPr indent="0" lvl="0" marL="0" rtl="0" algn="l">
                        <a:spcBef>
                          <a:spcPts val="0"/>
                        </a:spcBef>
                        <a:spcAft>
                          <a:spcPts val="0"/>
                        </a:spcAft>
                        <a:buNone/>
                      </a:pPr>
                      <a:r>
                        <a:rPr lang="en" sz="1100"/>
                        <a:t>Length Of Largest Leaf:   2.5cm     2.1cm     2.2cm                         2.1cm       2.1cm      1.9cm                        </a:t>
                      </a:r>
                      <a:endParaRPr sz="1100"/>
                    </a:p>
                    <a:p>
                      <a:pPr indent="0" lvl="0" marL="0" rtl="0" algn="l">
                        <a:spcBef>
                          <a:spcPts val="0"/>
                        </a:spcBef>
                        <a:spcAft>
                          <a:spcPts val="0"/>
                        </a:spcAft>
                        <a:buNone/>
                      </a:pPr>
                      <a:r>
                        <a:rPr lang="en" sz="1100"/>
                        <a:t> </a:t>
                      </a:r>
                      <a:endParaRPr sz="1100"/>
                    </a:p>
                    <a:p>
                      <a:pPr indent="0" lvl="0" marL="0" rtl="0" algn="l">
                        <a:spcBef>
                          <a:spcPts val="0"/>
                        </a:spcBef>
                        <a:spcAft>
                          <a:spcPts val="0"/>
                        </a:spcAft>
                        <a:buNone/>
                      </a:pPr>
                      <a:r>
                        <a:rPr lang="en" sz="1100"/>
                        <a:t>Height of largest plant:   20.9cm    21.7cm   </a:t>
                      </a:r>
                      <a:r>
                        <a:rPr lang="en" sz="1100"/>
                        <a:t>22cm</a:t>
                      </a:r>
                      <a:r>
                        <a:rPr lang="en" sz="1100"/>
                        <a:t>                          19.5cm     15.5cm    18.2 cm         *******************</a:t>
                      </a:r>
                      <a:endParaRPr sz="1100"/>
                    </a:p>
                    <a:p>
                      <a:pPr indent="0" lvl="0" marL="0" rtl="0" algn="l">
                        <a:spcBef>
                          <a:spcPts val="0"/>
                        </a:spcBef>
                        <a:spcAft>
                          <a:spcPts val="0"/>
                        </a:spcAft>
                        <a:buNone/>
                      </a:pPr>
                      <a:r>
                        <a:t/>
                      </a:r>
                      <a:endParaRPr sz="1100"/>
                    </a:p>
                    <a:p>
                      <a:pPr indent="0" lvl="0" marL="0" rtl="0" algn="l">
                        <a:spcBef>
                          <a:spcPts val="0"/>
                        </a:spcBef>
                        <a:spcAft>
                          <a:spcPts val="0"/>
                        </a:spcAft>
                        <a:buNone/>
                      </a:pPr>
                      <a:r>
                        <a:rPr lang="en" sz="1100"/>
                        <a:t>Date: February 12th </a:t>
                      </a:r>
                      <a:r>
                        <a:rPr lang="en" sz="1100" u="sng"/>
                        <a:t> </a:t>
                      </a:r>
                      <a:endParaRPr sz="1100" u="sng"/>
                    </a:p>
                  </a:txBody>
                  <a:tcPr marT="63500" marB="63500" marR="63500" marL="63500"/>
                </a:tc>
              </a:tr>
              <a:tr h="588400">
                <a:tc>
                  <a:txBody>
                    <a:bodyPr/>
                    <a:lstStyle/>
                    <a:p>
                      <a:pPr indent="0" lvl="0" marL="0" rtl="0" algn="l">
                        <a:spcBef>
                          <a:spcPts val="0"/>
                        </a:spcBef>
                        <a:spcAft>
                          <a:spcPts val="0"/>
                        </a:spcAft>
                        <a:buNone/>
                      </a:pPr>
                      <a:r>
                        <a:rPr lang="en" sz="1100"/>
                        <a:t>Height of largest plant:  22cm       23.2cm       23.3cm                      19.5cm       16cm      20cm        </a:t>
                      </a:r>
                      <a:endParaRPr sz="1100"/>
                    </a:p>
                    <a:p>
                      <a:pPr indent="0" lvl="0" marL="0" rtl="0" algn="l">
                        <a:spcBef>
                          <a:spcPts val="0"/>
                        </a:spcBef>
                        <a:spcAft>
                          <a:spcPts val="0"/>
                        </a:spcAft>
                        <a:buNone/>
                      </a:pPr>
                      <a:r>
                        <a:t/>
                      </a:r>
                      <a:endParaRPr sz="1100"/>
                    </a:p>
                    <a:p>
                      <a:pPr indent="0" lvl="0" marL="0" rtl="0" algn="l">
                        <a:spcBef>
                          <a:spcPts val="0"/>
                        </a:spcBef>
                        <a:spcAft>
                          <a:spcPts val="0"/>
                        </a:spcAft>
                        <a:buNone/>
                      </a:pPr>
                      <a:r>
                        <a:rPr lang="en" sz="1100"/>
                        <a:t>Date: February 13th</a:t>
                      </a:r>
                      <a:endParaRPr sz="1100"/>
                    </a:p>
                  </a:txBody>
                  <a:tcPr marT="63500" marB="63500" marR="63500" marL="63500"/>
                </a:tc>
              </a:tr>
              <a:tr h="955350">
                <a:tc>
                  <a:txBody>
                    <a:bodyPr/>
                    <a:lstStyle/>
                    <a:p>
                      <a:pPr indent="0" lvl="0" marL="0" rtl="0" algn="l">
                        <a:spcBef>
                          <a:spcPts val="0"/>
                        </a:spcBef>
                        <a:spcAft>
                          <a:spcPts val="0"/>
                        </a:spcAft>
                        <a:buNone/>
                      </a:pPr>
                      <a:r>
                        <a:rPr lang="en" sz="1100"/>
                        <a:t>Length of largest leaf:    2.7cm       2.7cm        2.6cm                         2.6cm         2.5cm     2cm</a:t>
                      </a:r>
                      <a:endParaRPr sz="1100"/>
                    </a:p>
                    <a:p>
                      <a:pPr indent="0" lvl="0" marL="0" rtl="0" algn="l">
                        <a:spcBef>
                          <a:spcPts val="0"/>
                        </a:spcBef>
                        <a:spcAft>
                          <a:spcPts val="0"/>
                        </a:spcAft>
                        <a:buNone/>
                      </a:pPr>
                      <a:r>
                        <a:rPr lang="en" sz="1100"/>
                        <a:t> </a:t>
                      </a:r>
                      <a:endParaRPr sz="1100"/>
                    </a:p>
                    <a:p>
                      <a:pPr indent="0" lvl="0" marL="0" rtl="0" algn="l">
                        <a:spcBef>
                          <a:spcPts val="0"/>
                        </a:spcBef>
                        <a:spcAft>
                          <a:spcPts val="0"/>
                        </a:spcAft>
                        <a:buNone/>
                      </a:pPr>
                      <a:r>
                        <a:rPr lang="en" sz="1100"/>
                        <a:t>Height of largest plant:  23.5cm      24.2cm    24.1cm                        22.5cm        16cm      20cm     *************</a:t>
                      </a:r>
                      <a:endParaRPr sz="1100"/>
                    </a:p>
                    <a:p>
                      <a:pPr indent="0" lvl="0" marL="0" rtl="0" algn="l">
                        <a:spcBef>
                          <a:spcPts val="0"/>
                        </a:spcBef>
                        <a:spcAft>
                          <a:spcPts val="0"/>
                        </a:spcAft>
                        <a:buNone/>
                      </a:pPr>
                      <a:r>
                        <a:t/>
                      </a:r>
                      <a:endParaRPr sz="1100"/>
                    </a:p>
                    <a:p>
                      <a:pPr indent="0" lvl="0" marL="0" rtl="0" algn="l">
                        <a:spcBef>
                          <a:spcPts val="0"/>
                        </a:spcBef>
                        <a:spcAft>
                          <a:spcPts val="0"/>
                        </a:spcAft>
                        <a:buNone/>
                      </a:pPr>
                      <a:r>
                        <a:rPr lang="en" sz="1100"/>
                        <a:t>Date: February 14th</a:t>
                      </a:r>
                      <a:endParaRPr sz="1100"/>
                    </a:p>
                  </a:txBody>
                  <a:tcPr marT="63500" marB="63500" marR="63500" marL="63500"/>
                </a:tc>
              </a:tr>
              <a:tr h="630850">
                <a:tc>
                  <a:txBody>
                    <a:bodyPr/>
                    <a:lstStyle/>
                    <a:p>
                      <a:pPr indent="0" lvl="0" marL="0" rtl="0" algn="l">
                        <a:spcBef>
                          <a:spcPts val="0"/>
                        </a:spcBef>
                        <a:spcAft>
                          <a:spcPts val="0"/>
                        </a:spcAft>
                        <a:buNone/>
                      </a:pPr>
                      <a:r>
                        <a:rPr lang="en" sz="1100"/>
                        <a:t>Height Of Largest Plant: 24cm        25cm       25.1cm                        23.1cm        16.5cm     21.1cm</a:t>
                      </a:r>
                      <a:endParaRPr sz="1100"/>
                    </a:p>
                    <a:p>
                      <a:pPr indent="0" lvl="0" marL="0" rtl="0" algn="l">
                        <a:spcBef>
                          <a:spcPts val="0"/>
                        </a:spcBef>
                        <a:spcAft>
                          <a:spcPts val="0"/>
                        </a:spcAft>
                        <a:buNone/>
                      </a:pPr>
                      <a:r>
                        <a:t/>
                      </a:r>
                      <a:endParaRPr sz="1100"/>
                    </a:p>
                    <a:p>
                      <a:pPr indent="0" lvl="0" marL="0" rtl="0" algn="l">
                        <a:spcBef>
                          <a:spcPts val="0"/>
                        </a:spcBef>
                        <a:spcAft>
                          <a:spcPts val="0"/>
                        </a:spcAft>
                        <a:buNone/>
                      </a:pPr>
                      <a:r>
                        <a:rPr lang="en" sz="1100"/>
                        <a:t>Date: February 15th       </a:t>
                      </a:r>
                      <a:endParaRPr sz="1100"/>
                    </a:p>
                  </a:txBody>
                  <a:tcPr marT="63500" marB="63500" marR="63500" marL="63500"/>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131" name="Shape 131"/>
        <p:cNvGrpSpPr/>
        <p:nvPr/>
      </p:nvGrpSpPr>
      <p:grpSpPr>
        <a:xfrm>
          <a:off x="0" y="0"/>
          <a:ext cx="0" cy="0"/>
          <a:chOff x="0" y="0"/>
          <a:chExt cx="0" cy="0"/>
        </a:xfrm>
      </p:grpSpPr>
      <p:graphicFrame>
        <p:nvGraphicFramePr>
          <p:cNvPr id="132" name="Google Shape;132;p25"/>
          <p:cNvGraphicFramePr/>
          <p:nvPr/>
        </p:nvGraphicFramePr>
        <p:xfrm>
          <a:off x="-29312" y="-21200"/>
          <a:ext cx="3000000" cy="3000000"/>
        </p:xfrm>
        <a:graphic>
          <a:graphicData uri="http://schemas.openxmlformats.org/drawingml/2006/table">
            <a:tbl>
              <a:tblPr>
                <a:noFill/>
                <a:tableStyleId>{9AB73195-634D-45DA-B525-ED5E05BB3EE4}</a:tableStyleId>
              </a:tblPr>
              <a:tblGrid>
                <a:gridCol w="9202625"/>
              </a:tblGrid>
              <a:tr h="1293175">
                <a:tc>
                  <a:txBody>
                    <a:bodyPr/>
                    <a:lstStyle/>
                    <a:p>
                      <a:pPr indent="0" lvl="0" marL="0" rtl="0" algn="l">
                        <a:spcBef>
                          <a:spcPts val="0"/>
                        </a:spcBef>
                        <a:spcAft>
                          <a:spcPts val="0"/>
                        </a:spcAft>
                        <a:buNone/>
                      </a:pPr>
                      <a:r>
                        <a:rPr lang="en" sz="1100"/>
                        <a:t>Seeding Date: January 29th</a:t>
                      </a:r>
                      <a:endParaRPr sz="1100"/>
                    </a:p>
                    <a:p>
                      <a:pPr indent="0" lvl="0" marL="0" rtl="0" algn="l">
                        <a:spcBef>
                          <a:spcPts val="0"/>
                        </a:spcBef>
                        <a:spcAft>
                          <a:spcPts val="0"/>
                        </a:spcAft>
                        <a:buNone/>
                      </a:pPr>
                      <a:r>
                        <a:rPr lang="en" sz="1100"/>
                        <a:t>Seed type: Green Lentils</a:t>
                      </a:r>
                      <a:endParaRPr sz="1100"/>
                    </a:p>
                    <a:p>
                      <a:pPr indent="0" lvl="0" marL="0" rtl="0" algn="l">
                        <a:spcBef>
                          <a:spcPts val="0"/>
                        </a:spcBef>
                        <a:spcAft>
                          <a:spcPts val="0"/>
                        </a:spcAft>
                        <a:buNone/>
                      </a:pPr>
                      <a:r>
                        <a:rPr lang="en" sz="1100"/>
                        <a:t>Sprout date: February 3rd</a:t>
                      </a:r>
                      <a:endParaRPr sz="1100"/>
                    </a:p>
                    <a:p>
                      <a:pPr indent="0" lvl="0" marL="0" rtl="0" algn="l">
                        <a:spcBef>
                          <a:spcPts val="0"/>
                        </a:spcBef>
                        <a:spcAft>
                          <a:spcPts val="0"/>
                        </a:spcAft>
                        <a:buNone/>
                      </a:pPr>
                      <a:r>
                        <a:t/>
                      </a:r>
                      <a:endParaRPr sz="1100"/>
                    </a:p>
                    <a:p>
                      <a:pPr indent="0" lvl="0" marL="0" rtl="0" algn="l">
                        <a:spcBef>
                          <a:spcPts val="0"/>
                        </a:spcBef>
                        <a:spcAft>
                          <a:spcPts val="0"/>
                        </a:spcAft>
                        <a:buNone/>
                      </a:pPr>
                      <a:r>
                        <a:rPr lang="en" sz="1100"/>
                        <a:t>                                        </a:t>
                      </a:r>
                      <a:r>
                        <a:rPr b="1" lang="en" sz="1100" u="sng"/>
                        <a:t>  Nutrient-Rich Water </a:t>
                      </a:r>
                      <a:r>
                        <a:rPr lang="en" sz="1100"/>
                        <a:t>                   </a:t>
                      </a:r>
                      <a:r>
                        <a:rPr b="1" lang="en" sz="1100" u="sng"/>
                        <a:t> Purified Regular Water</a:t>
                      </a:r>
                      <a:endParaRPr b="1" sz="1100" u="sng"/>
                    </a:p>
                    <a:p>
                      <a:pPr indent="0" lvl="0" marL="0" rtl="0" algn="l">
                        <a:spcBef>
                          <a:spcPts val="0"/>
                        </a:spcBef>
                        <a:spcAft>
                          <a:spcPts val="0"/>
                        </a:spcAft>
                        <a:buNone/>
                      </a:pPr>
                      <a:r>
                        <a:t/>
                      </a:r>
                      <a:endParaRPr b="1" sz="1100" u="sng"/>
                    </a:p>
                    <a:p>
                      <a:pPr indent="0" lvl="0" marL="0" rtl="0" algn="l">
                        <a:spcBef>
                          <a:spcPts val="0"/>
                        </a:spcBef>
                        <a:spcAft>
                          <a:spcPts val="0"/>
                        </a:spcAft>
                        <a:buNone/>
                      </a:pPr>
                      <a:r>
                        <a:rPr lang="en" sz="1100"/>
                        <a:t>Container                          N1        N2           N3                                W1          W2          W3</a:t>
                      </a:r>
                      <a:endParaRPr sz="1100"/>
                    </a:p>
                  </a:txBody>
                  <a:tcPr marT="63500" marB="63500" marR="63500" marL="63500"/>
                </a:tc>
              </a:tr>
              <a:tr h="409450">
                <a:tc>
                  <a:txBody>
                    <a:bodyPr/>
                    <a:lstStyle/>
                    <a:p>
                      <a:pPr indent="0" lvl="0" marL="0" rtl="0" algn="l">
                        <a:spcBef>
                          <a:spcPts val="0"/>
                        </a:spcBef>
                        <a:spcAft>
                          <a:spcPts val="0"/>
                        </a:spcAft>
                        <a:buNone/>
                      </a:pPr>
                      <a:r>
                        <a:rPr b="1" lang="en" sz="1000" u="sng"/>
                        <a:t>Seedlings Appear</a:t>
                      </a:r>
                      <a:r>
                        <a:rPr lang="en" sz="1100"/>
                        <a:t>  -  All Nutrient Rich water and Regular Purified water sprouted on February 3rd</a:t>
                      </a:r>
                      <a:endParaRPr sz="1100"/>
                    </a:p>
                  </a:txBody>
                  <a:tcPr marT="63500" marB="63500" marR="63500" marL="63500"/>
                </a:tc>
              </a:tr>
              <a:tr h="972300">
                <a:tc>
                  <a:txBody>
                    <a:bodyPr/>
                    <a:lstStyle/>
                    <a:p>
                      <a:pPr indent="0" lvl="0" marL="0" rtl="0" algn="l">
                        <a:spcBef>
                          <a:spcPts val="0"/>
                        </a:spcBef>
                        <a:spcAft>
                          <a:spcPts val="0"/>
                        </a:spcAft>
                        <a:buNone/>
                      </a:pPr>
                      <a:r>
                        <a:rPr lang="en" sz="1100"/>
                        <a:t>Length Of Largest Leaf:   2.8cm     2.7cm       2.6cm                         2.7cm       2.6cm      2.7cm                        </a:t>
                      </a:r>
                      <a:endParaRPr sz="1100"/>
                    </a:p>
                    <a:p>
                      <a:pPr indent="0" lvl="0" marL="0" rtl="0" algn="l">
                        <a:spcBef>
                          <a:spcPts val="0"/>
                        </a:spcBef>
                        <a:spcAft>
                          <a:spcPts val="0"/>
                        </a:spcAft>
                        <a:buNone/>
                      </a:pPr>
                      <a:r>
                        <a:rPr lang="en" sz="1100"/>
                        <a:t> </a:t>
                      </a:r>
                      <a:endParaRPr sz="1100"/>
                    </a:p>
                    <a:p>
                      <a:pPr indent="0" lvl="0" marL="0" rtl="0" algn="l">
                        <a:spcBef>
                          <a:spcPts val="0"/>
                        </a:spcBef>
                        <a:spcAft>
                          <a:spcPts val="0"/>
                        </a:spcAft>
                        <a:buNone/>
                      </a:pPr>
                      <a:r>
                        <a:rPr lang="en" sz="1100"/>
                        <a:t>Height of largest plant:   24.6cm    25.5cm      26.4cm                       23cm        17cm      22cm        </a:t>
                      </a:r>
                      <a:endParaRPr sz="1100"/>
                    </a:p>
                    <a:p>
                      <a:pPr indent="0" lvl="0" marL="0" rtl="0" algn="l">
                        <a:spcBef>
                          <a:spcPts val="0"/>
                        </a:spcBef>
                        <a:spcAft>
                          <a:spcPts val="0"/>
                        </a:spcAft>
                        <a:buNone/>
                      </a:pPr>
                      <a:r>
                        <a:t/>
                      </a:r>
                      <a:endParaRPr sz="1100"/>
                    </a:p>
                    <a:p>
                      <a:pPr indent="0" lvl="0" marL="0" rtl="0" algn="l">
                        <a:spcBef>
                          <a:spcPts val="0"/>
                        </a:spcBef>
                        <a:spcAft>
                          <a:spcPts val="0"/>
                        </a:spcAft>
                        <a:buNone/>
                      </a:pPr>
                      <a:r>
                        <a:rPr lang="en" sz="1100"/>
                        <a:t>Date: February 16th </a:t>
                      </a:r>
                      <a:r>
                        <a:rPr lang="en" sz="1100" u="sng"/>
                        <a:t> </a:t>
                      </a:r>
                      <a:endParaRPr sz="1100" u="sng"/>
                    </a:p>
                  </a:txBody>
                  <a:tcPr marT="63500" marB="63500" marR="63500" marL="63500"/>
                </a:tc>
              </a:tr>
              <a:tr h="939825">
                <a:tc>
                  <a:txBody>
                    <a:bodyPr/>
                    <a:lstStyle/>
                    <a:p>
                      <a:pPr indent="0" lvl="0" marL="0" rtl="0" algn="l">
                        <a:spcBef>
                          <a:spcPts val="0"/>
                        </a:spcBef>
                        <a:spcAft>
                          <a:spcPts val="0"/>
                        </a:spcAft>
                        <a:buNone/>
                      </a:pPr>
                      <a:r>
                        <a:rPr lang="en" sz="1100"/>
                        <a:t>Height of largest plant:  25.7cm       25.5cm       26.4cm                       23.6m       17.1cm     23.2cm        </a:t>
                      </a:r>
                      <a:endParaRPr sz="1100"/>
                    </a:p>
                    <a:p>
                      <a:pPr indent="0" lvl="0" marL="0" rtl="0" algn="l">
                        <a:spcBef>
                          <a:spcPts val="0"/>
                        </a:spcBef>
                        <a:spcAft>
                          <a:spcPts val="0"/>
                        </a:spcAft>
                        <a:buNone/>
                      </a:pPr>
                      <a:r>
                        <a:t/>
                      </a:r>
                      <a:endParaRPr sz="1100"/>
                    </a:p>
                    <a:p>
                      <a:pPr indent="0" lvl="0" marL="0" rtl="0" algn="l">
                        <a:spcBef>
                          <a:spcPts val="0"/>
                        </a:spcBef>
                        <a:spcAft>
                          <a:spcPts val="0"/>
                        </a:spcAft>
                        <a:buNone/>
                      </a:pPr>
                      <a:r>
                        <a:rPr lang="en" sz="1100"/>
                        <a:t>Date: February 17th</a:t>
                      </a:r>
                      <a:endParaRPr sz="1100"/>
                    </a:p>
                  </a:txBody>
                  <a:tcPr marT="63500" marB="63500" marR="63500" marL="63500"/>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6"/>
          <p:cNvSpPr txBox="1"/>
          <p:nvPr>
            <p:ph type="title"/>
          </p:nvPr>
        </p:nvSpPr>
        <p:spPr>
          <a:xfrm>
            <a:off x="311700" y="445025"/>
            <a:ext cx="2272200" cy="3252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Bar graph end results.</a:t>
            </a:r>
            <a:endParaRPr/>
          </a:p>
        </p:txBody>
      </p:sp>
      <p:pic>
        <p:nvPicPr>
          <p:cNvPr id="138" name="Google Shape;138;p26"/>
          <p:cNvPicPr preferRelativeResize="0"/>
          <p:nvPr/>
        </p:nvPicPr>
        <p:blipFill>
          <a:blip r:embed="rId3">
            <a:alphaModFix/>
          </a:blip>
          <a:stretch>
            <a:fillRect/>
          </a:stretch>
        </p:blipFill>
        <p:spPr>
          <a:xfrm>
            <a:off x="1123812" y="0"/>
            <a:ext cx="8020188" cy="51435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142" name="Shape 142"/>
        <p:cNvGrpSpPr/>
        <p:nvPr/>
      </p:nvGrpSpPr>
      <p:grpSpPr>
        <a:xfrm>
          <a:off x="0" y="0"/>
          <a:ext cx="0" cy="0"/>
          <a:chOff x="0" y="0"/>
          <a:chExt cx="0" cy="0"/>
        </a:xfrm>
      </p:grpSpPr>
      <p:sp>
        <p:nvSpPr>
          <p:cNvPr id="143" name="Google Shape;143;p27"/>
          <p:cNvSpPr txBox="1"/>
          <p:nvPr>
            <p:ph type="title"/>
          </p:nvPr>
        </p:nvSpPr>
        <p:spPr>
          <a:xfrm>
            <a:off x="166125" y="2266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Results - Weight of the roots and notes</a:t>
            </a:r>
            <a:endParaRPr/>
          </a:p>
        </p:txBody>
      </p:sp>
      <p:sp>
        <p:nvSpPr>
          <p:cNvPr id="144" name="Google Shape;144;p27"/>
          <p:cNvSpPr txBox="1"/>
          <p:nvPr>
            <p:ph idx="1" type="body"/>
          </p:nvPr>
        </p:nvSpPr>
        <p:spPr>
          <a:xfrm>
            <a:off x="166125" y="1383000"/>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N1 - 0.030 oz</a:t>
            </a:r>
            <a:endParaRPr/>
          </a:p>
          <a:p>
            <a:pPr indent="0" lvl="0" marL="0" rtl="0" algn="l">
              <a:spcBef>
                <a:spcPts val="1200"/>
              </a:spcBef>
              <a:spcAft>
                <a:spcPts val="0"/>
              </a:spcAft>
              <a:buNone/>
            </a:pPr>
            <a:r>
              <a:rPr lang="en"/>
              <a:t>N2 - 0.027 oz</a:t>
            </a:r>
            <a:endParaRPr/>
          </a:p>
          <a:p>
            <a:pPr indent="0" lvl="0" marL="0" rtl="0" algn="l">
              <a:spcBef>
                <a:spcPts val="1200"/>
              </a:spcBef>
              <a:spcAft>
                <a:spcPts val="0"/>
              </a:spcAft>
              <a:buNone/>
            </a:pPr>
            <a:r>
              <a:rPr lang="en"/>
              <a:t>N3 - 0.022 oz - Very little roots</a:t>
            </a:r>
            <a:endParaRPr/>
          </a:p>
          <a:p>
            <a:pPr indent="0" lvl="0" marL="0" rtl="0" algn="l">
              <a:spcBef>
                <a:spcPts val="1200"/>
              </a:spcBef>
              <a:spcAft>
                <a:spcPts val="0"/>
              </a:spcAft>
              <a:buNone/>
            </a:pPr>
            <a:r>
              <a:rPr lang="en"/>
              <a:t>W1 - 0.019 oz</a:t>
            </a:r>
            <a:endParaRPr/>
          </a:p>
          <a:p>
            <a:pPr indent="0" lvl="0" marL="0" rtl="0" algn="l">
              <a:spcBef>
                <a:spcPts val="1200"/>
              </a:spcBef>
              <a:spcAft>
                <a:spcPts val="0"/>
              </a:spcAft>
              <a:buNone/>
            </a:pPr>
            <a:r>
              <a:rPr lang="en"/>
              <a:t>W2 - 0.024 oz</a:t>
            </a:r>
            <a:endParaRPr/>
          </a:p>
          <a:p>
            <a:pPr indent="0" lvl="0" marL="0" rtl="0" algn="l">
              <a:spcBef>
                <a:spcPts val="1200"/>
              </a:spcBef>
              <a:spcAft>
                <a:spcPts val="1200"/>
              </a:spcAft>
              <a:buNone/>
            </a:pPr>
            <a:r>
              <a:rPr lang="en"/>
              <a:t>W3 - 0.018 oz - Very little roots</a:t>
            </a:r>
            <a:endParaRPr/>
          </a:p>
        </p:txBody>
      </p:sp>
      <p:pic>
        <p:nvPicPr>
          <p:cNvPr id="145" name="Google Shape;145;p27"/>
          <p:cNvPicPr preferRelativeResize="0"/>
          <p:nvPr/>
        </p:nvPicPr>
        <p:blipFill>
          <a:blip r:embed="rId3">
            <a:alphaModFix/>
          </a:blip>
          <a:stretch>
            <a:fillRect/>
          </a:stretch>
        </p:blipFill>
        <p:spPr>
          <a:xfrm>
            <a:off x="5301200" y="897675"/>
            <a:ext cx="3842799" cy="4245827"/>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149" name="Shape 149"/>
        <p:cNvGrpSpPr/>
        <p:nvPr/>
      </p:nvGrpSpPr>
      <p:grpSpPr>
        <a:xfrm>
          <a:off x="0" y="0"/>
          <a:ext cx="0" cy="0"/>
          <a:chOff x="0" y="0"/>
          <a:chExt cx="0" cy="0"/>
        </a:xfrm>
      </p:grpSpPr>
      <p:sp>
        <p:nvSpPr>
          <p:cNvPr id="150" name="Google Shape;150;p28"/>
          <p:cNvSpPr txBox="1"/>
          <p:nvPr>
            <p:ph type="title"/>
          </p:nvPr>
        </p:nvSpPr>
        <p:spPr>
          <a:xfrm>
            <a:off x="311700" y="123525"/>
            <a:ext cx="8520600" cy="894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Observations</a:t>
            </a:r>
            <a:endParaRPr/>
          </a:p>
        </p:txBody>
      </p:sp>
      <p:sp>
        <p:nvSpPr>
          <p:cNvPr id="151" name="Google Shape;151;p28"/>
          <p:cNvSpPr txBox="1"/>
          <p:nvPr>
            <p:ph idx="1" type="body"/>
          </p:nvPr>
        </p:nvSpPr>
        <p:spPr>
          <a:xfrm>
            <a:off x="311700" y="606550"/>
            <a:ext cx="8520600" cy="4537200"/>
          </a:xfrm>
          <a:prstGeom prst="rect">
            <a:avLst/>
          </a:prstGeom>
        </p:spPr>
        <p:txBody>
          <a:bodyPr anchorCtr="0" anchor="t" bIns="91425" lIns="91425" spcFirstLastPara="1" rIns="91425" wrap="square" tIns="91425">
            <a:noAutofit/>
          </a:bodyPr>
          <a:lstStyle/>
          <a:p>
            <a:pPr indent="0" lvl="0" marL="0" rtl="0" algn="l">
              <a:lnSpc>
                <a:spcPct val="95000"/>
              </a:lnSpc>
              <a:spcBef>
                <a:spcPts val="0"/>
              </a:spcBef>
              <a:spcAft>
                <a:spcPts val="1200"/>
              </a:spcAft>
              <a:buNone/>
            </a:pPr>
            <a:r>
              <a:rPr lang="en" sz="1900"/>
              <a:t>While doing this project there were several things noted. As predicted in the hypothesis, the nutrient-rich water plants did grow a fair bit bigger than the plants with regular purified water. However at the start of the project both sprouted on the same day. The plants with Regular Purified water were starting to take off faster than the nutrient-rich water and had 0.9cm in the difference between the largest Nutrient-rich water plant and Regular purified water plant on the first day they sprouted. </a:t>
            </a:r>
            <a:r>
              <a:rPr lang="en" sz="1900"/>
              <a:t>Another</a:t>
            </a:r>
            <a:r>
              <a:rPr lang="en" sz="1900"/>
              <a:t> observation is that when  the plants were </a:t>
            </a:r>
            <a:r>
              <a:rPr lang="en" sz="1900"/>
              <a:t>uprooted </a:t>
            </a:r>
            <a:r>
              <a:rPr lang="en" sz="1900"/>
              <a:t>some of the Regular Purified water had a tint of orange on the roots and the Nutrient-Rich water did not. Another thing observed is when</a:t>
            </a:r>
            <a:r>
              <a:rPr lang="en" sz="1900"/>
              <a:t> the plants were uprooted to</a:t>
            </a:r>
            <a:r>
              <a:rPr lang="en" sz="1900"/>
              <a:t> weigh them, some of the roots got tangled into the towel rooter plug. In some areas they went through the towel. When recorded the weight of the roots the nutrient-rich plants had shorter roots but longer stalks and the regular purified water plants had longer roots but shorter stalks. Another thing noticed is that when the </a:t>
            </a:r>
            <a:r>
              <a:rPr lang="en" sz="1900"/>
              <a:t>plants were </a:t>
            </a:r>
            <a:r>
              <a:rPr lang="en" sz="1900"/>
              <a:t>uprooted the seed that was once a green lentil had now turned a tint of orange.</a:t>
            </a:r>
            <a:endParaRPr sz="19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57" name="Google Shape;157;p2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58" name="Google Shape;158;p29"/>
          <p:cNvPicPr preferRelativeResize="0"/>
          <p:nvPr/>
        </p:nvPicPr>
        <p:blipFill>
          <a:blip r:embed="rId3">
            <a:alphaModFix/>
          </a:blip>
          <a:stretch>
            <a:fillRect/>
          </a:stretch>
        </p:blipFill>
        <p:spPr>
          <a:xfrm>
            <a:off x="0" y="0"/>
            <a:ext cx="3699924" cy="5143501"/>
          </a:xfrm>
          <a:prstGeom prst="rect">
            <a:avLst/>
          </a:prstGeom>
          <a:noFill/>
          <a:ln>
            <a:noFill/>
          </a:ln>
        </p:spPr>
      </p:pic>
      <p:pic>
        <p:nvPicPr>
          <p:cNvPr id="159" name="Google Shape;159;p29"/>
          <p:cNvPicPr preferRelativeResize="0"/>
          <p:nvPr/>
        </p:nvPicPr>
        <p:blipFill>
          <a:blip r:embed="rId4">
            <a:alphaModFix/>
          </a:blip>
          <a:stretch>
            <a:fillRect/>
          </a:stretch>
        </p:blipFill>
        <p:spPr>
          <a:xfrm>
            <a:off x="5580200" y="0"/>
            <a:ext cx="3563800" cy="5143501"/>
          </a:xfrm>
          <a:prstGeom prst="rect">
            <a:avLst/>
          </a:prstGeom>
          <a:noFill/>
          <a:ln>
            <a:noFill/>
          </a:ln>
        </p:spPr>
      </p:pic>
      <p:pic>
        <p:nvPicPr>
          <p:cNvPr id="160" name="Google Shape;160;p29"/>
          <p:cNvPicPr preferRelativeResize="0"/>
          <p:nvPr/>
        </p:nvPicPr>
        <p:blipFill rotWithShape="1">
          <a:blip r:embed="rId5">
            <a:alphaModFix/>
          </a:blip>
          <a:srcRect b="0" l="0" r="15768" t="0"/>
          <a:stretch/>
        </p:blipFill>
        <p:spPr>
          <a:xfrm>
            <a:off x="3092025" y="0"/>
            <a:ext cx="2959949" cy="514350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164" name="Shape 164"/>
        <p:cNvGrpSpPr/>
        <p:nvPr/>
      </p:nvGrpSpPr>
      <p:grpSpPr>
        <a:xfrm>
          <a:off x="0" y="0"/>
          <a:ext cx="0" cy="0"/>
          <a:chOff x="0" y="0"/>
          <a:chExt cx="0" cy="0"/>
        </a:xfrm>
      </p:grpSpPr>
      <p:sp>
        <p:nvSpPr>
          <p:cNvPr id="165" name="Google Shape;165;p30"/>
          <p:cNvSpPr txBox="1"/>
          <p:nvPr>
            <p:ph type="title"/>
          </p:nvPr>
        </p:nvSpPr>
        <p:spPr>
          <a:xfrm>
            <a:off x="311700" y="48525"/>
            <a:ext cx="8520600" cy="969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Discussion</a:t>
            </a:r>
            <a:endParaRPr/>
          </a:p>
        </p:txBody>
      </p:sp>
      <p:sp>
        <p:nvSpPr>
          <p:cNvPr id="166" name="Google Shape;166;p30"/>
          <p:cNvSpPr txBox="1"/>
          <p:nvPr>
            <p:ph idx="1" type="body"/>
          </p:nvPr>
        </p:nvSpPr>
        <p:spPr>
          <a:xfrm>
            <a:off x="311700" y="667200"/>
            <a:ext cx="8520600" cy="4476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Some different types of human error in this project could have been when the plants were measured. For </a:t>
            </a:r>
            <a:r>
              <a:rPr lang="en">
                <a:solidFill>
                  <a:schemeClr val="dk1"/>
                </a:solidFill>
              </a:rPr>
              <a:t>example</a:t>
            </a:r>
            <a:r>
              <a:rPr lang="en">
                <a:solidFill>
                  <a:schemeClr val="dk1"/>
                </a:solidFill>
              </a:rPr>
              <a:t> the measurements of the plants</a:t>
            </a:r>
            <a:r>
              <a:rPr lang="en">
                <a:solidFill>
                  <a:schemeClr val="dk1"/>
                </a:solidFill>
              </a:rPr>
              <a:t> could have  been a few millimeters off when measuring the height of the plant as well as the length of the leaves. Another example is o</a:t>
            </a:r>
            <a:r>
              <a:rPr lang="en">
                <a:solidFill>
                  <a:schemeClr val="dk1"/>
                </a:solidFill>
              </a:rPr>
              <a:t>ne week the nutrients could have not been mixed thoroughly throughout the water allowing some plants to get more nutrients than others. When looking at the results some things that were very </a:t>
            </a:r>
            <a:r>
              <a:rPr lang="en">
                <a:solidFill>
                  <a:schemeClr val="dk1"/>
                </a:solidFill>
              </a:rPr>
              <a:t>noticeable</a:t>
            </a:r>
            <a:r>
              <a:rPr lang="en">
                <a:solidFill>
                  <a:schemeClr val="dk1"/>
                </a:solidFill>
              </a:rPr>
              <a:t> are that my nutrient rich plants did better in the end of the project than the regular purified water. However in the beginning of the project the regular purified water started to grow better. This could be caused due to the nutrients being added and how it may have caused a delay in there growing in the beginning when they were just seeds but once they sprout the nutrients help the plants to grow faster and bigger. However the nutrient rich </a:t>
            </a:r>
            <a:r>
              <a:rPr lang="en">
                <a:solidFill>
                  <a:schemeClr val="dk1"/>
                </a:solidFill>
              </a:rPr>
              <a:t>plants</a:t>
            </a:r>
            <a:r>
              <a:rPr lang="en">
                <a:solidFill>
                  <a:schemeClr val="dk1"/>
                </a:solidFill>
              </a:rPr>
              <a:t> may also have started to grow and take off a bit later then the regular </a:t>
            </a:r>
            <a:r>
              <a:rPr lang="en">
                <a:solidFill>
                  <a:schemeClr val="dk1"/>
                </a:solidFill>
              </a:rPr>
              <a:t>purified</a:t>
            </a:r>
            <a:r>
              <a:rPr lang="en">
                <a:solidFill>
                  <a:schemeClr val="dk1"/>
                </a:solidFill>
              </a:rPr>
              <a:t> plants due to being waterlogged and overwatered which is the number one reason for stunt of growth.</a:t>
            </a:r>
            <a:endParaRPr>
              <a:solidFill>
                <a:schemeClr val="dk1"/>
              </a:solidFill>
            </a:endParaRPr>
          </a:p>
          <a:p>
            <a:pPr indent="0" lvl="0" marL="0" rtl="0" algn="l">
              <a:spcBef>
                <a:spcPts val="1200"/>
              </a:spcBef>
              <a:spcAft>
                <a:spcPts val="0"/>
              </a:spcAft>
              <a:buClr>
                <a:schemeClr val="dk1"/>
              </a:buClr>
              <a:buSzPts val="1100"/>
              <a:buFont typeface="Arial"/>
              <a:buNone/>
            </a:pPr>
            <a:r>
              <a:t/>
            </a:r>
            <a:endParaRPr sz="1900" u="sng">
              <a:solidFill>
                <a:schemeClr val="dk1"/>
              </a:solidFill>
            </a:endParaRPr>
          </a:p>
          <a:p>
            <a:pPr indent="0" lvl="0" marL="0" rtl="0" algn="l">
              <a:spcBef>
                <a:spcPts val="1200"/>
              </a:spcBef>
              <a:spcAft>
                <a:spcPts val="120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170" name="Shape 170"/>
        <p:cNvGrpSpPr/>
        <p:nvPr/>
      </p:nvGrpSpPr>
      <p:grpSpPr>
        <a:xfrm>
          <a:off x="0" y="0"/>
          <a:ext cx="0" cy="0"/>
          <a:chOff x="0" y="0"/>
          <a:chExt cx="0" cy="0"/>
        </a:xfrm>
      </p:grpSpPr>
      <p:sp>
        <p:nvSpPr>
          <p:cNvPr id="171" name="Google Shape;171;p3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Conclusion</a:t>
            </a:r>
            <a:endParaRPr/>
          </a:p>
        </p:txBody>
      </p:sp>
      <p:sp>
        <p:nvSpPr>
          <p:cNvPr id="172" name="Google Shape;172;p3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In conclusion the hypothesis was correct. It was </a:t>
            </a:r>
            <a:r>
              <a:rPr lang="en"/>
              <a:t>predicted</a:t>
            </a:r>
            <a:r>
              <a:rPr lang="en"/>
              <a:t> that the </a:t>
            </a:r>
            <a:r>
              <a:rPr lang="en"/>
              <a:t>plants</a:t>
            </a:r>
            <a:r>
              <a:rPr lang="en"/>
              <a:t> with nutrient rich water with grow better than the plants with regular purified water. This proves that hydroponics is a great alternative in Newfoundland as it can be grown year round in any season.</a:t>
            </a:r>
            <a:endParaRPr/>
          </a:p>
        </p:txBody>
      </p:sp>
      <p:pic>
        <p:nvPicPr>
          <p:cNvPr id="173" name="Google Shape;173;p31"/>
          <p:cNvPicPr preferRelativeResize="0"/>
          <p:nvPr/>
        </p:nvPicPr>
        <p:blipFill>
          <a:blip r:embed="rId3">
            <a:alphaModFix/>
          </a:blip>
          <a:stretch>
            <a:fillRect/>
          </a:stretch>
        </p:blipFill>
        <p:spPr>
          <a:xfrm>
            <a:off x="0" y="2505050"/>
            <a:ext cx="3517952" cy="2638449"/>
          </a:xfrm>
          <a:prstGeom prst="rect">
            <a:avLst/>
          </a:prstGeom>
          <a:noFill/>
          <a:ln>
            <a:noFill/>
          </a:ln>
        </p:spPr>
      </p:pic>
      <p:pic>
        <p:nvPicPr>
          <p:cNvPr id="174" name="Google Shape;174;p31"/>
          <p:cNvPicPr preferRelativeResize="0"/>
          <p:nvPr/>
        </p:nvPicPr>
        <p:blipFill>
          <a:blip r:embed="rId4">
            <a:alphaModFix/>
          </a:blip>
          <a:stretch>
            <a:fillRect/>
          </a:stretch>
        </p:blipFill>
        <p:spPr>
          <a:xfrm rot="-5400000">
            <a:off x="5846975" y="1853025"/>
            <a:ext cx="2739126" cy="38549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178" name="Shape 178"/>
        <p:cNvGrpSpPr/>
        <p:nvPr/>
      </p:nvGrpSpPr>
      <p:grpSpPr>
        <a:xfrm>
          <a:off x="0" y="0"/>
          <a:ext cx="0" cy="0"/>
          <a:chOff x="0" y="0"/>
          <a:chExt cx="0" cy="0"/>
        </a:xfrm>
      </p:grpSpPr>
      <p:sp>
        <p:nvSpPr>
          <p:cNvPr id="179" name="Google Shape;179;p3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Bibliography</a:t>
            </a:r>
            <a:endParaRPr/>
          </a:p>
        </p:txBody>
      </p:sp>
      <p:sp>
        <p:nvSpPr>
          <p:cNvPr id="180" name="Google Shape;180;p3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u="sng">
                <a:solidFill>
                  <a:schemeClr val="hlink"/>
                </a:solidFill>
                <a:hlinkClick r:id="rId3"/>
              </a:rPr>
              <a:t>https://www.sciencebuddies.org/science-fair-projects/project-ideas/PlantBio_p045/plant-biology/hydroponics-gardening-without-soil#materials</a:t>
            </a:r>
            <a:endParaRPr/>
          </a:p>
          <a:p>
            <a:pPr indent="0" lvl="0" marL="0" rtl="0" algn="l">
              <a:spcBef>
                <a:spcPts val="1200"/>
              </a:spcBef>
              <a:spcAft>
                <a:spcPts val="0"/>
              </a:spcAft>
              <a:buNone/>
            </a:pPr>
            <a:r>
              <a:rPr lang="en" u="sng">
                <a:solidFill>
                  <a:schemeClr val="hlink"/>
                </a:solidFill>
                <a:hlinkClick r:id="rId4"/>
              </a:rPr>
              <a:t>https://www.verticalroots.com/the-what-and-why-of-hydroponic-farming/</a:t>
            </a:r>
            <a:endParaRPr/>
          </a:p>
          <a:p>
            <a:pPr indent="0" lvl="0" marL="0" rtl="0" algn="l">
              <a:spcBef>
                <a:spcPts val="1200"/>
              </a:spcBef>
              <a:spcAft>
                <a:spcPts val="12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