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Poiret One"/>
      <p:regular r:id="rId23"/>
    </p:embeddedFont>
    <p:embeddedFont>
      <p:font typeface="Oswald Regular"/>
      <p:regular r:id="rId24"/>
      <p:bold r:id="rId25"/>
    </p:embeddedFont>
    <p:embeddedFont>
      <p:font typeface="BenchNine"/>
      <p:regular r:id="rId26"/>
      <p:bold r:id="rId27"/>
    </p:embeddedFont>
    <p:embeddedFont>
      <p:font typeface="Comfortaa Regular"/>
      <p:regular r:id="rId28"/>
      <p:bold r:id="rId29"/>
    </p:embeddedFont>
    <p:embeddedFont>
      <p:font typeface="Lora"/>
      <p:regular r:id="rId30"/>
      <p:bold r:id="rId31"/>
      <p:italic r:id="rId32"/>
      <p:boldItalic r:id="rId33"/>
    </p:embeddedFont>
    <p:embeddedFont>
      <p:font typeface="Lora Regular"/>
      <p:regular r:id="rId34"/>
      <p:bold r:id="rId35"/>
      <p:italic r:id="rId36"/>
      <p:boldItalic r:id="rId37"/>
    </p:embeddedFont>
    <p:embeddedFont>
      <p:font typeface="Oswald"/>
      <p:regular r:id="rId38"/>
      <p:bold r:id="rId39"/>
    </p:embeddedFont>
    <p:embeddedFont>
      <p:font typeface="Dancing Script Regular"/>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ancingScriptRegular-regular.fntdata"/><Relationship Id="rId20" Type="http://schemas.openxmlformats.org/officeDocument/2006/relationships/slide" Target="slides/slide15.xml"/><Relationship Id="rId41" Type="http://schemas.openxmlformats.org/officeDocument/2006/relationships/font" Target="fonts/DancingScriptRegular-bold.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OswaldRegular-regular.fntdata"/><Relationship Id="rId23" Type="http://schemas.openxmlformats.org/officeDocument/2006/relationships/font" Target="fonts/PoiretOn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enchNine-regular.fntdata"/><Relationship Id="rId25" Type="http://schemas.openxmlformats.org/officeDocument/2006/relationships/font" Target="fonts/OswaldRegular-bold.fntdata"/><Relationship Id="rId28" Type="http://schemas.openxmlformats.org/officeDocument/2006/relationships/font" Target="fonts/ComfortaaRegular-regular.fntdata"/><Relationship Id="rId27" Type="http://schemas.openxmlformats.org/officeDocument/2006/relationships/font" Target="fonts/BenchNine-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omfortaaRegular-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ora-bold.fntdata"/><Relationship Id="rId30" Type="http://schemas.openxmlformats.org/officeDocument/2006/relationships/font" Target="fonts/Lora-regular.fntdata"/><Relationship Id="rId11" Type="http://schemas.openxmlformats.org/officeDocument/2006/relationships/slide" Target="slides/slide6.xml"/><Relationship Id="rId33" Type="http://schemas.openxmlformats.org/officeDocument/2006/relationships/font" Target="fonts/Lora-boldItalic.fntdata"/><Relationship Id="rId10" Type="http://schemas.openxmlformats.org/officeDocument/2006/relationships/slide" Target="slides/slide5.xml"/><Relationship Id="rId32" Type="http://schemas.openxmlformats.org/officeDocument/2006/relationships/font" Target="fonts/Lora-italic.fntdata"/><Relationship Id="rId13" Type="http://schemas.openxmlformats.org/officeDocument/2006/relationships/slide" Target="slides/slide8.xml"/><Relationship Id="rId35" Type="http://schemas.openxmlformats.org/officeDocument/2006/relationships/font" Target="fonts/LoraRegular-bold.fntdata"/><Relationship Id="rId12" Type="http://schemas.openxmlformats.org/officeDocument/2006/relationships/slide" Target="slides/slide7.xml"/><Relationship Id="rId34" Type="http://schemas.openxmlformats.org/officeDocument/2006/relationships/font" Target="fonts/LoraRegular-regular.fntdata"/><Relationship Id="rId15" Type="http://schemas.openxmlformats.org/officeDocument/2006/relationships/slide" Target="slides/slide10.xml"/><Relationship Id="rId37" Type="http://schemas.openxmlformats.org/officeDocument/2006/relationships/font" Target="fonts/LoraRegular-boldItalic.fntdata"/><Relationship Id="rId14" Type="http://schemas.openxmlformats.org/officeDocument/2006/relationships/slide" Target="slides/slide9.xml"/><Relationship Id="rId36" Type="http://schemas.openxmlformats.org/officeDocument/2006/relationships/font" Target="fonts/LoraRegular-italic.fntdata"/><Relationship Id="rId17" Type="http://schemas.openxmlformats.org/officeDocument/2006/relationships/slide" Target="slides/slide12.xml"/><Relationship Id="rId39" Type="http://schemas.openxmlformats.org/officeDocument/2006/relationships/font" Target="fonts/Oswald-bold.fntdata"/><Relationship Id="rId16" Type="http://schemas.openxmlformats.org/officeDocument/2006/relationships/slide" Target="slides/slide11.xml"/><Relationship Id="rId38" Type="http://schemas.openxmlformats.org/officeDocument/2006/relationships/font" Target="fonts/Oswald-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d2fb08d4f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d2fb08d4f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d30dfc83aa_4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d30dfc83aa_4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d30dfc83aa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30dfc83aa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d30dfc83aa_6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d30dfc83aa_6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d38b15a270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d38b15a270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d38b15a27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d38b15a27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d30dfc83aa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d30dfc83aa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d38b15a270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d38b15a270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d38b15a270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d38b15a270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d30dfc83aa_6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d30dfc83aa_6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d38b15a270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d38b15a270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d30dfc83aa_6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d30dfc83aa_6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d38b15a27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d38b15a2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d30dfc83aa_6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d30dfc83aa_6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d38b15a270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d38b15a270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d43932b1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d43932b1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9.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15.png"/><Relationship Id="rId5" Type="http://schemas.openxmlformats.org/officeDocument/2006/relationships/image" Target="../media/image5.png"/><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hyperlink" Target="https://youtu.be/uuM6iAADU8U" TargetMode="External"/><Relationship Id="rId5"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18.pn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6.jpg"/><Relationship Id="rId4" Type="http://schemas.openxmlformats.org/officeDocument/2006/relationships/image" Target="../media/image25.gif"/><Relationship Id="rId5"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4.jp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7.jpg"/><Relationship Id="rId4" Type="http://schemas.openxmlformats.org/officeDocument/2006/relationships/hyperlink" Target="mailto:shuhana14@yahoo.com" TargetMode="External"/><Relationship Id="rId5" Type="http://schemas.openxmlformats.org/officeDocument/2006/relationships/hyperlink" Target="mailto:cheswest@nlesd.ca" TargetMode="External"/><Relationship Id="rId6" Type="http://schemas.openxmlformats.org/officeDocument/2006/relationships/hyperlink" Target="https://www.cheswest.com/sciences-7.html" TargetMode="External"/><Relationship Id="rId7" Type="http://schemas.openxmlformats.org/officeDocument/2006/relationships/hyperlink" Target="https://medlineplus.gov/ency/article/004013.ht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107545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6000">
                <a:solidFill>
                  <a:schemeClr val="lt1"/>
                </a:solidFill>
                <a:latin typeface="Oswald"/>
                <a:ea typeface="Oswald"/>
                <a:cs typeface="Oswald"/>
                <a:sym typeface="Oswald"/>
              </a:rPr>
              <a:t>Can We Truly Trust Our Senses? </a:t>
            </a:r>
            <a:endParaRPr sz="6000">
              <a:solidFill>
                <a:schemeClr val="lt1"/>
              </a:solidFill>
              <a:latin typeface="Oswald"/>
              <a:ea typeface="Oswald"/>
              <a:cs typeface="Oswald"/>
              <a:sym typeface="Oswald"/>
            </a:endParaRPr>
          </a:p>
        </p:txBody>
      </p:sp>
      <p:sp>
        <p:nvSpPr>
          <p:cNvPr id="55" name="Google Shape;55;p13"/>
          <p:cNvSpPr txBox="1"/>
          <p:nvPr>
            <p:ph idx="1" type="subTitle"/>
          </p:nvPr>
        </p:nvSpPr>
        <p:spPr>
          <a:xfrm>
            <a:off x="311700" y="312805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900">
                <a:solidFill>
                  <a:schemeClr val="lt1"/>
                </a:solidFill>
              </a:rPr>
              <a:t>By: Vaishnavi Devarapalli and Sheza Chowdhury</a:t>
            </a:r>
            <a:endParaRPr sz="29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311700" y="271300"/>
            <a:ext cx="8520600" cy="74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700">
                <a:latin typeface="Oswald Regular"/>
                <a:ea typeface="Oswald Regular"/>
                <a:cs typeface="Oswald Regular"/>
                <a:sym typeface="Oswald Regular"/>
              </a:rPr>
              <a:t>Welcome!</a:t>
            </a:r>
            <a:endParaRPr sz="3700">
              <a:latin typeface="Oswald Regular"/>
              <a:ea typeface="Oswald Regular"/>
              <a:cs typeface="Oswald Regular"/>
              <a:sym typeface="Oswald Regul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Clr>
                <a:schemeClr val="dk1"/>
              </a:buClr>
              <a:buSzPts val="1100"/>
              <a:buFont typeface="Arial"/>
              <a:buNone/>
            </a:pPr>
            <a:r>
              <a:rPr b="1" lang="en" sz="2600">
                <a:solidFill>
                  <a:schemeClr val="dk1"/>
                </a:solidFill>
                <a:latin typeface="BenchNine"/>
                <a:ea typeface="BenchNine"/>
                <a:cs typeface="BenchNine"/>
                <a:sym typeface="BenchNine"/>
              </a:rPr>
              <a:t>Welcome to our project called “Can We Truly Trust Our Senses?” </a:t>
            </a:r>
            <a:r>
              <a:rPr b="1" lang="en" sz="2600">
                <a:solidFill>
                  <a:schemeClr val="dk1"/>
                </a:solidFill>
                <a:latin typeface="BenchNine"/>
                <a:ea typeface="BenchNine"/>
                <a:cs typeface="BenchNine"/>
                <a:sym typeface="BenchNine"/>
              </a:rPr>
              <a:t>Our project is about the logic and theory behind if our hearing deteriorates as we age, and if so, then how? We will explain our experiment that we have conducted and our conclusion/theory</a:t>
            </a:r>
            <a:r>
              <a:rPr lang="en" sz="2600">
                <a:solidFill>
                  <a:schemeClr val="dk1"/>
                </a:solidFill>
                <a:latin typeface="Oswald Regular"/>
                <a:ea typeface="Oswald Regular"/>
                <a:cs typeface="Oswald Regular"/>
                <a:sym typeface="Oswald Regular"/>
              </a:rPr>
              <a:t>.       </a:t>
            </a:r>
            <a:r>
              <a:rPr lang="en" sz="2600">
                <a:solidFill>
                  <a:schemeClr val="dk1"/>
                </a:solidFill>
                <a:latin typeface="Oswald"/>
                <a:ea typeface="Oswald"/>
                <a:cs typeface="Oswald"/>
                <a:sym typeface="Oswald"/>
              </a:rPr>
              <a:t>And afterwards, we will answer some questions!</a:t>
            </a:r>
            <a:endParaRPr sz="2600">
              <a:latin typeface="Oswald"/>
              <a:ea typeface="Oswald"/>
              <a:cs typeface="Oswald"/>
              <a:sym typeface="Oswald"/>
            </a:endParaRPr>
          </a:p>
        </p:txBody>
      </p:sp>
      <p:pic>
        <p:nvPicPr>
          <p:cNvPr id="62" name="Google Shape;62;p14"/>
          <p:cNvPicPr preferRelativeResize="0"/>
          <p:nvPr/>
        </p:nvPicPr>
        <p:blipFill>
          <a:blip r:embed="rId4">
            <a:alphaModFix/>
          </a:blip>
          <a:stretch>
            <a:fillRect/>
          </a:stretch>
        </p:blipFill>
        <p:spPr>
          <a:xfrm>
            <a:off x="2475038" y="3253418"/>
            <a:ext cx="4193924" cy="1743125"/>
          </a:xfrm>
          <a:prstGeom prst="rect">
            <a:avLst/>
          </a:prstGeom>
          <a:noFill/>
          <a:ln>
            <a:noFill/>
          </a:ln>
        </p:spPr>
      </p:pic>
      <p:pic>
        <p:nvPicPr>
          <p:cNvPr id="63" name="Google Shape;63;p14"/>
          <p:cNvPicPr preferRelativeResize="0"/>
          <p:nvPr/>
        </p:nvPicPr>
        <p:blipFill>
          <a:blip r:embed="rId5">
            <a:alphaModFix/>
          </a:blip>
          <a:stretch>
            <a:fillRect/>
          </a:stretch>
        </p:blipFill>
        <p:spPr>
          <a:xfrm>
            <a:off x="468100" y="3342150"/>
            <a:ext cx="1565650" cy="1565650"/>
          </a:xfrm>
          <a:prstGeom prst="rect">
            <a:avLst/>
          </a:prstGeom>
          <a:noFill/>
          <a:ln>
            <a:noFill/>
          </a:ln>
        </p:spPr>
      </p:pic>
      <p:pic>
        <p:nvPicPr>
          <p:cNvPr id="64" name="Google Shape;64;p14"/>
          <p:cNvPicPr preferRelativeResize="0"/>
          <p:nvPr/>
        </p:nvPicPr>
        <p:blipFill>
          <a:blip r:embed="rId5">
            <a:alphaModFix/>
          </a:blip>
          <a:stretch>
            <a:fillRect/>
          </a:stretch>
        </p:blipFill>
        <p:spPr>
          <a:xfrm>
            <a:off x="7110250" y="3342138"/>
            <a:ext cx="1565650" cy="1565650"/>
          </a:xfrm>
          <a:prstGeom prst="rect">
            <a:avLst/>
          </a:prstGeom>
          <a:noFill/>
          <a:ln>
            <a:noFill/>
          </a:ln>
        </p:spPr>
      </p:pic>
      <p:pic>
        <p:nvPicPr>
          <p:cNvPr id="65" name="Google Shape;65;p14"/>
          <p:cNvPicPr preferRelativeResize="0"/>
          <p:nvPr/>
        </p:nvPicPr>
        <p:blipFill>
          <a:blip r:embed="rId5">
            <a:alphaModFix/>
          </a:blip>
          <a:stretch>
            <a:fillRect/>
          </a:stretch>
        </p:blipFill>
        <p:spPr>
          <a:xfrm>
            <a:off x="2129450" y="138421"/>
            <a:ext cx="1012150" cy="1012150"/>
          </a:xfrm>
          <a:prstGeom prst="rect">
            <a:avLst/>
          </a:prstGeom>
          <a:noFill/>
          <a:ln>
            <a:noFill/>
          </a:ln>
        </p:spPr>
      </p:pic>
      <p:pic>
        <p:nvPicPr>
          <p:cNvPr id="66" name="Google Shape;66;p14"/>
          <p:cNvPicPr preferRelativeResize="0"/>
          <p:nvPr/>
        </p:nvPicPr>
        <p:blipFill>
          <a:blip r:embed="rId5">
            <a:alphaModFix/>
          </a:blip>
          <a:stretch>
            <a:fillRect/>
          </a:stretch>
        </p:blipFill>
        <p:spPr>
          <a:xfrm>
            <a:off x="6098100" y="189071"/>
            <a:ext cx="1012150" cy="1012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 name="Shape 70"/>
        <p:cNvGrpSpPr/>
        <p:nvPr/>
      </p:nvGrpSpPr>
      <p:grpSpPr>
        <a:xfrm>
          <a:off x="0" y="0"/>
          <a:ext cx="0" cy="0"/>
          <a:chOff x="0" y="0"/>
          <a:chExt cx="0" cy="0"/>
        </a:xfrm>
      </p:grpSpPr>
      <p:sp>
        <p:nvSpPr>
          <p:cNvPr id="71" name="Google Shape;71;p15"/>
          <p:cNvSpPr txBox="1"/>
          <p:nvPr>
            <p:ph type="title"/>
          </p:nvPr>
        </p:nvSpPr>
        <p:spPr>
          <a:xfrm>
            <a:off x="311700" y="305225"/>
            <a:ext cx="8520600" cy="71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33">
                <a:latin typeface="Oswald Regular"/>
                <a:ea typeface="Oswald Regular"/>
                <a:cs typeface="Oswald Regular"/>
                <a:sym typeface="Oswald Regular"/>
              </a:rPr>
              <a:t>The</a:t>
            </a:r>
            <a:r>
              <a:rPr lang="en" sz="3433">
                <a:latin typeface="Oswald Regular"/>
                <a:ea typeface="Oswald Regular"/>
                <a:cs typeface="Oswald Regular"/>
                <a:sym typeface="Oswald Regular"/>
              </a:rPr>
              <a:t> Purpose</a:t>
            </a:r>
            <a:r>
              <a:rPr lang="en" sz="3100"/>
              <a:t> </a:t>
            </a:r>
            <a:endParaRPr sz="3100"/>
          </a:p>
        </p:txBody>
      </p:sp>
      <p:sp>
        <p:nvSpPr>
          <p:cNvPr id="72" name="Google Shape;72;p15"/>
          <p:cNvSpPr txBox="1"/>
          <p:nvPr>
            <p:ph idx="1" type="body"/>
          </p:nvPr>
        </p:nvSpPr>
        <p:spPr>
          <a:xfrm>
            <a:off x="311700" y="101772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100">
                <a:solidFill>
                  <a:schemeClr val="dk1"/>
                </a:solidFill>
                <a:latin typeface="BenchNine"/>
                <a:ea typeface="BenchNine"/>
                <a:cs typeface="BenchNine"/>
                <a:sym typeface="BenchNine"/>
              </a:rPr>
              <a:t>The purpose of this experiment is to see whether age affects our hearing, what causes it to </a:t>
            </a:r>
            <a:r>
              <a:rPr b="1" lang="en" sz="3100">
                <a:solidFill>
                  <a:schemeClr val="dk1"/>
                </a:solidFill>
                <a:latin typeface="BenchNine"/>
                <a:ea typeface="BenchNine"/>
                <a:cs typeface="BenchNine"/>
                <a:sym typeface="BenchNine"/>
              </a:rPr>
              <a:t>affect</a:t>
            </a:r>
            <a:r>
              <a:rPr b="1" lang="en" sz="3100">
                <a:solidFill>
                  <a:schemeClr val="dk1"/>
                </a:solidFill>
                <a:latin typeface="BenchNine"/>
                <a:ea typeface="BenchNine"/>
                <a:cs typeface="BenchNine"/>
                <a:sym typeface="BenchNine"/>
              </a:rPr>
              <a:t> our hearing, what we can do about it, and finally see if we can prevent the effect from happening in the beginning.</a:t>
            </a:r>
            <a:endParaRPr b="1" sz="3100">
              <a:solidFill>
                <a:schemeClr val="dk1"/>
              </a:solidFill>
              <a:latin typeface="BenchNine"/>
              <a:ea typeface="BenchNine"/>
              <a:cs typeface="BenchNine"/>
              <a:sym typeface="BenchNine"/>
            </a:endParaRPr>
          </a:p>
          <a:p>
            <a:pPr indent="0" lvl="0" marL="0" rtl="0" algn="l">
              <a:spcBef>
                <a:spcPts val="0"/>
              </a:spcBef>
              <a:spcAft>
                <a:spcPts val="1200"/>
              </a:spcAft>
              <a:buNone/>
            </a:pPr>
            <a:r>
              <a:t/>
            </a:r>
            <a:endParaRPr b="1" sz="2200">
              <a:solidFill>
                <a:srgbClr val="000000"/>
              </a:solidFill>
              <a:latin typeface="BenchNine"/>
              <a:ea typeface="BenchNine"/>
              <a:cs typeface="BenchNine"/>
              <a:sym typeface="BenchNine"/>
            </a:endParaRPr>
          </a:p>
        </p:txBody>
      </p:sp>
      <p:pic>
        <p:nvPicPr>
          <p:cNvPr id="73" name="Google Shape;73;p15"/>
          <p:cNvPicPr preferRelativeResize="0"/>
          <p:nvPr/>
        </p:nvPicPr>
        <p:blipFill>
          <a:blip r:embed="rId4">
            <a:alphaModFix/>
          </a:blip>
          <a:stretch>
            <a:fillRect/>
          </a:stretch>
        </p:blipFill>
        <p:spPr>
          <a:xfrm>
            <a:off x="2829975" y="2905250"/>
            <a:ext cx="3615900" cy="2033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16"/>
          <p:cNvSpPr txBox="1"/>
          <p:nvPr>
            <p:ph type="title"/>
          </p:nvPr>
        </p:nvSpPr>
        <p:spPr>
          <a:xfrm>
            <a:off x="311700" y="271300"/>
            <a:ext cx="8520600" cy="735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200">
                <a:latin typeface="Oswald Regular"/>
                <a:ea typeface="Oswald Regular"/>
                <a:cs typeface="Oswald Regular"/>
                <a:sym typeface="Oswald Regular"/>
              </a:rPr>
              <a:t>The Procedure</a:t>
            </a:r>
            <a:r>
              <a:rPr lang="en" sz="3000">
                <a:latin typeface="Oswald Regular"/>
                <a:ea typeface="Oswald Regular"/>
                <a:cs typeface="Oswald Regular"/>
                <a:sym typeface="Oswald Regular"/>
              </a:rPr>
              <a:t> </a:t>
            </a:r>
            <a:endParaRPr sz="3000">
              <a:latin typeface="Oswald Regular"/>
              <a:ea typeface="Oswald Regular"/>
              <a:cs typeface="Oswald Regular"/>
              <a:sym typeface="Oswald Regular"/>
            </a:endParaRPr>
          </a:p>
        </p:txBody>
      </p:sp>
      <p:sp>
        <p:nvSpPr>
          <p:cNvPr id="79" name="Google Shape;79;p16"/>
          <p:cNvSpPr txBox="1"/>
          <p:nvPr>
            <p:ph idx="1" type="body"/>
          </p:nvPr>
        </p:nvSpPr>
        <p:spPr>
          <a:xfrm>
            <a:off x="311700" y="1006300"/>
            <a:ext cx="8520600" cy="3416400"/>
          </a:xfrm>
          <a:prstGeom prst="rect">
            <a:avLst/>
          </a:prstGeom>
        </p:spPr>
        <p:txBody>
          <a:bodyPr anchorCtr="0" anchor="t" bIns="91425" lIns="91425" spcFirstLastPara="1" rIns="91425" wrap="square" tIns="91425">
            <a:normAutofit/>
          </a:bodyPr>
          <a:lstStyle/>
          <a:p>
            <a:pPr indent="-406400" lvl="0" marL="914400" rtl="0" algn="l">
              <a:spcBef>
                <a:spcPts val="0"/>
              </a:spcBef>
              <a:spcAft>
                <a:spcPts val="0"/>
              </a:spcAft>
              <a:buClr>
                <a:schemeClr val="dk1"/>
              </a:buClr>
              <a:buSzPts val="2800"/>
              <a:buFont typeface="BenchNine"/>
              <a:buAutoNum type="arabicPeriod"/>
            </a:pPr>
            <a:r>
              <a:rPr b="1" lang="en" sz="2800">
                <a:solidFill>
                  <a:schemeClr val="dk1"/>
                </a:solidFill>
                <a:latin typeface="BenchNine"/>
                <a:ea typeface="BenchNine"/>
                <a:cs typeface="BenchNine"/>
                <a:sym typeface="BenchNine"/>
              </a:rPr>
              <a:t>Get an auditory illusion (Yanny or Laurel)</a:t>
            </a:r>
            <a:endParaRPr b="1" sz="2800">
              <a:solidFill>
                <a:schemeClr val="dk1"/>
              </a:solidFill>
              <a:latin typeface="BenchNine"/>
              <a:ea typeface="BenchNine"/>
              <a:cs typeface="BenchNine"/>
              <a:sym typeface="BenchNine"/>
            </a:endParaRPr>
          </a:p>
          <a:p>
            <a:pPr indent="-406400" lvl="0" marL="914400" rtl="0" algn="l">
              <a:spcBef>
                <a:spcPts val="0"/>
              </a:spcBef>
              <a:spcAft>
                <a:spcPts val="0"/>
              </a:spcAft>
              <a:buClr>
                <a:schemeClr val="dk1"/>
              </a:buClr>
              <a:buSzPts val="2800"/>
              <a:buFont typeface="BenchNine"/>
              <a:buAutoNum type="arabicPeriod"/>
            </a:pPr>
            <a:r>
              <a:rPr b="1" lang="en" sz="2800">
                <a:solidFill>
                  <a:schemeClr val="dk1"/>
                </a:solidFill>
                <a:latin typeface="BenchNine"/>
                <a:ea typeface="BenchNine"/>
                <a:cs typeface="BenchNine"/>
                <a:sym typeface="BenchNine"/>
              </a:rPr>
              <a:t> Play it to people of various age groups (1-10, 10-20, 20-30...etc.)</a:t>
            </a:r>
            <a:endParaRPr b="1" sz="2800">
              <a:solidFill>
                <a:schemeClr val="dk1"/>
              </a:solidFill>
              <a:latin typeface="BenchNine"/>
              <a:ea typeface="BenchNine"/>
              <a:cs typeface="BenchNine"/>
              <a:sym typeface="BenchNine"/>
            </a:endParaRPr>
          </a:p>
          <a:p>
            <a:pPr indent="-406400" lvl="0" marL="914400" rtl="0" algn="l">
              <a:spcBef>
                <a:spcPts val="0"/>
              </a:spcBef>
              <a:spcAft>
                <a:spcPts val="0"/>
              </a:spcAft>
              <a:buClr>
                <a:schemeClr val="dk1"/>
              </a:buClr>
              <a:buSzPts val="2800"/>
              <a:buFont typeface="BenchNine"/>
              <a:buAutoNum type="arabicPeriod"/>
            </a:pPr>
            <a:r>
              <a:rPr b="1" lang="en" sz="2800">
                <a:solidFill>
                  <a:schemeClr val="dk1"/>
                </a:solidFill>
                <a:latin typeface="BenchNine"/>
                <a:ea typeface="BenchNine"/>
                <a:cs typeface="BenchNine"/>
                <a:sym typeface="BenchNine"/>
              </a:rPr>
              <a:t> Note what they hear (Yanny or Laurel, or Both)</a:t>
            </a:r>
            <a:endParaRPr b="1" sz="2800">
              <a:solidFill>
                <a:schemeClr val="dk1"/>
              </a:solidFill>
              <a:latin typeface="BenchNine"/>
              <a:ea typeface="BenchNine"/>
              <a:cs typeface="BenchNine"/>
              <a:sym typeface="BenchNine"/>
            </a:endParaRPr>
          </a:p>
          <a:p>
            <a:pPr indent="-406400" lvl="0" marL="914400" rtl="0" algn="l">
              <a:spcBef>
                <a:spcPts val="0"/>
              </a:spcBef>
              <a:spcAft>
                <a:spcPts val="0"/>
              </a:spcAft>
              <a:buClr>
                <a:schemeClr val="dk1"/>
              </a:buClr>
              <a:buSzPts val="2800"/>
              <a:buFont typeface="BenchNine"/>
              <a:buAutoNum type="arabicPeriod"/>
            </a:pPr>
            <a:r>
              <a:rPr b="1" lang="en" sz="2800">
                <a:solidFill>
                  <a:schemeClr val="dk1"/>
                </a:solidFill>
                <a:latin typeface="BenchNine"/>
                <a:ea typeface="BenchNine"/>
                <a:cs typeface="BenchNine"/>
                <a:sym typeface="BenchNine"/>
              </a:rPr>
              <a:t> Compare their results to other age groups (This many people heard Yanny in 1-10, but this many people heard Yanny in 20-30)</a:t>
            </a:r>
            <a:endParaRPr b="1" sz="2800">
              <a:solidFill>
                <a:schemeClr val="dk1"/>
              </a:solidFill>
              <a:latin typeface="BenchNine"/>
              <a:ea typeface="BenchNine"/>
              <a:cs typeface="BenchNine"/>
              <a:sym typeface="BenchNine"/>
            </a:endParaRPr>
          </a:p>
          <a:p>
            <a:pPr indent="0" lvl="0" marL="0" rtl="0" algn="l">
              <a:spcBef>
                <a:spcPts val="0"/>
              </a:spcBef>
              <a:spcAft>
                <a:spcPts val="1200"/>
              </a:spcAft>
              <a:buNone/>
            </a:pPr>
            <a:r>
              <a:t/>
            </a:r>
            <a:endParaRPr sz="2100"/>
          </a:p>
        </p:txBody>
      </p:sp>
      <p:pic>
        <p:nvPicPr>
          <p:cNvPr id="80" name="Google Shape;80;p16"/>
          <p:cNvPicPr preferRelativeResize="0"/>
          <p:nvPr/>
        </p:nvPicPr>
        <p:blipFill>
          <a:blip r:embed="rId4">
            <a:alphaModFix/>
          </a:blip>
          <a:stretch>
            <a:fillRect/>
          </a:stretch>
        </p:blipFill>
        <p:spPr>
          <a:xfrm>
            <a:off x="2870275" y="3740150"/>
            <a:ext cx="3190698" cy="12702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17"/>
          <p:cNvSpPr txBox="1"/>
          <p:nvPr>
            <p:ph type="title"/>
          </p:nvPr>
        </p:nvSpPr>
        <p:spPr>
          <a:xfrm>
            <a:off x="311700" y="124325"/>
            <a:ext cx="8520600" cy="735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100">
                <a:latin typeface="Oswald Regular"/>
                <a:ea typeface="Oswald Regular"/>
                <a:cs typeface="Oswald Regular"/>
                <a:sym typeface="Oswald Regular"/>
              </a:rPr>
              <a:t>The </a:t>
            </a:r>
            <a:r>
              <a:rPr lang="en" sz="3100">
                <a:latin typeface="Oswald Regular"/>
                <a:ea typeface="Oswald Regular"/>
                <a:cs typeface="Oswald Regular"/>
                <a:sym typeface="Oswald Regular"/>
              </a:rPr>
              <a:t>Variables</a:t>
            </a:r>
            <a:endParaRPr sz="3100">
              <a:latin typeface="Oswald Regular"/>
              <a:ea typeface="Oswald Regular"/>
              <a:cs typeface="Oswald Regular"/>
              <a:sym typeface="Oswald Regular"/>
            </a:endParaRPr>
          </a:p>
        </p:txBody>
      </p:sp>
      <p:sp>
        <p:nvSpPr>
          <p:cNvPr id="86" name="Google Shape;86;p17"/>
          <p:cNvSpPr txBox="1"/>
          <p:nvPr>
            <p:ph idx="1" type="body"/>
          </p:nvPr>
        </p:nvSpPr>
        <p:spPr>
          <a:xfrm>
            <a:off x="146400" y="672275"/>
            <a:ext cx="8851200" cy="3482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2400">
                <a:solidFill>
                  <a:schemeClr val="dk1"/>
                </a:solidFill>
                <a:latin typeface="BenchNine"/>
                <a:ea typeface="BenchNine"/>
                <a:cs typeface="BenchNine"/>
                <a:sym typeface="BenchNine"/>
              </a:rPr>
              <a:t>There are two controlled variables in this experiment, the first being the audio illusion because no matter what, we are not changing the audio illusion, and </a:t>
            </a:r>
            <a:r>
              <a:rPr b="1" lang="en" sz="2400">
                <a:solidFill>
                  <a:schemeClr val="dk1"/>
                </a:solidFill>
                <a:latin typeface="BenchNine"/>
                <a:ea typeface="BenchNine"/>
                <a:cs typeface="BenchNine"/>
                <a:sym typeface="BenchNine"/>
              </a:rPr>
              <a:t>the</a:t>
            </a:r>
            <a:r>
              <a:rPr b="1" lang="en" sz="2400">
                <a:solidFill>
                  <a:schemeClr val="dk1"/>
                </a:solidFill>
                <a:latin typeface="BenchNine"/>
                <a:ea typeface="BenchNine"/>
                <a:cs typeface="BenchNine"/>
                <a:sym typeface="BenchNine"/>
              </a:rPr>
              <a:t> second being the place we are playing the illusion from, because if we were to switch devices then the outcome may not be as accurate. The </a:t>
            </a:r>
            <a:r>
              <a:rPr b="1" lang="en" sz="2400">
                <a:solidFill>
                  <a:schemeClr val="dk1"/>
                </a:solidFill>
                <a:latin typeface="BenchNine"/>
                <a:ea typeface="BenchNine"/>
                <a:cs typeface="BenchNine"/>
                <a:sym typeface="BenchNine"/>
              </a:rPr>
              <a:t>independent variable in this experiment is the age, because we are changing the age group each time. And lastly the dependant variable of this experiment is what the person hears because that is what we are measuring/trying to find out.</a:t>
            </a:r>
            <a:endParaRPr b="1" sz="2400">
              <a:solidFill>
                <a:schemeClr val="dk1"/>
              </a:solidFill>
              <a:latin typeface="BenchNine"/>
              <a:ea typeface="BenchNine"/>
              <a:cs typeface="BenchNine"/>
              <a:sym typeface="BenchNine"/>
            </a:endParaRPr>
          </a:p>
        </p:txBody>
      </p:sp>
      <p:pic>
        <p:nvPicPr>
          <p:cNvPr id="87" name="Google Shape;87;p17"/>
          <p:cNvPicPr preferRelativeResize="0"/>
          <p:nvPr/>
        </p:nvPicPr>
        <p:blipFill>
          <a:blip r:embed="rId4">
            <a:alphaModFix/>
          </a:blip>
          <a:stretch>
            <a:fillRect/>
          </a:stretch>
        </p:blipFill>
        <p:spPr>
          <a:xfrm>
            <a:off x="6596800" y="2973050"/>
            <a:ext cx="1931699" cy="2077276"/>
          </a:xfrm>
          <a:prstGeom prst="rect">
            <a:avLst/>
          </a:prstGeom>
          <a:noFill/>
          <a:ln>
            <a:noFill/>
          </a:ln>
        </p:spPr>
      </p:pic>
      <p:pic>
        <p:nvPicPr>
          <p:cNvPr id="88" name="Google Shape;88;p17"/>
          <p:cNvPicPr preferRelativeResize="0"/>
          <p:nvPr/>
        </p:nvPicPr>
        <p:blipFill>
          <a:blip r:embed="rId5">
            <a:alphaModFix/>
          </a:blip>
          <a:stretch>
            <a:fillRect/>
          </a:stretch>
        </p:blipFill>
        <p:spPr>
          <a:xfrm>
            <a:off x="411550" y="3430963"/>
            <a:ext cx="3062525" cy="1619350"/>
          </a:xfrm>
          <a:prstGeom prst="rect">
            <a:avLst/>
          </a:prstGeom>
          <a:noFill/>
          <a:ln>
            <a:noFill/>
          </a:ln>
        </p:spPr>
      </p:pic>
      <p:pic>
        <p:nvPicPr>
          <p:cNvPr id="89" name="Google Shape;89;p17"/>
          <p:cNvPicPr preferRelativeResize="0"/>
          <p:nvPr/>
        </p:nvPicPr>
        <p:blipFill>
          <a:blip r:embed="rId6">
            <a:alphaModFix/>
          </a:blip>
          <a:stretch>
            <a:fillRect/>
          </a:stretch>
        </p:blipFill>
        <p:spPr>
          <a:xfrm>
            <a:off x="3968875" y="3176524"/>
            <a:ext cx="2300050" cy="1927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p18"/>
          <p:cNvSpPr txBox="1"/>
          <p:nvPr>
            <p:ph type="title"/>
          </p:nvPr>
        </p:nvSpPr>
        <p:spPr>
          <a:xfrm>
            <a:off x="311700" y="339125"/>
            <a:ext cx="8520600" cy="67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200">
                <a:latin typeface="Oswald"/>
                <a:ea typeface="Oswald"/>
                <a:cs typeface="Oswald"/>
                <a:sym typeface="Oswald"/>
              </a:rPr>
              <a:t>Yanny or Laurel?</a:t>
            </a:r>
            <a:endParaRPr sz="4200">
              <a:latin typeface="Oswald"/>
              <a:ea typeface="Oswald"/>
              <a:cs typeface="Oswald"/>
              <a:sym typeface="Oswald"/>
            </a:endParaRPr>
          </a:p>
        </p:txBody>
      </p:sp>
      <p:sp>
        <p:nvSpPr>
          <p:cNvPr id="95" name="Google Shape;95;p18"/>
          <p:cNvSpPr txBox="1"/>
          <p:nvPr>
            <p:ph idx="1" type="body"/>
          </p:nvPr>
        </p:nvSpPr>
        <p:spPr>
          <a:xfrm>
            <a:off x="311700" y="129945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u="sng">
                <a:solidFill>
                  <a:schemeClr val="dk1"/>
                </a:solidFill>
                <a:latin typeface="Lora"/>
                <a:ea typeface="Lora"/>
                <a:cs typeface="Lora"/>
                <a:sym typeface="Lora"/>
              </a:rPr>
              <a:t>Here is the auditory illusion we will be using:</a:t>
            </a:r>
            <a:endParaRPr sz="2400" u="sng">
              <a:solidFill>
                <a:schemeClr val="dk1"/>
              </a:solidFill>
              <a:latin typeface="Lora"/>
              <a:ea typeface="Lora"/>
              <a:cs typeface="Lora"/>
              <a:sym typeface="Lora"/>
            </a:endParaRPr>
          </a:p>
          <a:p>
            <a:pPr indent="0" lvl="0" marL="0" rtl="0" algn="l">
              <a:spcBef>
                <a:spcPts val="1200"/>
              </a:spcBef>
              <a:spcAft>
                <a:spcPts val="1200"/>
              </a:spcAft>
              <a:buNone/>
            </a:pPr>
            <a:r>
              <a:rPr lang="en" sz="2400" u="sng">
                <a:solidFill>
                  <a:schemeClr val="hlink"/>
                </a:solidFill>
                <a:hlinkClick r:id="rId4"/>
              </a:rPr>
              <a:t>https://youtu.be/uuM6iAADU8U</a:t>
            </a:r>
            <a:endParaRPr sz="2400"/>
          </a:p>
        </p:txBody>
      </p:sp>
      <p:pic>
        <p:nvPicPr>
          <p:cNvPr id="96" name="Google Shape;96;p18"/>
          <p:cNvPicPr preferRelativeResize="0"/>
          <p:nvPr/>
        </p:nvPicPr>
        <p:blipFill>
          <a:blip r:embed="rId5">
            <a:alphaModFix/>
          </a:blip>
          <a:stretch>
            <a:fillRect/>
          </a:stretch>
        </p:blipFill>
        <p:spPr>
          <a:xfrm>
            <a:off x="2283488" y="2571750"/>
            <a:ext cx="4577026" cy="2320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9"/>
          <p:cNvPicPr preferRelativeResize="0"/>
          <p:nvPr/>
        </p:nvPicPr>
        <p:blipFill rotWithShape="1">
          <a:blip r:embed="rId3">
            <a:alphaModFix/>
          </a:blip>
          <a:srcRect b="33581" l="0" r="0" t="0"/>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203475"/>
            <a:ext cx="8520600" cy="723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000">
                <a:latin typeface="Oswald Regular"/>
                <a:ea typeface="Oswald Regular"/>
                <a:cs typeface="Oswald Regular"/>
                <a:sym typeface="Oswald Regular"/>
              </a:rPr>
              <a:t>Our Hypothesis~!</a:t>
            </a:r>
            <a:endParaRPr sz="3000">
              <a:latin typeface="Oswald Regular"/>
              <a:ea typeface="Oswald Regular"/>
              <a:cs typeface="Oswald Regular"/>
              <a:sym typeface="Oswald Regular"/>
            </a:endParaRPr>
          </a:p>
        </p:txBody>
      </p:sp>
      <p:sp>
        <p:nvSpPr>
          <p:cNvPr id="107" name="Google Shape;107;p20"/>
          <p:cNvSpPr txBox="1"/>
          <p:nvPr>
            <p:ph idx="1" type="body"/>
          </p:nvPr>
        </p:nvSpPr>
        <p:spPr>
          <a:xfrm>
            <a:off x="174600" y="814325"/>
            <a:ext cx="87948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400">
                <a:solidFill>
                  <a:schemeClr val="dk1"/>
                </a:solidFill>
                <a:latin typeface="BenchNine"/>
                <a:ea typeface="BenchNine"/>
                <a:cs typeface="BenchNine"/>
                <a:sym typeface="BenchNine"/>
              </a:rPr>
              <a:t>Our hypothesis is that different age groups will hear different things because as we see in our daily lives as we get older, our hearing, along with our other senses are sharper the younger we are. And also sometimes there are things that we can hear, that our parents/elders can’t. So we predict that the older age groups will hear </a:t>
            </a:r>
            <a:r>
              <a:rPr b="1" lang="en" sz="2400">
                <a:solidFill>
                  <a:schemeClr val="dk1"/>
                </a:solidFill>
                <a:latin typeface="BenchNine"/>
                <a:ea typeface="BenchNine"/>
                <a:cs typeface="BenchNine"/>
                <a:sym typeface="BenchNine"/>
              </a:rPr>
              <a:t>a</a:t>
            </a:r>
            <a:r>
              <a:rPr b="1" lang="en" sz="2400">
                <a:solidFill>
                  <a:schemeClr val="dk1"/>
                </a:solidFill>
                <a:latin typeface="BenchNine"/>
                <a:ea typeface="BenchNine"/>
                <a:cs typeface="BenchNine"/>
                <a:sym typeface="BenchNine"/>
              </a:rPr>
              <a:t> majority of Laurel because we know that as we age our </a:t>
            </a:r>
            <a:r>
              <a:rPr b="1" lang="en" sz="2400">
                <a:solidFill>
                  <a:schemeClr val="dk1"/>
                </a:solidFill>
                <a:latin typeface="BenchNine"/>
                <a:ea typeface="BenchNine"/>
                <a:cs typeface="BenchNine"/>
                <a:sym typeface="BenchNine"/>
              </a:rPr>
              <a:t>ability</a:t>
            </a:r>
            <a:r>
              <a:rPr b="1" lang="en" sz="2400">
                <a:solidFill>
                  <a:schemeClr val="dk1"/>
                </a:solidFill>
                <a:latin typeface="BenchNine"/>
                <a:ea typeface="BenchNine"/>
                <a:cs typeface="BenchNine"/>
                <a:sym typeface="BenchNine"/>
              </a:rPr>
              <a:t> to hear higher frequencies, (Yanny) weakens because of Sensory Presbycusis. Presbycusis is an age related hearing loss, but Sensory Presbycusis is age </a:t>
            </a:r>
            <a:r>
              <a:rPr b="1" lang="en" sz="2400">
                <a:solidFill>
                  <a:schemeClr val="dk1"/>
                </a:solidFill>
                <a:latin typeface="BenchNine"/>
                <a:ea typeface="BenchNine"/>
                <a:cs typeface="BenchNine"/>
                <a:sym typeface="BenchNine"/>
              </a:rPr>
              <a:t>related</a:t>
            </a:r>
            <a:r>
              <a:rPr b="1" lang="en" sz="2400">
                <a:solidFill>
                  <a:schemeClr val="dk1"/>
                </a:solidFill>
                <a:latin typeface="BenchNine"/>
                <a:ea typeface="BenchNine"/>
                <a:cs typeface="BenchNine"/>
                <a:sym typeface="BenchNine"/>
              </a:rPr>
              <a:t> hearing loss that deprives us from hearing higher frequencies as we age. </a:t>
            </a:r>
            <a:endParaRPr b="1" sz="2400">
              <a:solidFill>
                <a:schemeClr val="dk1"/>
              </a:solidFill>
              <a:latin typeface="BenchNine"/>
              <a:ea typeface="BenchNine"/>
              <a:cs typeface="BenchNine"/>
              <a:sym typeface="BenchNine"/>
            </a:endParaRPr>
          </a:p>
          <a:p>
            <a:pPr indent="0" lvl="0" marL="0" rtl="0" algn="l">
              <a:spcBef>
                <a:spcPts val="0"/>
              </a:spcBef>
              <a:spcAft>
                <a:spcPts val="0"/>
              </a:spcAft>
              <a:buClr>
                <a:schemeClr val="dk1"/>
              </a:buClr>
              <a:buSzPts val="1100"/>
              <a:buFont typeface="Arial"/>
              <a:buNone/>
            </a:pPr>
            <a:r>
              <a:t/>
            </a:r>
            <a:endParaRPr sz="2300">
              <a:solidFill>
                <a:schemeClr val="dk1"/>
              </a:solidFill>
              <a:latin typeface="Oswald Regular"/>
              <a:ea typeface="Oswald Regular"/>
              <a:cs typeface="Oswald Regular"/>
              <a:sym typeface="Oswald Regular"/>
            </a:endParaRPr>
          </a:p>
          <a:p>
            <a:pPr indent="0" lvl="0" marL="0" rtl="0" algn="l">
              <a:spcBef>
                <a:spcPts val="0"/>
              </a:spcBef>
              <a:spcAft>
                <a:spcPts val="1200"/>
              </a:spcAft>
              <a:buNone/>
            </a:pPr>
            <a:r>
              <a:t/>
            </a:r>
            <a:endParaRPr sz="2200"/>
          </a:p>
        </p:txBody>
      </p:sp>
      <p:pic>
        <p:nvPicPr>
          <p:cNvPr id="108" name="Google Shape;108;p20"/>
          <p:cNvPicPr preferRelativeResize="0"/>
          <p:nvPr/>
        </p:nvPicPr>
        <p:blipFill>
          <a:blip r:embed="rId4">
            <a:alphaModFix/>
          </a:blip>
          <a:stretch>
            <a:fillRect/>
          </a:stretch>
        </p:blipFill>
        <p:spPr>
          <a:xfrm>
            <a:off x="6571550" y="3408625"/>
            <a:ext cx="1734876" cy="1734876"/>
          </a:xfrm>
          <a:prstGeom prst="rect">
            <a:avLst/>
          </a:prstGeom>
          <a:noFill/>
          <a:ln>
            <a:noFill/>
          </a:ln>
        </p:spPr>
      </p:pic>
      <p:pic>
        <p:nvPicPr>
          <p:cNvPr id="109" name="Google Shape;109;p20"/>
          <p:cNvPicPr preferRelativeResize="0"/>
          <p:nvPr/>
        </p:nvPicPr>
        <p:blipFill>
          <a:blip r:embed="rId5">
            <a:alphaModFix/>
          </a:blip>
          <a:stretch>
            <a:fillRect/>
          </a:stretch>
        </p:blipFill>
        <p:spPr>
          <a:xfrm>
            <a:off x="5568394" y="3624276"/>
            <a:ext cx="1003150" cy="1303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
        <p:nvSpPr>
          <p:cNvPr id="114" name="Google Shape;114;p2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800">
                <a:latin typeface="Lora Regular"/>
                <a:ea typeface="Lora Regular"/>
                <a:cs typeface="Lora Regular"/>
                <a:sym typeface="Lora Regular"/>
              </a:rPr>
              <a:t>Results~!</a:t>
            </a:r>
            <a:endParaRPr sz="8800">
              <a:latin typeface="Lora Regular"/>
              <a:ea typeface="Lora Regular"/>
              <a:cs typeface="Lora Regular"/>
              <a:sym typeface="Lora Regul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0" name="Google Shape;120;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1" name="Google Shape;121;p22" title="Chart"/>
          <p:cNvPicPr preferRelativeResize="0"/>
          <p:nvPr/>
        </p:nvPicPr>
        <p:blipFill>
          <a:blip r:embed="rId3">
            <a:alphaModFix/>
          </a:blip>
          <a:stretch>
            <a:fillRect/>
          </a:stretch>
        </p:blipFill>
        <p:spPr>
          <a:xfrm>
            <a:off x="0" y="0"/>
            <a:ext cx="9144000" cy="5143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282625"/>
            <a:ext cx="8520600" cy="712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200">
                <a:latin typeface="Oswald Regular"/>
                <a:ea typeface="Oswald Regular"/>
                <a:cs typeface="Oswald Regular"/>
                <a:sym typeface="Oswald Regular"/>
              </a:rPr>
              <a:t>Analyzing The Results</a:t>
            </a:r>
            <a:endParaRPr sz="3200">
              <a:latin typeface="Oswald Regular"/>
              <a:ea typeface="Oswald Regular"/>
              <a:cs typeface="Oswald Regular"/>
              <a:sym typeface="Oswald Regular"/>
            </a:endParaRPr>
          </a:p>
        </p:txBody>
      </p:sp>
      <p:sp>
        <p:nvSpPr>
          <p:cNvPr id="127" name="Google Shape;127;p23"/>
          <p:cNvSpPr txBox="1"/>
          <p:nvPr>
            <p:ph idx="1" type="body"/>
          </p:nvPr>
        </p:nvSpPr>
        <p:spPr>
          <a:xfrm>
            <a:off x="311700" y="995125"/>
            <a:ext cx="8520600" cy="3606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200">
                <a:solidFill>
                  <a:schemeClr val="dk1"/>
                </a:solidFill>
                <a:latin typeface="Oswald"/>
                <a:ea typeface="Oswald"/>
                <a:cs typeface="Oswald"/>
                <a:sym typeface="Oswald"/>
              </a:rPr>
              <a:t>We found that the age group 1-10 heard </a:t>
            </a:r>
            <a:r>
              <a:rPr lang="en" sz="2200">
                <a:solidFill>
                  <a:schemeClr val="dk1"/>
                </a:solidFill>
                <a:latin typeface="Oswald"/>
                <a:ea typeface="Oswald"/>
                <a:cs typeface="Oswald"/>
                <a:sym typeface="Oswald"/>
              </a:rPr>
              <a:t>a</a:t>
            </a:r>
            <a:r>
              <a:rPr lang="en" sz="2200">
                <a:solidFill>
                  <a:schemeClr val="dk1"/>
                </a:solidFill>
                <a:latin typeface="Oswald"/>
                <a:ea typeface="Oswald"/>
                <a:cs typeface="Oswald"/>
                <a:sym typeface="Oswald"/>
              </a:rPr>
              <a:t> majority of Yanny, </a:t>
            </a:r>
            <a:r>
              <a:rPr lang="en" sz="2200">
                <a:solidFill>
                  <a:schemeClr val="dk1"/>
                </a:solidFill>
                <a:latin typeface="Oswald"/>
                <a:ea typeface="Oswald"/>
                <a:cs typeface="Oswald"/>
                <a:sym typeface="Oswald"/>
              </a:rPr>
              <a:t>because</a:t>
            </a:r>
            <a:r>
              <a:rPr lang="en" sz="2200">
                <a:solidFill>
                  <a:schemeClr val="dk1"/>
                </a:solidFill>
                <a:latin typeface="Oswald"/>
                <a:ea typeface="Oswald"/>
                <a:cs typeface="Oswald"/>
                <a:sym typeface="Oswald"/>
              </a:rPr>
              <a:t> when you are younger you can hear higher frequencies better. For 10-20 the majority was still Yanny BUT some heard both Yanny AND Laurel at the same time which is not unusual </a:t>
            </a:r>
            <a:r>
              <a:rPr lang="en" sz="2200">
                <a:solidFill>
                  <a:schemeClr val="dk1"/>
                </a:solidFill>
                <a:latin typeface="Oswald"/>
                <a:ea typeface="Oswald"/>
                <a:cs typeface="Oswald"/>
                <a:sym typeface="Oswald"/>
              </a:rPr>
              <a:t>because</a:t>
            </a:r>
            <a:r>
              <a:rPr lang="en" sz="2200">
                <a:solidFill>
                  <a:schemeClr val="dk1"/>
                </a:solidFill>
                <a:latin typeface="Oswald"/>
                <a:ea typeface="Oswald"/>
                <a:cs typeface="Oswald"/>
                <a:sym typeface="Oswald"/>
              </a:rPr>
              <a:t> your </a:t>
            </a:r>
            <a:r>
              <a:rPr lang="en" sz="2200">
                <a:solidFill>
                  <a:schemeClr val="dk1"/>
                </a:solidFill>
                <a:latin typeface="Oswald"/>
                <a:ea typeface="Oswald"/>
                <a:cs typeface="Oswald"/>
                <a:sym typeface="Oswald"/>
              </a:rPr>
              <a:t>ability</a:t>
            </a:r>
            <a:r>
              <a:rPr lang="en" sz="2200">
                <a:solidFill>
                  <a:schemeClr val="dk1"/>
                </a:solidFill>
                <a:latin typeface="Oswald"/>
                <a:ea typeface="Oswald"/>
                <a:cs typeface="Oswald"/>
                <a:sym typeface="Oswald"/>
              </a:rPr>
              <a:t> to hear higher and lower frequencies always changes around the ages of 10-20.  Once it came to 20-30, we see that they both </a:t>
            </a:r>
            <a:r>
              <a:rPr lang="en" sz="2200">
                <a:solidFill>
                  <a:schemeClr val="dk1"/>
                </a:solidFill>
                <a:latin typeface="Oswald"/>
                <a:ea typeface="Oswald"/>
                <a:cs typeface="Oswald"/>
                <a:sym typeface="Oswald"/>
              </a:rPr>
              <a:t>balance</a:t>
            </a:r>
            <a:r>
              <a:rPr lang="en" sz="2200">
                <a:solidFill>
                  <a:schemeClr val="dk1"/>
                </a:solidFill>
                <a:latin typeface="Oswald"/>
                <a:ea typeface="Oswald"/>
                <a:cs typeface="Oswald"/>
                <a:sym typeface="Oswald"/>
              </a:rPr>
              <a:t> out because Sensory Presbycusis can start as early as ages 18-20. But that does not mean that your hearing has COMPLETELY changed, so it balances out. In 30-40 you can see that now the majority is Laurel because now the ability to hear higher frequencies is deteriorating. </a:t>
            </a:r>
            <a:endParaRPr sz="2100">
              <a:solidFill>
                <a:schemeClr val="dk1"/>
              </a:solidFill>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24"/>
          <p:cNvSpPr txBox="1"/>
          <p:nvPr>
            <p:ph type="title"/>
          </p:nvPr>
        </p:nvSpPr>
        <p:spPr>
          <a:xfrm>
            <a:off x="311700" y="293925"/>
            <a:ext cx="8520600" cy="723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Oswald"/>
                <a:ea typeface="Oswald"/>
                <a:cs typeface="Oswald"/>
                <a:sym typeface="Oswald"/>
              </a:rPr>
              <a:t>Something Unexpected…</a:t>
            </a:r>
            <a:endParaRPr sz="3600">
              <a:latin typeface="Oswald"/>
              <a:ea typeface="Oswald"/>
              <a:cs typeface="Oswald"/>
              <a:sym typeface="Oswald"/>
            </a:endParaRPr>
          </a:p>
        </p:txBody>
      </p:sp>
      <p:sp>
        <p:nvSpPr>
          <p:cNvPr id="133" name="Google Shape;133;p24"/>
          <p:cNvSpPr txBox="1"/>
          <p:nvPr>
            <p:ph idx="1" type="body"/>
          </p:nvPr>
        </p:nvSpPr>
        <p:spPr>
          <a:xfrm>
            <a:off x="311700" y="101782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sz="2500">
                <a:solidFill>
                  <a:schemeClr val="dk1"/>
                </a:solidFill>
                <a:latin typeface="BenchNine"/>
                <a:ea typeface="BenchNine"/>
                <a:cs typeface="BenchNine"/>
                <a:sym typeface="BenchNine"/>
              </a:rPr>
              <a:t>W</a:t>
            </a:r>
            <a:r>
              <a:rPr b="1" lang="en" sz="2500">
                <a:solidFill>
                  <a:schemeClr val="dk1"/>
                </a:solidFill>
                <a:latin typeface="BenchNine"/>
                <a:ea typeface="BenchNine"/>
                <a:cs typeface="BenchNine"/>
                <a:sym typeface="BenchNine"/>
              </a:rPr>
              <a:t>hen we got to 40-50 we saw that there was another balance, so we concluded that there could be other factors that could affect a person’s hearing. And finally over 50,  there was a majority of Yanny, so we came to the conclusion that there ARE other factors that affect a person’s hearing, and not everyone is equally affected by Sensory Presbycusis as we thought.</a:t>
            </a:r>
            <a:endParaRPr b="1" sz="2500">
              <a:solidFill>
                <a:schemeClr val="dk1"/>
              </a:solidFill>
              <a:latin typeface="BenchNine"/>
              <a:ea typeface="BenchNine"/>
              <a:cs typeface="BenchNine"/>
              <a:sym typeface="BenchNine"/>
            </a:endParaRPr>
          </a:p>
          <a:p>
            <a:pPr indent="0" lvl="0" marL="0" rtl="0" algn="l">
              <a:spcBef>
                <a:spcPts val="1200"/>
              </a:spcBef>
              <a:spcAft>
                <a:spcPts val="1200"/>
              </a:spcAft>
              <a:buNone/>
            </a:pPr>
            <a:r>
              <a:t/>
            </a:r>
            <a:endParaRPr sz="1900"/>
          </a:p>
        </p:txBody>
      </p:sp>
      <p:pic>
        <p:nvPicPr>
          <p:cNvPr id="134" name="Google Shape;134;p24"/>
          <p:cNvPicPr preferRelativeResize="0"/>
          <p:nvPr/>
        </p:nvPicPr>
        <p:blipFill>
          <a:blip r:embed="rId4">
            <a:alphaModFix/>
          </a:blip>
          <a:stretch>
            <a:fillRect/>
          </a:stretch>
        </p:blipFill>
        <p:spPr>
          <a:xfrm>
            <a:off x="3571382" y="2950425"/>
            <a:ext cx="2001225" cy="21252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
        <p:nvSpPr>
          <p:cNvPr id="139" name="Google Shape;139;p25"/>
          <p:cNvSpPr txBox="1"/>
          <p:nvPr>
            <p:ph type="title"/>
          </p:nvPr>
        </p:nvSpPr>
        <p:spPr>
          <a:xfrm>
            <a:off x="311700" y="173550"/>
            <a:ext cx="8520600" cy="69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u="sng">
                <a:latin typeface="Oswald Regular"/>
                <a:ea typeface="Oswald Regular"/>
                <a:cs typeface="Oswald Regular"/>
                <a:sym typeface="Oswald Regular"/>
              </a:rPr>
              <a:t> </a:t>
            </a:r>
            <a:r>
              <a:rPr lang="en" sz="3600" u="sng">
                <a:latin typeface="Oswald Regular"/>
                <a:ea typeface="Oswald Regular"/>
                <a:cs typeface="Oswald Regular"/>
                <a:sym typeface="Oswald Regular"/>
              </a:rPr>
              <a:t>Conclusion</a:t>
            </a:r>
            <a:endParaRPr sz="3600" u="sng">
              <a:latin typeface="Oswald Regular"/>
              <a:ea typeface="Oswald Regular"/>
              <a:cs typeface="Oswald Regular"/>
              <a:sym typeface="Oswald Regular"/>
            </a:endParaRPr>
          </a:p>
        </p:txBody>
      </p:sp>
      <p:sp>
        <p:nvSpPr>
          <p:cNvPr id="140" name="Google Shape;140;p25"/>
          <p:cNvSpPr txBox="1"/>
          <p:nvPr>
            <p:ph idx="1" type="body"/>
          </p:nvPr>
        </p:nvSpPr>
        <p:spPr>
          <a:xfrm>
            <a:off x="311700" y="8635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2200">
                <a:solidFill>
                  <a:schemeClr val="dk1"/>
                </a:solidFill>
                <a:latin typeface="BenchNine"/>
                <a:ea typeface="BenchNine"/>
                <a:cs typeface="BenchNine"/>
                <a:sym typeface="BenchNine"/>
              </a:rPr>
              <a:t>O</a:t>
            </a:r>
            <a:r>
              <a:rPr b="1" lang="en" sz="2300">
                <a:solidFill>
                  <a:schemeClr val="dk1"/>
                </a:solidFill>
                <a:latin typeface="BenchNine"/>
                <a:ea typeface="BenchNine"/>
                <a:cs typeface="BenchNine"/>
                <a:sym typeface="BenchNine"/>
              </a:rPr>
              <a:t>ur conclusion is that “Can we truly trust our senses?....No. We cannot trust our senses because our senses/hearing is ever changing each day, we can count on them to keep us alive (hopefully) but as we age, </a:t>
            </a:r>
            <a:r>
              <a:rPr b="1" lang="en" sz="2300">
                <a:solidFill>
                  <a:schemeClr val="dk1"/>
                </a:solidFill>
                <a:latin typeface="BenchNine"/>
                <a:ea typeface="BenchNine"/>
                <a:cs typeface="BenchNine"/>
                <a:sym typeface="BenchNine"/>
              </a:rPr>
              <a:t>essentials</a:t>
            </a:r>
            <a:r>
              <a:rPr b="1" lang="en" sz="2300">
                <a:solidFill>
                  <a:schemeClr val="dk1"/>
                </a:solidFill>
                <a:latin typeface="BenchNine"/>
                <a:ea typeface="BenchNine"/>
                <a:cs typeface="BenchNine"/>
                <a:sym typeface="BenchNine"/>
              </a:rPr>
              <a:t> in daily life will become slightly more difficult, BUT~! There are things we can do to prevent/combat Sensory Presbycusis. Presbycusis, along with all the other types of it, is caused when neurological pathways in the </a:t>
            </a:r>
            <a:r>
              <a:rPr b="1" lang="en" sz="2300">
                <a:solidFill>
                  <a:schemeClr val="dk1"/>
                </a:solidFill>
                <a:latin typeface="BenchNine"/>
                <a:ea typeface="BenchNine"/>
                <a:cs typeface="BenchNine"/>
                <a:sym typeface="BenchNine"/>
              </a:rPr>
              <a:t>inner</a:t>
            </a:r>
            <a:r>
              <a:rPr b="1" lang="en" sz="2300">
                <a:solidFill>
                  <a:schemeClr val="dk1"/>
                </a:solidFill>
                <a:latin typeface="BenchNine"/>
                <a:ea typeface="BenchNine"/>
                <a:cs typeface="BenchNine"/>
                <a:sym typeface="BenchNine"/>
              </a:rPr>
              <a:t> ear weaken as we age. The damage caused varys from different factors such as </a:t>
            </a:r>
            <a:r>
              <a:rPr b="1" lang="en" sz="2300">
                <a:solidFill>
                  <a:schemeClr val="dk1"/>
                </a:solidFill>
                <a:latin typeface="BenchNine"/>
                <a:ea typeface="BenchNine"/>
                <a:cs typeface="BenchNine"/>
                <a:sym typeface="BenchNine"/>
              </a:rPr>
              <a:t>genetic</a:t>
            </a:r>
            <a:r>
              <a:rPr b="1" lang="en" sz="2300">
                <a:solidFill>
                  <a:schemeClr val="dk1"/>
                </a:solidFill>
                <a:latin typeface="BenchNine"/>
                <a:ea typeface="BenchNine"/>
                <a:cs typeface="BenchNine"/>
                <a:sym typeface="BenchNine"/>
              </a:rPr>
              <a:t> mutations, early noise exposure, and those times when you crank up the volume in your headphones to jam to </a:t>
            </a:r>
            <a:r>
              <a:rPr b="1" lang="en" sz="2300">
                <a:solidFill>
                  <a:schemeClr val="dk1"/>
                </a:solidFill>
                <a:latin typeface="BenchNine"/>
                <a:ea typeface="BenchNine"/>
                <a:cs typeface="BenchNine"/>
                <a:sym typeface="BenchNine"/>
              </a:rPr>
              <a:t>a</a:t>
            </a:r>
            <a:r>
              <a:rPr b="1" lang="en" sz="2300">
                <a:solidFill>
                  <a:schemeClr val="dk1"/>
                </a:solidFill>
                <a:latin typeface="BenchNine"/>
                <a:ea typeface="BenchNine"/>
                <a:cs typeface="BenchNine"/>
                <a:sym typeface="BenchNine"/>
              </a:rPr>
              <a:t> good song (you know what I’m talking about).</a:t>
            </a:r>
            <a:endParaRPr b="1" sz="2300">
              <a:solidFill>
                <a:schemeClr val="dk1"/>
              </a:solidFill>
              <a:latin typeface="BenchNine"/>
              <a:ea typeface="BenchNine"/>
              <a:cs typeface="BenchNine"/>
              <a:sym typeface="BenchNine"/>
            </a:endParaRPr>
          </a:p>
        </p:txBody>
      </p:sp>
      <p:pic>
        <p:nvPicPr>
          <p:cNvPr id="141" name="Google Shape;141;p25"/>
          <p:cNvPicPr preferRelativeResize="0"/>
          <p:nvPr/>
        </p:nvPicPr>
        <p:blipFill rotWithShape="1">
          <a:blip r:embed="rId4">
            <a:alphaModFix/>
          </a:blip>
          <a:srcRect b="15771" l="0" r="0" t="16043"/>
          <a:stretch/>
        </p:blipFill>
        <p:spPr>
          <a:xfrm>
            <a:off x="133150" y="3843500"/>
            <a:ext cx="1185425" cy="1212474"/>
          </a:xfrm>
          <a:prstGeom prst="rect">
            <a:avLst/>
          </a:prstGeom>
          <a:noFill/>
          <a:ln>
            <a:noFill/>
          </a:ln>
        </p:spPr>
      </p:pic>
      <p:pic>
        <p:nvPicPr>
          <p:cNvPr id="142" name="Google Shape;142;p25"/>
          <p:cNvPicPr preferRelativeResize="0"/>
          <p:nvPr/>
        </p:nvPicPr>
        <p:blipFill rotWithShape="1">
          <a:blip r:embed="rId4">
            <a:alphaModFix/>
          </a:blip>
          <a:srcRect b="15771" l="0" r="0" t="16043"/>
          <a:stretch/>
        </p:blipFill>
        <p:spPr>
          <a:xfrm>
            <a:off x="7857250" y="3843501"/>
            <a:ext cx="1185425" cy="1212474"/>
          </a:xfrm>
          <a:prstGeom prst="rect">
            <a:avLst/>
          </a:prstGeom>
          <a:noFill/>
          <a:ln>
            <a:noFill/>
          </a:ln>
        </p:spPr>
      </p:pic>
      <p:pic>
        <p:nvPicPr>
          <p:cNvPr id="143" name="Google Shape;143;p25"/>
          <p:cNvPicPr preferRelativeResize="0"/>
          <p:nvPr/>
        </p:nvPicPr>
        <p:blipFill>
          <a:blip r:embed="rId5">
            <a:alphaModFix/>
          </a:blip>
          <a:stretch>
            <a:fillRect/>
          </a:stretch>
        </p:blipFill>
        <p:spPr>
          <a:xfrm>
            <a:off x="3712964" y="3574788"/>
            <a:ext cx="1749875" cy="1749875"/>
          </a:xfrm>
          <a:prstGeom prst="rect">
            <a:avLst/>
          </a:prstGeom>
          <a:noFill/>
          <a:ln>
            <a:noFill/>
          </a:ln>
        </p:spPr>
      </p:pic>
      <p:pic>
        <p:nvPicPr>
          <p:cNvPr id="144" name="Google Shape;144;p25"/>
          <p:cNvPicPr preferRelativeResize="0"/>
          <p:nvPr/>
        </p:nvPicPr>
        <p:blipFill>
          <a:blip r:embed="rId5">
            <a:alphaModFix/>
          </a:blip>
          <a:stretch>
            <a:fillRect/>
          </a:stretch>
        </p:blipFill>
        <p:spPr>
          <a:xfrm>
            <a:off x="1497225" y="0"/>
            <a:ext cx="1122050" cy="1122050"/>
          </a:xfrm>
          <a:prstGeom prst="rect">
            <a:avLst/>
          </a:prstGeom>
          <a:noFill/>
          <a:ln>
            <a:noFill/>
          </a:ln>
        </p:spPr>
      </p:pic>
      <p:pic>
        <p:nvPicPr>
          <p:cNvPr id="145" name="Google Shape;145;p25"/>
          <p:cNvPicPr preferRelativeResize="0"/>
          <p:nvPr/>
        </p:nvPicPr>
        <p:blipFill>
          <a:blip r:embed="rId5">
            <a:alphaModFix/>
          </a:blip>
          <a:stretch>
            <a:fillRect/>
          </a:stretch>
        </p:blipFill>
        <p:spPr>
          <a:xfrm>
            <a:off x="6556550" y="0"/>
            <a:ext cx="1122050" cy="1122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sp>
        <p:nvSpPr>
          <p:cNvPr id="150" name="Google Shape;150;p26"/>
          <p:cNvSpPr txBox="1"/>
          <p:nvPr>
            <p:ph type="title"/>
          </p:nvPr>
        </p:nvSpPr>
        <p:spPr>
          <a:xfrm>
            <a:off x="311700" y="282600"/>
            <a:ext cx="8520600" cy="690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000">
                <a:latin typeface="Oswald Regular"/>
                <a:ea typeface="Oswald Regular"/>
                <a:cs typeface="Oswald Regular"/>
                <a:sym typeface="Oswald Regular"/>
              </a:rPr>
              <a:t>Preventing/</a:t>
            </a:r>
            <a:r>
              <a:rPr lang="en" sz="3000">
                <a:latin typeface="Oswald Regular"/>
                <a:ea typeface="Oswald Regular"/>
                <a:cs typeface="Oswald Regular"/>
                <a:sym typeface="Oswald Regular"/>
              </a:rPr>
              <a:t>Combating</a:t>
            </a:r>
            <a:r>
              <a:rPr lang="en" sz="3000">
                <a:latin typeface="Oswald Regular"/>
                <a:ea typeface="Oswald Regular"/>
                <a:cs typeface="Oswald Regular"/>
                <a:sym typeface="Oswald Regular"/>
              </a:rPr>
              <a:t> Presbycusis</a:t>
            </a:r>
            <a:endParaRPr sz="3000">
              <a:latin typeface="Oswald Regular"/>
              <a:ea typeface="Oswald Regular"/>
              <a:cs typeface="Oswald Regular"/>
              <a:sym typeface="Oswald Regular"/>
            </a:endParaRPr>
          </a:p>
        </p:txBody>
      </p:sp>
      <p:sp>
        <p:nvSpPr>
          <p:cNvPr id="151" name="Google Shape;151;p26"/>
          <p:cNvSpPr txBox="1"/>
          <p:nvPr>
            <p:ph idx="1" type="body"/>
          </p:nvPr>
        </p:nvSpPr>
        <p:spPr>
          <a:xfrm>
            <a:off x="192175" y="1152475"/>
            <a:ext cx="8806200" cy="37083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b="1" lang="en" sz="2700" u="sng">
                <a:solidFill>
                  <a:schemeClr val="dk1"/>
                </a:solidFill>
                <a:latin typeface="BenchNine"/>
                <a:ea typeface="BenchNine"/>
                <a:cs typeface="BenchNine"/>
                <a:sym typeface="BenchNine"/>
              </a:rPr>
              <a:t>Here are some easy-to-follow things we can do to prevent/combat Presbycusis:</a:t>
            </a:r>
            <a:endParaRPr b="1" sz="2700" u="sng">
              <a:solidFill>
                <a:schemeClr val="dk1"/>
              </a:solidFill>
              <a:latin typeface="BenchNine"/>
              <a:ea typeface="BenchNine"/>
              <a:cs typeface="BenchNine"/>
              <a:sym typeface="BenchNine"/>
            </a:endParaRPr>
          </a:p>
          <a:p>
            <a:pPr indent="-393700" lvl="0" marL="457200" rtl="0" algn="l">
              <a:spcBef>
                <a:spcPts val="1200"/>
              </a:spcBef>
              <a:spcAft>
                <a:spcPts val="0"/>
              </a:spcAft>
              <a:buClr>
                <a:schemeClr val="dk1"/>
              </a:buClr>
              <a:buSzPts val="2600"/>
              <a:buFont typeface="BenchNine"/>
              <a:buChar char="●"/>
            </a:pPr>
            <a:r>
              <a:rPr b="1" lang="en" sz="2600">
                <a:solidFill>
                  <a:schemeClr val="dk1"/>
                </a:solidFill>
                <a:latin typeface="BenchNine"/>
                <a:ea typeface="BenchNine"/>
                <a:cs typeface="BenchNine"/>
                <a:sym typeface="BenchNine"/>
              </a:rPr>
              <a:t>Make sure you keep your </a:t>
            </a:r>
            <a:r>
              <a:rPr b="1" lang="en" sz="2600">
                <a:solidFill>
                  <a:schemeClr val="dk1"/>
                </a:solidFill>
                <a:latin typeface="BenchNine"/>
                <a:ea typeface="BenchNine"/>
                <a:cs typeface="BenchNine"/>
                <a:sym typeface="BenchNine"/>
              </a:rPr>
              <a:t>headphones</a:t>
            </a:r>
            <a:r>
              <a:rPr b="1" lang="en" sz="2600">
                <a:solidFill>
                  <a:schemeClr val="dk1"/>
                </a:solidFill>
                <a:latin typeface="BenchNine"/>
                <a:ea typeface="BenchNine"/>
                <a:cs typeface="BenchNine"/>
                <a:sym typeface="BenchNine"/>
              </a:rPr>
              <a:t> at </a:t>
            </a:r>
            <a:r>
              <a:rPr b="1" lang="en" sz="2600">
                <a:solidFill>
                  <a:schemeClr val="dk1"/>
                </a:solidFill>
                <a:latin typeface="BenchNine"/>
                <a:ea typeface="BenchNine"/>
                <a:cs typeface="BenchNine"/>
                <a:sym typeface="BenchNine"/>
              </a:rPr>
              <a:t>a</a:t>
            </a:r>
            <a:r>
              <a:rPr b="1" lang="en" sz="2600">
                <a:solidFill>
                  <a:schemeClr val="dk1"/>
                </a:solidFill>
                <a:latin typeface="BenchNine"/>
                <a:ea typeface="BenchNine"/>
                <a:cs typeface="BenchNine"/>
                <a:sym typeface="BenchNine"/>
              </a:rPr>
              <a:t> safe volume</a:t>
            </a:r>
            <a:endParaRPr b="1" sz="2600">
              <a:solidFill>
                <a:schemeClr val="dk1"/>
              </a:solidFill>
              <a:latin typeface="BenchNine"/>
              <a:ea typeface="BenchNine"/>
              <a:cs typeface="BenchNine"/>
              <a:sym typeface="BenchNine"/>
            </a:endParaRPr>
          </a:p>
          <a:p>
            <a:pPr indent="-393700" lvl="0" marL="457200" rtl="0" algn="l">
              <a:spcBef>
                <a:spcPts val="0"/>
              </a:spcBef>
              <a:spcAft>
                <a:spcPts val="0"/>
              </a:spcAft>
              <a:buClr>
                <a:schemeClr val="dk1"/>
              </a:buClr>
              <a:buSzPts val="2600"/>
              <a:buFont typeface="BenchNine"/>
              <a:buChar char="●"/>
            </a:pPr>
            <a:r>
              <a:rPr b="1" lang="en" sz="2600">
                <a:solidFill>
                  <a:schemeClr val="dk1"/>
                </a:solidFill>
                <a:latin typeface="BenchNine"/>
                <a:ea typeface="BenchNine"/>
                <a:cs typeface="BenchNine"/>
                <a:sym typeface="BenchNine"/>
              </a:rPr>
              <a:t>Avoid loud noises such as motorbikes, snow mobiles, jet skis, and loud music at parties (That one’s mainly for the young ones ;))</a:t>
            </a:r>
            <a:endParaRPr b="1" sz="2600">
              <a:solidFill>
                <a:schemeClr val="dk1"/>
              </a:solidFill>
              <a:latin typeface="BenchNine"/>
              <a:ea typeface="BenchNine"/>
              <a:cs typeface="BenchNine"/>
              <a:sym typeface="BenchNine"/>
            </a:endParaRPr>
          </a:p>
          <a:p>
            <a:pPr indent="-393700" lvl="0" marL="457200" rtl="0" algn="l">
              <a:spcBef>
                <a:spcPts val="0"/>
              </a:spcBef>
              <a:spcAft>
                <a:spcPts val="0"/>
              </a:spcAft>
              <a:buClr>
                <a:schemeClr val="dk1"/>
              </a:buClr>
              <a:buSzPts val="2600"/>
              <a:buFont typeface="BenchNine"/>
              <a:buChar char="●"/>
            </a:pPr>
            <a:r>
              <a:rPr b="1" lang="en" sz="2600">
                <a:solidFill>
                  <a:schemeClr val="dk1"/>
                </a:solidFill>
                <a:latin typeface="BenchNine"/>
                <a:ea typeface="BenchNine"/>
                <a:cs typeface="BenchNine"/>
                <a:sym typeface="BenchNine"/>
              </a:rPr>
              <a:t>Use earplugs when you are in places with a lot of noise</a:t>
            </a:r>
            <a:endParaRPr b="1" sz="2600">
              <a:solidFill>
                <a:schemeClr val="dk1"/>
              </a:solidFill>
              <a:latin typeface="BenchNine"/>
              <a:ea typeface="BenchNine"/>
              <a:cs typeface="BenchNine"/>
              <a:sym typeface="BenchNine"/>
            </a:endParaRPr>
          </a:p>
          <a:p>
            <a:pPr indent="-393700" lvl="0" marL="457200" rtl="0" algn="l">
              <a:spcBef>
                <a:spcPts val="0"/>
              </a:spcBef>
              <a:spcAft>
                <a:spcPts val="0"/>
              </a:spcAft>
              <a:buClr>
                <a:schemeClr val="dk1"/>
              </a:buClr>
              <a:buSzPts val="2600"/>
              <a:buFont typeface="BenchNine"/>
              <a:buChar char="●"/>
            </a:pPr>
            <a:r>
              <a:rPr b="1" lang="en" sz="2600">
                <a:solidFill>
                  <a:schemeClr val="dk1"/>
                </a:solidFill>
                <a:latin typeface="BenchNine"/>
                <a:ea typeface="BenchNine"/>
                <a:cs typeface="BenchNine"/>
                <a:sym typeface="BenchNine"/>
              </a:rPr>
              <a:t>Ask people to speak up if they cannot be heard</a:t>
            </a:r>
            <a:endParaRPr b="1" sz="2600">
              <a:solidFill>
                <a:schemeClr val="dk1"/>
              </a:solidFill>
              <a:latin typeface="BenchNine"/>
              <a:ea typeface="BenchNine"/>
              <a:cs typeface="BenchNine"/>
              <a:sym typeface="BenchNine"/>
            </a:endParaRPr>
          </a:p>
          <a:p>
            <a:pPr indent="-393700" lvl="0" marL="457200" rtl="0" algn="l">
              <a:spcBef>
                <a:spcPts val="0"/>
              </a:spcBef>
              <a:spcAft>
                <a:spcPts val="0"/>
              </a:spcAft>
              <a:buClr>
                <a:schemeClr val="dk1"/>
              </a:buClr>
              <a:buSzPts val="2600"/>
              <a:buFont typeface="BenchNine"/>
              <a:buChar char="●"/>
            </a:pPr>
            <a:r>
              <a:rPr b="1" lang="en" sz="2600">
                <a:solidFill>
                  <a:schemeClr val="dk1"/>
                </a:solidFill>
                <a:latin typeface="BenchNine"/>
                <a:ea typeface="BenchNine"/>
                <a:cs typeface="BenchNine"/>
                <a:sym typeface="BenchNine"/>
              </a:rPr>
              <a:t>Avoid places with too much noise pollution</a:t>
            </a:r>
            <a:endParaRPr b="1" sz="2600">
              <a:solidFill>
                <a:schemeClr val="dk1"/>
              </a:solidFill>
              <a:latin typeface="BenchNine"/>
              <a:ea typeface="BenchNine"/>
              <a:cs typeface="BenchNine"/>
              <a:sym typeface="BenchNine"/>
            </a:endParaRPr>
          </a:p>
          <a:p>
            <a:pPr indent="-393700" lvl="0" marL="457200" rtl="0" algn="l">
              <a:spcBef>
                <a:spcPts val="0"/>
              </a:spcBef>
              <a:spcAft>
                <a:spcPts val="0"/>
              </a:spcAft>
              <a:buClr>
                <a:schemeClr val="dk1"/>
              </a:buClr>
              <a:buSzPts val="2600"/>
              <a:buFont typeface="BenchNine"/>
              <a:buChar char="●"/>
            </a:pPr>
            <a:r>
              <a:rPr b="1" lang="en" sz="2600">
                <a:solidFill>
                  <a:schemeClr val="dk1"/>
                </a:solidFill>
                <a:latin typeface="BenchNine"/>
                <a:ea typeface="BenchNine"/>
                <a:cs typeface="BenchNine"/>
                <a:sym typeface="BenchNine"/>
              </a:rPr>
              <a:t>Don’t stand too close to speakers at concerts  </a:t>
            </a:r>
            <a:endParaRPr b="1" sz="2600">
              <a:solidFill>
                <a:schemeClr val="dk1"/>
              </a:solidFill>
              <a:latin typeface="BenchNine"/>
              <a:ea typeface="BenchNine"/>
              <a:cs typeface="BenchNine"/>
              <a:sym typeface="BenchNine"/>
            </a:endParaRPr>
          </a:p>
        </p:txBody>
      </p:sp>
      <p:pic>
        <p:nvPicPr>
          <p:cNvPr id="152" name="Google Shape;152;p26"/>
          <p:cNvPicPr preferRelativeResize="0"/>
          <p:nvPr/>
        </p:nvPicPr>
        <p:blipFill>
          <a:blip r:embed="rId4">
            <a:alphaModFix/>
          </a:blip>
          <a:stretch>
            <a:fillRect/>
          </a:stretch>
        </p:blipFill>
        <p:spPr>
          <a:xfrm>
            <a:off x="6127875" y="2961750"/>
            <a:ext cx="2542761" cy="18990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p27"/>
          <p:cNvSpPr txBox="1"/>
          <p:nvPr>
            <p:ph type="title"/>
          </p:nvPr>
        </p:nvSpPr>
        <p:spPr>
          <a:xfrm>
            <a:off x="311700" y="0"/>
            <a:ext cx="8520600" cy="11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400">
                <a:solidFill>
                  <a:srgbClr val="C27BA0"/>
                </a:solidFill>
                <a:latin typeface="Dancing Script Regular"/>
                <a:ea typeface="Dancing Script Regular"/>
                <a:cs typeface="Dancing Script Regular"/>
                <a:sym typeface="Dancing Script Regular"/>
              </a:rPr>
              <a:t>Starring</a:t>
            </a:r>
            <a:endParaRPr sz="5400">
              <a:solidFill>
                <a:srgbClr val="C27BA0"/>
              </a:solidFill>
              <a:latin typeface="Dancing Script Regular"/>
              <a:ea typeface="Dancing Script Regular"/>
              <a:cs typeface="Dancing Script Regular"/>
              <a:sym typeface="Dancing Script Regular"/>
            </a:endParaRPr>
          </a:p>
        </p:txBody>
      </p:sp>
      <p:sp>
        <p:nvSpPr>
          <p:cNvPr id="158" name="Google Shape;158;p27"/>
          <p:cNvSpPr txBox="1"/>
          <p:nvPr>
            <p:ph idx="1" type="body"/>
          </p:nvPr>
        </p:nvSpPr>
        <p:spPr>
          <a:xfrm>
            <a:off x="311699" y="800584"/>
            <a:ext cx="8013600" cy="364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A64D79"/>
                </a:solidFill>
                <a:latin typeface="Oswald"/>
                <a:ea typeface="Oswald"/>
                <a:cs typeface="Oswald"/>
                <a:sym typeface="Oswald"/>
              </a:rPr>
              <a:t>(Our “Test Subjects”)</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rPr b="1" lang="en" sz="1400">
                <a:solidFill>
                  <a:srgbClr val="A64D79"/>
                </a:solidFill>
                <a:latin typeface="Oswald"/>
                <a:ea typeface="Oswald"/>
                <a:cs typeface="Oswald"/>
                <a:sym typeface="Oswald"/>
              </a:rPr>
              <a:t>Sheza’s Parents - Shuhana Shahnaz, and Rafiqul Chowdhury </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rPr b="1" lang="en" sz="1400">
                <a:solidFill>
                  <a:srgbClr val="A64D79"/>
                </a:solidFill>
                <a:latin typeface="Oswald"/>
                <a:ea typeface="Oswald"/>
                <a:cs typeface="Oswald"/>
                <a:sym typeface="Oswald"/>
              </a:rPr>
              <a:t>Vaishnavi’s Parent- Rajasekhar Devarapalli Ramani Devarapalli </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rPr b="1" lang="en" sz="1400">
                <a:solidFill>
                  <a:srgbClr val="A64D79"/>
                </a:solidFill>
                <a:latin typeface="Oswald"/>
                <a:ea typeface="Oswald"/>
                <a:cs typeface="Oswald"/>
                <a:sym typeface="Oswald"/>
              </a:rPr>
              <a:t>Our Teachers</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rPr b="1" lang="en" sz="1400">
                <a:solidFill>
                  <a:srgbClr val="A64D79"/>
                </a:solidFill>
                <a:latin typeface="Oswald"/>
                <a:ea typeface="Oswald"/>
                <a:cs typeface="Oswald"/>
                <a:sym typeface="Oswald"/>
              </a:rPr>
              <a:t>Mr. West,  Mrs. Penney, and Mme. Parsons</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rPr b="1" lang="en" sz="1400">
                <a:solidFill>
                  <a:srgbClr val="A64D79"/>
                </a:solidFill>
                <a:latin typeface="Oswald"/>
                <a:ea typeface="Oswald"/>
                <a:cs typeface="Oswald"/>
                <a:sym typeface="Oswald"/>
              </a:rPr>
              <a:t>Our Classmates</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rPr b="1" lang="en" sz="1400">
                <a:solidFill>
                  <a:srgbClr val="A64D79"/>
                </a:solidFill>
                <a:latin typeface="Oswald"/>
                <a:ea typeface="Oswald"/>
                <a:cs typeface="Oswald"/>
                <a:sym typeface="Oswald"/>
              </a:rPr>
              <a:t>Julianna Keay, Faith Ryall, Zein Sakkar, Spencer Malloy, and Kaelen Piercey</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rPr b="1" lang="en" sz="1400">
                <a:solidFill>
                  <a:srgbClr val="A64D79"/>
                </a:solidFill>
                <a:latin typeface="Oswald"/>
                <a:ea typeface="Oswald"/>
                <a:cs typeface="Oswald"/>
                <a:sym typeface="Oswald"/>
              </a:rPr>
              <a:t>Other People </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rPr b="1" lang="en" sz="1400">
                <a:solidFill>
                  <a:srgbClr val="A64D79"/>
                </a:solidFill>
                <a:latin typeface="Oswald"/>
                <a:ea typeface="Oswald"/>
                <a:cs typeface="Oswald"/>
                <a:sym typeface="Oswald"/>
              </a:rPr>
              <a:t>Lauren, Victor, Daisy, Daisy’s Sister, Zein’s Mom, Yafi, Tashfia, Tashfia’s Parents, Adrian, Adrian’s Parents, Alishba, Janita, Arika, Sadia, Marufa, Niha, Vaishnavi’s Sister, Sheza’s Aunt, Uncle, and Grandma, Raiyan, and Shaior.</a:t>
            </a:r>
            <a:endParaRPr b="1" sz="1400">
              <a:solidFill>
                <a:srgbClr val="A64D79"/>
              </a:solidFill>
              <a:latin typeface="Oswald"/>
              <a:ea typeface="Oswald"/>
              <a:cs typeface="Oswald"/>
              <a:sym typeface="Oswald"/>
            </a:endParaRPr>
          </a:p>
          <a:p>
            <a:pPr indent="0" lvl="0" marL="0" rtl="0" algn="l">
              <a:spcBef>
                <a:spcPts val="1200"/>
              </a:spcBef>
              <a:spcAft>
                <a:spcPts val="0"/>
              </a:spcAft>
              <a:buNone/>
            </a:pPr>
            <a:r>
              <a:t/>
            </a:r>
            <a:endParaRPr sz="1500">
              <a:solidFill>
                <a:srgbClr val="A64D79"/>
              </a:solidFill>
            </a:endParaRPr>
          </a:p>
          <a:p>
            <a:pPr indent="0" lvl="0" marL="0" rtl="0" algn="l">
              <a:spcBef>
                <a:spcPts val="1200"/>
              </a:spcBef>
              <a:spcAft>
                <a:spcPts val="0"/>
              </a:spcAft>
              <a:buNone/>
            </a:pPr>
            <a:r>
              <a:t/>
            </a:r>
            <a:endParaRPr sz="1500">
              <a:solidFill>
                <a:schemeClr val="dk1"/>
              </a:solidFill>
            </a:endParaRPr>
          </a:p>
          <a:p>
            <a:pPr indent="0" lvl="0" marL="0" rtl="0" algn="l">
              <a:spcBef>
                <a:spcPts val="1200"/>
              </a:spcBef>
              <a:spcAft>
                <a:spcPts val="1200"/>
              </a:spcAft>
              <a:buNone/>
            </a:pPr>
            <a:r>
              <a:t/>
            </a:r>
            <a:endParaRPr sz="22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8"/>
          <p:cNvSpPr txBox="1"/>
          <p:nvPr>
            <p:ph type="title"/>
          </p:nvPr>
        </p:nvSpPr>
        <p:spPr>
          <a:xfrm>
            <a:off x="311700" y="203475"/>
            <a:ext cx="8520600" cy="67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000">
                <a:latin typeface="Dancing Script Regular"/>
                <a:ea typeface="Dancing Script Regular"/>
                <a:cs typeface="Dancing Script Regular"/>
                <a:sym typeface="Dancing Script Regular"/>
              </a:rPr>
              <a:t>Credits</a:t>
            </a:r>
            <a:endParaRPr sz="5000">
              <a:latin typeface="Dancing Script Regular"/>
              <a:ea typeface="Dancing Script Regular"/>
              <a:cs typeface="Dancing Script Regular"/>
              <a:sym typeface="Dancing Script Regular"/>
            </a:endParaRPr>
          </a:p>
        </p:txBody>
      </p:sp>
      <p:sp>
        <p:nvSpPr>
          <p:cNvPr id="164" name="Google Shape;164;p28"/>
          <p:cNvSpPr txBox="1"/>
          <p:nvPr>
            <p:ph idx="1" type="body"/>
          </p:nvPr>
        </p:nvSpPr>
        <p:spPr>
          <a:xfrm>
            <a:off x="311700" y="962900"/>
            <a:ext cx="8520600" cy="36972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Clr>
                <a:schemeClr val="dk1"/>
              </a:buClr>
              <a:buSzPts val="1018"/>
              <a:buFont typeface="Arial"/>
              <a:buNone/>
            </a:pPr>
            <a:r>
              <a:rPr b="1" lang="en" sz="2812">
                <a:solidFill>
                  <a:schemeClr val="dk1"/>
                </a:solidFill>
                <a:latin typeface="BenchNine"/>
                <a:ea typeface="BenchNine"/>
                <a:cs typeface="BenchNine"/>
                <a:sym typeface="BenchNine"/>
              </a:rPr>
              <a:t>Our Parents: </a:t>
            </a:r>
            <a:endParaRPr b="1" sz="2812">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rPr b="1" lang="en" sz="2350">
                <a:solidFill>
                  <a:schemeClr val="dk1"/>
                </a:solidFill>
                <a:latin typeface="BenchNine"/>
                <a:ea typeface="BenchNine"/>
                <a:cs typeface="BenchNine"/>
                <a:sym typeface="BenchNine"/>
              </a:rPr>
              <a:t>Sheza’s- </a:t>
            </a:r>
            <a:r>
              <a:rPr b="1" lang="en" sz="2388" u="sng">
                <a:solidFill>
                  <a:srgbClr val="1155CC"/>
                </a:solidFill>
                <a:latin typeface="BenchNine"/>
                <a:ea typeface="BenchNine"/>
                <a:cs typeface="BenchNine"/>
                <a:sym typeface="BenchNine"/>
                <a:hlinkClick r:id="rId4">
                  <a:extLst>
                    <a:ext uri="{A12FA001-AC4F-418D-AE19-62706E023703}">
                      <ahyp:hlinkClr val="tx"/>
                    </a:ext>
                  </a:extLst>
                </a:hlinkClick>
              </a:rPr>
              <a:t>Shuhana Shahnaz</a:t>
            </a:r>
            <a:r>
              <a:rPr b="1" lang="en" sz="2350">
                <a:solidFill>
                  <a:schemeClr val="dk1"/>
                </a:solidFill>
                <a:latin typeface="BenchNine"/>
                <a:ea typeface="BenchNine"/>
                <a:cs typeface="BenchNine"/>
                <a:sym typeface="BenchNine"/>
              </a:rPr>
              <a:t> and Rafiqul Chowdhury</a:t>
            </a:r>
            <a:endParaRPr b="1" sz="2350">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rPr b="1" lang="en" sz="2350">
                <a:solidFill>
                  <a:schemeClr val="dk1"/>
                </a:solidFill>
                <a:latin typeface="BenchNine"/>
                <a:ea typeface="BenchNine"/>
                <a:cs typeface="BenchNine"/>
                <a:sym typeface="BenchNine"/>
              </a:rPr>
              <a:t>Vaishnavi's- Rajasekhar Devarapalli and Ramani Devarapalli</a:t>
            </a:r>
            <a:endParaRPr b="1" sz="2350">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t/>
            </a:r>
            <a:endParaRPr b="1" sz="2350">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rPr b="1" lang="en" sz="2350">
                <a:solidFill>
                  <a:schemeClr val="dk1"/>
                </a:solidFill>
                <a:latin typeface="BenchNine"/>
                <a:ea typeface="BenchNine"/>
                <a:cs typeface="BenchNine"/>
                <a:sym typeface="BenchNine"/>
              </a:rPr>
              <a:t>Our Teacher: Mr.West (Chesley West-</a:t>
            </a:r>
            <a:r>
              <a:rPr b="1" lang="en" sz="2350" u="sng">
                <a:solidFill>
                  <a:srgbClr val="1155CC"/>
                </a:solidFill>
                <a:latin typeface="BenchNine"/>
                <a:ea typeface="BenchNine"/>
                <a:cs typeface="BenchNine"/>
                <a:sym typeface="BenchNine"/>
                <a:hlinkClick r:id="rId5">
                  <a:extLst>
                    <a:ext uri="{A12FA001-AC4F-418D-AE19-62706E023703}">
                      <ahyp:hlinkClr val="tx"/>
                    </a:ext>
                  </a:extLst>
                </a:hlinkClick>
              </a:rPr>
              <a:t>chesleywest@nlesd.ca</a:t>
            </a:r>
            <a:r>
              <a:rPr b="1" lang="en" sz="2350">
                <a:solidFill>
                  <a:schemeClr val="dk1"/>
                </a:solidFill>
                <a:latin typeface="BenchNine"/>
                <a:ea typeface="BenchNine"/>
                <a:cs typeface="BenchNine"/>
                <a:sym typeface="BenchNine"/>
              </a:rPr>
              <a:t>)</a:t>
            </a:r>
            <a:endParaRPr b="1" sz="2350">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t/>
            </a:r>
            <a:endParaRPr b="1" sz="2812" u="sng">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rPr b="1" lang="en" sz="2812" u="sng">
                <a:solidFill>
                  <a:schemeClr val="dk1"/>
                </a:solidFill>
                <a:latin typeface="BenchNine"/>
                <a:ea typeface="BenchNine"/>
                <a:cs typeface="BenchNine"/>
                <a:sym typeface="BenchNine"/>
              </a:rPr>
              <a:t>Websites/Organizations:</a:t>
            </a:r>
            <a:endParaRPr b="1" sz="2812" u="sng">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rPr b="1" lang="en" sz="2350" u="sng">
                <a:solidFill>
                  <a:schemeClr val="dk1"/>
                </a:solidFill>
                <a:latin typeface="BenchNine"/>
                <a:ea typeface="BenchNine"/>
                <a:cs typeface="BenchNine"/>
                <a:sym typeface="BenchNine"/>
              </a:rPr>
              <a:t>WestWeb: </a:t>
            </a:r>
            <a:r>
              <a:rPr b="1" lang="en" sz="2350" u="sng">
                <a:solidFill>
                  <a:srgbClr val="1155CC"/>
                </a:solidFill>
                <a:latin typeface="BenchNine"/>
                <a:ea typeface="BenchNine"/>
                <a:cs typeface="BenchNine"/>
                <a:sym typeface="BenchNine"/>
                <a:hlinkClick r:id="rId6">
                  <a:extLst>
                    <a:ext uri="{A12FA001-AC4F-418D-AE19-62706E023703}">
                      <ahyp:hlinkClr val="tx"/>
                    </a:ext>
                  </a:extLst>
                </a:hlinkClick>
              </a:rPr>
              <a:t>https://www.cheswest.com/sciences-7.html</a:t>
            </a:r>
            <a:endParaRPr b="1" sz="2350" u="sng">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t/>
            </a:r>
            <a:endParaRPr b="1" sz="2350" u="sng">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rPr b="1" lang="en" sz="2350" u="sng">
                <a:solidFill>
                  <a:schemeClr val="dk1"/>
                </a:solidFill>
                <a:latin typeface="BenchNine"/>
                <a:ea typeface="BenchNine"/>
                <a:cs typeface="BenchNine"/>
                <a:sym typeface="BenchNine"/>
              </a:rPr>
              <a:t>MedlinePlus: </a:t>
            </a:r>
            <a:r>
              <a:rPr b="1" lang="en" sz="2350" u="sng">
                <a:solidFill>
                  <a:srgbClr val="1155CC"/>
                </a:solidFill>
                <a:latin typeface="BenchNine"/>
                <a:ea typeface="BenchNine"/>
                <a:cs typeface="BenchNine"/>
                <a:sym typeface="BenchNine"/>
                <a:hlinkClick r:id="rId7">
                  <a:extLst>
                    <a:ext uri="{A12FA001-AC4F-418D-AE19-62706E023703}">
                      <ahyp:hlinkClr val="tx"/>
                    </a:ext>
                  </a:extLst>
                </a:hlinkClick>
              </a:rPr>
              <a:t>https://medlineplus.gov/ency/article/004013.htm</a:t>
            </a:r>
            <a:endParaRPr b="1" sz="2350" u="sng">
              <a:solidFill>
                <a:schemeClr val="dk1"/>
              </a:solidFill>
              <a:latin typeface="BenchNine"/>
              <a:ea typeface="BenchNine"/>
              <a:cs typeface="BenchNine"/>
              <a:sym typeface="BenchNine"/>
            </a:endParaRPr>
          </a:p>
          <a:p>
            <a:pPr indent="0" lvl="0" marL="0" rtl="0" algn="l">
              <a:lnSpc>
                <a:spcPct val="95000"/>
              </a:lnSpc>
              <a:spcBef>
                <a:spcPts val="0"/>
              </a:spcBef>
              <a:spcAft>
                <a:spcPts val="0"/>
              </a:spcAft>
              <a:buClr>
                <a:schemeClr val="dk1"/>
              </a:buClr>
              <a:buSzPts val="1018"/>
              <a:buFont typeface="Arial"/>
              <a:buNone/>
            </a:pPr>
            <a:r>
              <a:t/>
            </a:r>
            <a:endParaRPr b="1" sz="2350" u="sng">
              <a:solidFill>
                <a:schemeClr val="dk1"/>
              </a:solidFill>
              <a:latin typeface="BenchNine"/>
              <a:ea typeface="BenchNine"/>
              <a:cs typeface="BenchNine"/>
              <a:sym typeface="BenchNine"/>
            </a:endParaRPr>
          </a:p>
          <a:p>
            <a:pPr indent="0" lvl="0" marL="0" rtl="0" algn="l">
              <a:lnSpc>
                <a:spcPct val="95000"/>
              </a:lnSpc>
              <a:spcBef>
                <a:spcPts val="0"/>
              </a:spcBef>
              <a:spcAft>
                <a:spcPts val="1200"/>
              </a:spcAft>
              <a:buSzPts val="1018"/>
              <a:buNone/>
            </a:pPr>
            <a:r>
              <a:t/>
            </a:r>
            <a:endParaRPr sz="1665"/>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29"/>
          <p:cNvSpPr txBox="1"/>
          <p:nvPr>
            <p:ph type="ctrTitle"/>
          </p:nvPr>
        </p:nvSpPr>
        <p:spPr>
          <a:xfrm>
            <a:off x="311708" y="90282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8400">
                <a:latin typeface="Dancing Script Regular"/>
                <a:ea typeface="Dancing Script Regular"/>
                <a:cs typeface="Dancing Script Regular"/>
                <a:sym typeface="Dancing Script Regular"/>
              </a:rPr>
              <a:t>Thank You~!</a:t>
            </a:r>
            <a:endParaRPr sz="8400">
              <a:latin typeface="Dancing Script Regular"/>
              <a:ea typeface="Dancing Script Regular"/>
              <a:cs typeface="Dancing Script Regular"/>
              <a:sym typeface="Dancing Script Regular"/>
            </a:endParaRPr>
          </a:p>
        </p:txBody>
      </p:sp>
      <p:sp>
        <p:nvSpPr>
          <p:cNvPr id="170" name="Google Shape;170;p29"/>
          <p:cNvSpPr txBox="1"/>
          <p:nvPr>
            <p:ph idx="1" type="subTitle"/>
          </p:nvPr>
        </p:nvSpPr>
        <p:spPr>
          <a:xfrm>
            <a:off x="311700" y="2955425"/>
            <a:ext cx="8520600" cy="839700"/>
          </a:xfrm>
          <a:prstGeom prst="rect">
            <a:avLst/>
          </a:prstGeom>
        </p:spPr>
        <p:txBody>
          <a:bodyPr anchorCtr="0" anchor="t" bIns="91425" lIns="91425" spcFirstLastPara="1" rIns="91425" wrap="square" tIns="91425">
            <a:normAutofit fontScale="40000" lnSpcReduction="20000"/>
          </a:bodyPr>
          <a:lstStyle/>
          <a:p>
            <a:pPr indent="0" lvl="0" marL="0" rtl="0" algn="ctr">
              <a:spcBef>
                <a:spcPts val="0"/>
              </a:spcBef>
              <a:spcAft>
                <a:spcPts val="0"/>
              </a:spcAft>
              <a:buNone/>
            </a:pPr>
            <a:r>
              <a:rPr lang="en">
                <a:solidFill>
                  <a:srgbClr val="000000"/>
                </a:solidFill>
                <a:latin typeface="Poiret One"/>
                <a:ea typeface="Poiret One"/>
                <a:cs typeface="Poiret One"/>
                <a:sym typeface="Poiret One"/>
              </a:rPr>
              <a:t> </a:t>
            </a:r>
            <a:r>
              <a:rPr lang="en" sz="6212">
                <a:solidFill>
                  <a:srgbClr val="000000"/>
                </a:solidFill>
                <a:latin typeface="Comfortaa Regular"/>
                <a:ea typeface="Comfortaa Regular"/>
                <a:cs typeface="Comfortaa Regular"/>
                <a:sym typeface="Comfortaa Regular"/>
              </a:rPr>
              <a:t>We hope you found our presentation interesting</a:t>
            </a:r>
            <a:r>
              <a:rPr lang="en" sz="6212">
                <a:solidFill>
                  <a:schemeClr val="dk1"/>
                </a:solidFill>
                <a:latin typeface="Comfortaa Regular"/>
                <a:ea typeface="Comfortaa Regular"/>
                <a:cs typeface="Comfortaa Regular"/>
                <a:sym typeface="Comfortaa Regular"/>
              </a:rPr>
              <a:t>~!</a:t>
            </a:r>
            <a:endParaRPr sz="6212">
              <a:solidFill>
                <a:schemeClr val="dk1"/>
              </a:solidFill>
              <a:latin typeface="Comfortaa Regular"/>
              <a:ea typeface="Comfortaa Regular"/>
              <a:cs typeface="Comfortaa Regular"/>
              <a:sym typeface="Comfortaa Regular"/>
            </a:endParaRPr>
          </a:p>
          <a:p>
            <a:pPr indent="0" lvl="0" marL="0" rtl="0" algn="ctr">
              <a:spcBef>
                <a:spcPts val="0"/>
              </a:spcBef>
              <a:spcAft>
                <a:spcPts val="0"/>
              </a:spcAft>
              <a:buNone/>
            </a:pPr>
            <a:r>
              <a:t/>
            </a:r>
            <a:endParaRPr sz="3164">
              <a:solidFill>
                <a:schemeClr val="dk1"/>
              </a:solidFill>
              <a:latin typeface="Comfortaa Regular"/>
              <a:ea typeface="Comfortaa Regular"/>
              <a:cs typeface="Comfortaa Regular"/>
              <a:sym typeface="Comfortaa Regular"/>
            </a:endParaRPr>
          </a:p>
          <a:p>
            <a:pPr indent="0" lvl="0" marL="0" rtl="0" algn="ctr">
              <a:spcBef>
                <a:spcPts val="0"/>
              </a:spcBef>
              <a:spcAft>
                <a:spcPts val="0"/>
              </a:spcAft>
              <a:buNone/>
            </a:pPr>
            <a:r>
              <a:t/>
            </a:r>
            <a:endParaRPr sz="3164">
              <a:solidFill>
                <a:schemeClr val="dk1"/>
              </a:solidFill>
              <a:latin typeface="Comfortaa Regular"/>
              <a:ea typeface="Comfortaa Regular"/>
              <a:cs typeface="Comfortaa Regular"/>
              <a:sym typeface="Comfortaa Regul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