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5143500" cx="9144000"/>
  <p:notesSz cx="6858000" cy="9144000"/>
  <p:embeddedFontLst>
    <p:embeddedFont>
      <p:font typeface="Nunito"/>
      <p:regular r:id="rId25"/>
      <p:bold r:id="rId26"/>
      <p:italic r:id="rId27"/>
      <p:boldItalic r:id="rId28"/>
    </p:embeddedFont>
    <p:embeddedFont>
      <p:font typeface="Lato"/>
      <p:regular r:id="rId29"/>
      <p:bold r:id="rId30"/>
      <p:italic r:id="rId31"/>
      <p:boldItalic r:id="rId32"/>
    </p:embeddedFont>
    <p:embeddedFont>
      <p:font typeface="Oswald"/>
      <p:regular r:id="rId33"/>
      <p:bold r:id="rId34"/>
    </p:embeddedFont>
    <p:embeddedFont>
      <p:font typeface="Merriweather"/>
      <p:regular r:id="rId35"/>
      <p:bold r:id="rId36"/>
      <p:italic r:id="rId37"/>
      <p:boldItalic r:id="rId38"/>
    </p:embeddedFont>
    <p:embeddedFont>
      <p:font typeface="Alfa Slab One"/>
      <p:regular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Nunito-bold.fntdata"/><Relationship Id="rId25" Type="http://schemas.openxmlformats.org/officeDocument/2006/relationships/font" Target="fonts/Nunito-regular.fntdata"/><Relationship Id="rId28" Type="http://schemas.openxmlformats.org/officeDocument/2006/relationships/font" Target="fonts/Nunito-boldItalic.fntdata"/><Relationship Id="rId27" Type="http://schemas.openxmlformats.org/officeDocument/2006/relationships/font" Target="fonts/Nunito-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Lato-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ato-italic.fntdata"/><Relationship Id="rId30" Type="http://schemas.openxmlformats.org/officeDocument/2006/relationships/font" Target="fonts/Lato-bold.fntdata"/><Relationship Id="rId11" Type="http://schemas.openxmlformats.org/officeDocument/2006/relationships/slide" Target="slides/slide6.xml"/><Relationship Id="rId33" Type="http://schemas.openxmlformats.org/officeDocument/2006/relationships/font" Target="fonts/Oswald-regular.fntdata"/><Relationship Id="rId10" Type="http://schemas.openxmlformats.org/officeDocument/2006/relationships/slide" Target="slides/slide5.xml"/><Relationship Id="rId32" Type="http://schemas.openxmlformats.org/officeDocument/2006/relationships/font" Target="fonts/Lato-boldItalic.fntdata"/><Relationship Id="rId13" Type="http://schemas.openxmlformats.org/officeDocument/2006/relationships/slide" Target="slides/slide8.xml"/><Relationship Id="rId35" Type="http://schemas.openxmlformats.org/officeDocument/2006/relationships/font" Target="fonts/Merriweather-regular.fntdata"/><Relationship Id="rId12" Type="http://schemas.openxmlformats.org/officeDocument/2006/relationships/slide" Target="slides/slide7.xml"/><Relationship Id="rId34" Type="http://schemas.openxmlformats.org/officeDocument/2006/relationships/font" Target="fonts/Oswald-bold.fntdata"/><Relationship Id="rId15" Type="http://schemas.openxmlformats.org/officeDocument/2006/relationships/slide" Target="slides/slide10.xml"/><Relationship Id="rId37" Type="http://schemas.openxmlformats.org/officeDocument/2006/relationships/font" Target="fonts/Merriweather-italic.fntdata"/><Relationship Id="rId14" Type="http://schemas.openxmlformats.org/officeDocument/2006/relationships/slide" Target="slides/slide9.xml"/><Relationship Id="rId36" Type="http://schemas.openxmlformats.org/officeDocument/2006/relationships/font" Target="fonts/Merriweather-bold.fntdata"/><Relationship Id="rId17" Type="http://schemas.openxmlformats.org/officeDocument/2006/relationships/slide" Target="slides/slide12.xml"/><Relationship Id="rId39" Type="http://schemas.openxmlformats.org/officeDocument/2006/relationships/font" Target="fonts/AlfaSlabOne-regular.fntdata"/><Relationship Id="rId16" Type="http://schemas.openxmlformats.org/officeDocument/2006/relationships/slide" Target="slides/slide11.xml"/><Relationship Id="rId38" Type="http://schemas.openxmlformats.org/officeDocument/2006/relationships/font" Target="fonts/Merriweather-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Hi, I'm Orpa, I'm from Macdonald drive junior high. And my project is on something called the Cheerios effect.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cc81d2c857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cc81d2c857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Have you ever noticed how the cereal in your bowl of milk sticks to each other or the side of the bowl? This is because the milk or water’s surface curves when it touches objects which cause things to attract to each other I thought this was interesting so I decided to test what sort of things affect the force that pulls them together.</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cc8302a3f9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cc8302a3f9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cc8302a3f9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cc8302a3f9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My two variables are size which was the independent variable and dependent variable being the time that it took for the two objects to attach to each other.</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cc81d2c857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cc81d2c857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do the </a:t>
            </a:r>
            <a:r>
              <a:rPr lang="en"/>
              <a:t>experiment</a:t>
            </a:r>
            <a:r>
              <a:rPr lang="en"/>
              <a:t> we used….</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cc81d2c857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cc81d2c857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First thing we did was fill our tub with water, when we wanted to test with some bigger objects we used the sink. Then if we were </a:t>
            </a:r>
            <a:r>
              <a:rPr lang="en"/>
              <a:t>using</a:t>
            </a:r>
            <a:r>
              <a:rPr lang="en"/>
              <a:t> the tub we placed some grid paper underneath to measure the distance between the objects. When the objects were placed we started the </a:t>
            </a:r>
            <a:r>
              <a:rPr lang="en"/>
              <a:t>stopwatch as well as started to film it. There was a certain distance at which the objects wouldn't attract to each other so if it that happened we would just place them a little a little closer together. This way we found the max distance but also got a video so we could find how the speed of the object would change.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cc81d2c857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cc81d2c85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cd6198f718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cd6198f71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cc81d2c857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cc81d2c857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cd6198f718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cd6198f718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These objects connect because the water's surface curves up when it touches the object's surface. When there are to objects that are curving the water's surface in the same direction they will be attracted to each other. When a cheerio is placed in the water the water around it curves upward and they attach to each other.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d424291bcc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d424291bcc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These objects connect because the water's surface curves up when it touches the object's surface. When there are to objects that are curving the water's surface in the same direction they will be attracted to each other. When a cheerio is placed in the water the water around it curves upward and they attach to each other.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d359d3ff7b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d359d3ff7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d2ab736aca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d2ab736aca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On the other hand there are paper clips which are denser than water and usually it would sink but the waters meniscus is so strong that it can hold up the paper clip because of its surface area. It curves the water's surface downward and when two paper clips are put in the water they float toward each other as well. Another cool thing about this is the fact that if you place a paper clip and a cheerio near each other and they repel each other since the water's surface is moving in opposite. </a:t>
            </a:r>
            <a:r>
              <a:rPr b="1" lang="en" sz="1200">
                <a:solidFill>
                  <a:srgbClr val="202124"/>
                </a:solidFill>
                <a:highlight>
                  <a:srgbClr val="FFFFFF"/>
                </a:highlight>
              </a:rPr>
              <a:t>Archimedes</a:t>
            </a:r>
            <a:r>
              <a:rPr lang="en" sz="1200">
                <a:solidFill>
                  <a:srgbClr val="202124"/>
                </a:solidFill>
                <a:highlight>
                  <a:srgbClr val="FFFFFF"/>
                </a:highlight>
              </a:rPr>
              <a:t>' </a:t>
            </a:r>
            <a:r>
              <a:rPr b="1" lang="en" sz="1200">
                <a:solidFill>
                  <a:srgbClr val="202124"/>
                </a:solidFill>
                <a:highlight>
                  <a:srgbClr val="FFFFFF"/>
                </a:highlight>
              </a:rPr>
              <a:t>principle</a:t>
            </a:r>
            <a:r>
              <a:rPr lang="en" sz="1200">
                <a:solidFill>
                  <a:srgbClr val="202124"/>
                </a:solidFill>
                <a:highlight>
                  <a:srgbClr val="FFFFFF"/>
                </a:highlight>
              </a:rPr>
              <a:t> does not consider the </a:t>
            </a:r>
            <a:r>
              <a:rPr b="1" lang="en" sz="1200">
                <a:solidFill>
                  <a:srgbClr val="202124"/>
                </a:solidFill>
                <a:highlight>
                  <a:srgbClr val="FFFFFF"/>
                </a:highlight>
              </a:rPr>
              <a:t>surface tension</a:t>
            </a:r>
            <a:r>
              <a:rPr lang="en" sz="1200">
                <a:solidFill>
                  <a:srgbClr val="202124"/>
                </a:solidFill>
                <a:highlight>
                  <a:srgbClr val="FFFFFF"/>
                </a:highlight>
              </a:rPr>
              <a:t> (capillarity) acting on the body</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cc81d2c857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cc81d2c857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cc81d2c857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cc81d2c857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Since this was done  at home there were a few things that could have gone wrong. We </a:t>
            </a:r>
            <a:r>
              <a:rPr lang="en"/>
              <a:t>didn't</a:t>
            </a:r>
            <a:r>
              <a:rPr lang="en"/>
              <a:t> have very good technology do the measurement probably </a:t>
            </a:r>
            <a:r>
              <a:rPr lang="en"/>
              <a:t>weren't</a:t>
            </a:r>
            <a:r>
              <a:rPr lang="en"/>
              <a:t> perfect but </a:t>
            </a:r>
            <a:r>
              <a:rPr lang="en"/>
              <a:t>they</a:t>
            </a:r>
            <a:r>
              <a:rPr lang="en"/>
              <a:t> were as accurate as we sould get them. We also </a:t>
            </a:r>
            <a:r>
              <a:rPr lang="en"/>
              <a:t>coils</a:t>
            </a:r>
            <a:r>
              <a:rPr lang="en"/>
              <a:t> have messed up the </a:t>
            </a:r>
            <a:r>
              <a:rPr lang="en"/>
              <a:t>experiment</a:t>
            </a:r>
            <a:r>
              <a:rPr lang="en"/>
              <a:t> by breathing on it or moving things in the area around it.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cc81d2c857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cc81d2c857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7a3a63c265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7a3a63c265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cc81d2c857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cc81d2c857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cc81d2c857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cc81d2c857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SzPts val="13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24" name="Shape 12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hyperlink" Target="http://drive.google.com/file/d/1agpsZmdWCN8kBaKWNHmprvf8_yyDwhBe/view" TargetMode="External"/><Relationship Id="rId4" Type="http://schemas.openxmlformats.org/officeDocument/2006/relationships/image" Target="../media/image1.png"/><Relationship Id="rId5" Type="http://schemas.openxmlformats.org/officeDocument/2006/relationships/hyperlink" Target="http://drive.google.com/file/d/1DTgNZrEMBxLIcPUaYWg1zAQ27CoC7JZt/view"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9.png"/><Relationship Id="rId6" Type="http://schemas.openxmlformats.org/officeDocument/2006/relationships/image" Target="../media/image20.png"/><Relationship Id="rId7" Type="http://schemas.openxmlformats.org/officeDocument/2006/relationships/image" Target="../media/image5.png"/><Relationship Id="rId8"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3.png"/><Relationship Id="rId4" Type="http://schemas.openxmlformats.org/officeDocument/2006/relationships/image" Target="../media/image10.png"/><Relationship Id="rId5" Type="http://schemas.openxmlformats.org/officeDocument/2006/relationships/image" Target="../media/image8.png"/><Relationship Id="rId6"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2.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9.gif"/><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hyperlink" Target="http://drive.google.com/file/d/1VZDxW0dirdCPuC4sk5PUNP1lRJWHUzGk/view" TargetMode="External"/><Relationship Id="rId4" Type="http://schemas.openxmlformats.org/officeDocument/2006/relationships/image" Target="../media/image11.jpg"/><Relationship Id="rId5" Type="http://schemas.openxmlformats.org/officeDocument/2006/relationships/image" Target="../media/image16.png"/><Relationship Id="rId6"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4"/>
          <p:cNvSpPr txBox="1"/>
          <p:nvPr>
            <p:ph idx="1" type="body"/>
          </p:nvPr>
        </p:nvSpPr>
        <p:spPr>
          <a:xfrm>
            <a:off x="1385850" y="2863850"/>
            <a:ext cx="6372300" cy="641100"/>
          </a:xfrm>
          <a:prstGeom prst="rect">
            <a:avLst/>
          </a:prstGeom>
        </p:spPr>
        <p:txBody>
          <a:bodyPr anchorCtr="0" anchor="t" bIns="91425" lIns="91425" spcFirstLastPara="1" rIns="91425" wrap="square" tIns="91425">
            <a:noAutofit/>
          </a:bodyPr>
          <a:lstStyle/>
          <a:p>
            <a:pPr indent="0" lvl="0" marL="0" rtl="0" algn="ctr">
              <a:lnSpc>
                <a:spcPct val="80000"/>
              </a:lnSpc>
              <a:spcBef>
                <a:spcPts val="0"/>
              </a:spcBef>
              <a:spcAft>
                <a:spcPts val="0"/>
              </a:spcAft>
              <a:buSzPts val="605"/>
              <a:buNone/>
            </a:pPr>
            <a:r>
              <a:rPr b="1" lang="en" sz="1480">
                <a:solidFill>
                  <a:schemeClr val="accent1"/>
                </a:solidFill>
                <a:latin typeface="Merriweather"/>
                <a:ea typeface="Merriweather"/>
                <a:cs typeface="Merriweather"/>
                <a:sym typeface="Merriweather"/>
              </a:rPr>
              <a:t>Orpa Hawlader</a:t>
            </a:r>
            <a:endParaRPr b="1" sz="1480">
              <a:solidFill>
                <a:schemeClr val="accent1"/>
              </a:solidFill>
              <a:latin typeface="Merriweather"/>
              <a:ea typeface="Merriweather"/>
              <a:cs typeface="Merriweather"/>
              <a:sym typeface="Merriweather"/>
            </a:endParaRPr>
          </a:p>
          <a:p>
            <a:pPr indent="0" lvl="0" marL="0" rtl="0" algn="ctr">
              <a:lnSpc>
                <a:spcPct val="80000"/>
              </a:lnSpc>
              <a:spcBef>
                <a:spcPts val="1200"/>
              </a:spcBef>
              <a:spcAft>
                <a:spcPts val="0"/>
              </a:spcAft>
              <a:buSzPts val="605"/>
              <a:buNone/>
            </a:pPr>
            <a:r>
              <a:rPr b="1" lang="en" sz="1480">
                <a:solidFill>
                  <a:schemeClr val="accent1"/>
                </a:solidFill>
                <a:latin typeface="Merriweather"/>
                <a:ea typeface="Merriweather"/>
                <a:cs typeface="Merriweather"/>
                <a:sym typeface="Merriweather"/>
              </a:rPr>
              <a:t>Grade 8</a:t>
            </a:r>
            <a:endParaRPr b="1" sz="1480">
              <a:solidFill>
                <a:schemeClr val="accent1"/>
              </a:solidFill>
              <a:latin typeface="Merriweather"/>
              <a:ea typeface="Merriweather"/>
              <a:cs typeface="Merriweather"/>
              <a:sym typeface="Merriweather"/>
            </a:endParaRPr>
          </a:p>
          <a:p>
            <a:pPr indent="0" lvl="0" marL="0" rtl="0" algn="ctr">
              <a:lnSpc>
                <a:spcPct val="80000"/>
              </a:lnSpc>
              <a:spcBef>
                <a:spcPts val="1200"/>
              </a:spcBef>
              <a:spcAft>
                <a:spcPts val="1200"/>
              </a:spcAft>
              <a:buSzPts val="605"/>
              <a:buNone/>
            </a:pPr>
            <a:r>
              <a:rPr b="1" lang="en" sz="1425">
                <a:solidFill>
                  <a:schemeClr val="accent1"/>
                </a:solidFill>
                <a:latin typeface="Merriweather"/>
                <a:ea typeface="Merriweather"/>
                <a:cs typeface="Merriweather"/>
                <a:sym typeface="Merriweather"/>
              </a:rPr>
              <a:t>Macdonald Drive Junior High</a:t>
            </a:r>
            <a:endParaRPr b="1" sz="1480">
              <a:solidFill>
                <a:schemeClr val="accent1"/>
              </a:solidFill>
              <a:latin typeface="Merriweather"/>
              <a:ea typeface="Merriweather"/>
              <a:cs typeface="Merriweather"/>
              <a:sym typeface="Merriweather"/>
            </a:endParaRPr>
          </a:p>
        </p:txBody>
      </p:sp>
      <p:sp>
        <p:nvSpPr>
          <p:cNvPr id="130" name="Google Shape;130;p14"/>
          <p:cNvSpPr txBox="1"/>
          <p:nvPr/>
        </p:nvSpPr>
        <p:spPr>
          <a:xfrm>
            <a:off x="1540950" y="1455175"/>
            <a:ext cx="60621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700">
                <a:solidFill>
                  <a:schemeClr val="dk2"/>
                </a:solidFill>
                <a:latin typeface="Alfa Slab One"/>
                <a:ea typeface="Alfa Slab One"/>
                <a:cs typeface="Alfa Slab One"/>
                <a:sym typeface="Alfa Slab One"/>
              </a:rPr>
              <a:t>Surface Tension on Floating Objects and Cheerios Effect</a:t>
            </a:r>
            <a:endParaRPr sz="2700">
              <a:solidFill>
                <a:schemeClr val="dk2"/>
              </a:solidFill>
              <a:latin typeface="Alfa Slab One"/>
              <a:ea typeface="Alfa Slab One"/>
              <a:cs typeface="Alfa Slab One"/>
              <a:sym typeface="Alfa Slab On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5"/>
          <p:cNvSpPr txBox="1"/>
          <p:nvPr>
            <p:ph type="title"/>
          </p:nvPr>
        </p:nvSpPr>
        <p:spPr>
          <a:xfrm>
            <a:off x="500475" y="492400"/>
            <a:ext cx="8021400" cy="755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latin typeface="Oswald"/>
                <a:ea typeface="Oswald"/>
                <a:cs typeface="Oswald"/>
                <a:sym typeface="Oswald"/>
              </a:rPr>
              <a:t>Background</a:t>
            </a:r>
            <a:r>
              <a:rPr b="1" lang="en">
                <a:latin typeface="Arial"/>
                <a:ea typeface="Arial"/>
                <a:cs typeface="Arial"/>
                <a:sym typeface="Arial"/>
              </a:rPr>
              <a:t> </a:t>
            </a:r>
            <a:endParaRPr b="1">
              <a:latin typeface="Arial"/>
              <a:ea typeface="Arial"/>
              <a:cs typeface="Arial"/>
              <a:sym typeface="Arial"/>
            </a:endParaRPr>
          </a:p>
        </p:txBody>
      </p:sp>
      <p:sp>
        <p:nvSpPr>
          <p:cNvPr id="136" name="Google Shape;136;p15"/>
          <p:cNvSpPr txBox="1"/>
          <p:nvPr>
            <p:ph idx="1" type="body"/>
          </p:nvPr>
        </p:nvSpPr>
        <p:spPr>
          <a:xfrm>
            <a:off x="1701500" y="4433175"/>
            <a:ext cx="1420800" cy="4308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500">
                <a:solidFill>
                  <a:schemeClr val="accent1"/>
                </a:solidFill>
              </a:rPr>
              <a:t>Cheerios</a:t>
            </a:r>
            <a:endParaRPr sz="2500">
              <a:solidFill>
                <a:schemeClr val="accent1"/>
              </a:solidFill>
            </a:endParaRPr>
          </a:p>
        </p:txBody>
      </p:sp>
      <p:cxnSp>
        <p:nvCxnSpPr>
          <p:cNvPr id="137" name="Google Shape;137;p15"/>
          <p:cNvCxnSpPr/>
          <p:nvPr/>
        </p:nvCxnSpPr>
        <p:spPr>
          <a:xfrm>
            <a:off x="500475" y="1048325"/>
            <a:ext cx="8021400" cy="0"/>
          </a:xfrm>
          <a:prstGeom prst="straightConnector1">
            <a:avLst/>
          </a:prstGeom>
          <a:noFill/>
          <a:ln cap="flat" cmpd="sng" w="9525">
            <a:solidFill>
              <a:schemeClr val="dk2"/>
            </a:solidFill>
            <a:prstDash val="solid"/>
            <a:round/>
            <a:headEnd len="med" w="med" type="none"/>
            <a:tailEnd len="med" w="med" type="none"/>
          </a:ln>
        </p:spPr>
      </p:cxnSp>
      <p:pic>
        <p:nvPicPr>
          <p:cNvPr id="138" name="Google Shape;138;p15" title="cheerio.mp4">
            <a:hlinkClick r:id="rId3"/>
          </p:cNvPr>
          <p:cNvPicPr preferRelativeResize="0"/>
          <p:nvPr/>
        </p:nvPicPr>
        <p:blipFill>
          <a:blip r:embed="rId4">
            <a:alphaModFix/>
          </a:blip>
          <a:stretch>
            <a:fillRect/>
          </a:stretch>
        </p:blipFill>
        <p:spPr>
          <a:xfrm>
            <a:off x="360750" y="1400500"/>
            <a:ext cx="4043550" cy="3032675"/>
          </a:xfrm>
          <a:prstGeom prst="rect">
            <a:avLst/>
          </a:prstGeom>
          <a:noFill/>
          <a:ln>
            <a:noFill/>
          </a:ln>
          <a:effectLst>
            <a:outerShdw blurRad="57150" rotWithShape="0" algn="bl" dir="5400000" dist="19050">
              <a:srgbClr val="000000">
                <a:alpha val="50000"/>
              </a:srgbClr>
            </a:outerShdw>
          </a:effectLst>
        </p:spPr>
      </p:pic>
      <p:pic>
        <p:nvPicPr>
          <p:cNvPr id="139" name="Google Shape;139;p15" title="ball_first.mp4">
            <a:hlinkClick r:id="rId5"/>
          </p:cNvPr>
          <p:cNvPicPr preferRelativeResize="0"/>
          <p:nvPr/>
        </p:nvPicPr>
        <p:blipFill>
          <a:blip r:embed="rId4">
            <a:alphaModFix/>
          </a:blip>
          <a:stretch>
            <a:fillRect/>
          </a:stretch>
        </p:blipFill>
        <p:spPr>
          <a:xfrm>
            <a:off x="4610275" y="1400500"/>
            <a:ext cx="4077550" cy="3058150"/>
          </a:xfrm>
          <a:prstGeom prst="rect">
            <a:avLst/>
          </a:prstGeom>
          <a:noFill/>
          <a:ln>
            <a:noFill/>
          </a:ln>
        </p:spPr>
      </p:pic>
      <p:sp>
        <p:nvSpPr>
          <p:cNvPr id="140" name="Google Shape;140;p15"/>
          <p:cNvSpPr txBox="1"/>
          <p:nvPr>
            <p:ph idx="1" type="body"/>
          </p:nvPr>
        </p:nvSpPr>
        <p:spPr>
          <a:xfrm>
            <a:off x="5938650" y="4433175"/>
            <a:ext cx="1739400" cy="4308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500">
                <a:solidFill>
                  <a:schemeClr val="accent1"/>
                </a:solidFill>
              </a:rPr>
              <a:t>Plastic Balls</a:t>
            </a:r>
            <a:endParaRPr sz="2500">
              <a:solidFill>
                <a:schemeClr val="accen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8"/>
                                        </p:tgtEl>
                                        <p:attrNameLst>
                                          <p:attrName>style.visibility</p:attrName>
                                        </p:attrNameLst>
                                      </p:cBhvr>
                                      <p:to>
                                        <p:strVal val="visible"/>
                                      </p:to>
                                    </p:set>
                                    <p:animEffect filter="fade" transition="in">
                                      <p:cBhvr>
                                        <p:cTn dur="1000"/>
                                        <p:tgtEl>
                                          <p:spTgt spid="1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gtEl>
                                        <p:attrNameLst>
                                          <p:attrName>style.visibility</p:attrName>
                                        </p:attrNameLst>
                                      </p:cBhvr>
                                      <p:to>
                                        <p:strVal val="visible"/>
                                      </p:to>
                                    </p:set>
                                    <p:animEffect filter="fade" transition="in">
                                      <p:cBhvr>
                                        <p:cTn dur="1000"/>
                                        <p:tgtEl>
                                          <p:spTgt spid="1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6"/>
          <p:cNvSpPr txBox="1"/>
          <p:nvPr>
            <p:ph type="title"/>
          </p:nvPr>
        </p:nvSpPr>
        <p:spPr>
          <a:xfrm>
            <a:off x="495850" y="512825"/>
            <a:ext cx="81606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Oswald"/>
                <a:ea typeface="Oswald"/>
                <a:cs typeface="Oswald"/>
                <a:sym typeface="Oswald"/>
              </a:rPr>
              <a:t>Question &amp; Purpose</a:t>
            </a:r>
            <a:endParaRPr b="1">
              <a:latin typeface="Oswald"/>
              <a:ea typeface="Oswald"/>
              <a:cs typeface="Oswald"/>
              <a:sym typeface="Oswald"/>
            </a:endParaRPr>
          </a:p>
        </p:txBody>
      </p:sp>
      <p:sp>
        <p:nvSpPr>
          <p:cNvPr id="146" name="Google Shape;146;p16"/>
          <p:cNvSpPr txBox="1"/>
          <p:nvPr>
            <p:ph idx="1" type="body"/>
          </p:nvPr>
        </p:nvSpPr>
        <p:spPr>
          <a:xfrm>
            <a:off x="495850" y="1347750"/>
            <a:ext cx="8160600" cy="2849700"/>
          </a:xfrm>
          <a:prstGeom prst="rect">
            <a:avLst/>
          </a:prstGeom>
        </p:spPr>
        <p:txBody>
          <a:bodyPr anchorCtr="0" anchor="t" bIns="0" lIns="91425" spcFirstLastPara="1" rIns="91425" wrap="square" tIns="0">
            <a:noAutofit/>
          </a:bodyPr>
          <a:lstStyle/>
          <a:p>
            <a:pPr indent="0" lvl="0" marL="0" rtl="0" algn="l">
              <a:lnSpc>
                <a:spcPct val="100000"/>
              </a:lnSpc>
              <a:spcBef>
                <a:spcPts val="0"/>
              </a:spcBef>
              <a:spcAft>
                <a:spcPts val="0"/>
              </a:spcAft>
              <a:buNone/>
            </a:pPr>
            <a:r>
              <a:rPr b="1" lang="en" sz="2400">
                <a:solidFill>
                  <a:schemeClr val="accent1"/>
                </a:solidFill>
              </a:rPr>
              <a:t>Purpose:</a:t>
            </a:r>
            <a:endParaRPr b="1" sz="2400">
              <a:solidFill>
                <a:schemeClr val="accent1"/>
              </a:solidFill>
            </a:endParaRPr>
          </a:p>
          <a:p>
            <a:pPr indent="-355600" lvl="0" marL="457200" rtl="0" algn="l">
              <a:lnSpc>
                <a:spcPct val="100000"/>
              </a:lnSpc>
              <a:spcBef>
                <a:spcPts val="0"/>
              </a:spcBef>
              <a:spcAft>
                <a:spcPts val="0"/>
              </a:spcAft>
              <a:buSzPts val="2000"/>
              <a:buChar char="●"/>
            </a:pPr>
            <a:r>
              <a:rPr lang="en" sz="2000"/>
              <a:t>Examine why small floating objects, such as cheerios, are attracted to each other</a:t>
            </a:r>
            <a:endParaRPr sz="2000"/>
          </a:p>
          <a:p>
            <a:pPr indent="0" lvl="0" marL="0" rtl="0" algn="l">
              <a:lnSpc>
                <a:spcPct val="100000"/>
              </a:lnSpc>
              <a:spcBef>
                <a:spcPts val="0"/>
              </a:spcBef>
              <a:spcAft>
                <a:spcPts val="0"/>
              </a:spcAft>
              <a:buNone/>
            </a:pPr>
            <a:r>
              <a:t/>
            </a:r>
            <a:endParaRPr/>
          </a:p>
          <a:p>
            <a:pPr indent="0" lvl="0" marL="0" rtl="0" algn="l">
              <a:lnSpc>
                <a:spcPct val="100000"/>
              </a:lnSpc>
              <a:spcBef>
                <a:spcPts val="1200"/>
              </a:spcBef>
              <a:spcAft>
                <a:spcPts val="0"/>
              </a:spcAft>
              <a:buNone/>
            </a:pPr>
            <a:r>
              <a:rPr b="1" lang="en" sz="2400">
                <a:solidFill>
                  <a:schemeClr val="accent1"/>
                </a:solidFill>
              </a:rPr>
              <a:t>Question:</a:t>
            </a:r>
            <a:endParaRPr b="1" sz="2400">
              <a:solidFill>
                <a:schemeClr val="accent1"/>
              </a:solidFill>
            </a:endParaRPr>
          </a:p>
          <a:p>
            <a:pPr indent="-355600" lvl="0" marL="457200" rtl="0" algn="l">
              <a:lnSpc>
                <a:spcPct val="100000"/>
              </a:lnSpc>
              <a:spcBef>
                <a:spcPts val="0"/>
              </a:spcBef>
              <a:spcAft>
                <a:spcPts val="0"/>
              </a:spcAft>
              <a:buClr>
                <a:srgbClr val="000000"/>
              </a:buClr>
              <a:buSzPts val="2000"/>
              <a:buChar char="●"/>
            </a:pPr>
            <a:r>
              <a:rPr lang="en" sz="2000">
                <a:solidFill>
                  <a:srgbClr val="000000"/>
                </a:solidFill>
              </a:rPr>
              <a:t>What makes  floating objects come closer together?</a:t>
            </a:r>
            <a:endParaRPr sz="2000">
              <a:solidFill>
                <a:srgbClr val="000000"/>
              </a:solidFill>
            </a:endParaRPr>
          </a:p>
          <a:p>
            <a:pPr indent="-355600" lvl="0" marL="457200" rtl="0" algn="l">
              <a:lnSpc>
                <a:spcPct val="100000"/>
              </a:lnSpc>
              <a:spcBef>
                <a:spcPts val="0"/>
              </a:spcBef>
              <a:spcAft>
                <a:spcPts val="0"/>
              </a:spcAft>
              <a:buClr>
                <a:srgbClr val="000000"/>
              </a:buClr>
              <a:buSzPts val="2000"/>
              <a:buChar char="●"/>
            </a:pPr>
            <a:r>
              <a:rPr lang="en" sz="2000">
                <a:solidFill>
                  <a:srgbClr val="000000"/>
                </a:solidFill>
              </a:rPr>
              <a:t>How shape of air-water interface near the floating object affects attraction?</a:t>
            </a:r>
            <a:endParaRPr sz="2000">
              <a:solidFill>
                <a:srgbClr val="000000"/>
              </a:solidFill>
            </a:endParaRPr>
          </a:p>
          <a:p>
            <a:pPr indent="0" lvl="0" marL="0" rtl="0" algn="l">
              <a:lnSpc>
                <a:spcPct val="100000"/>
              </a:lnSpc>
              <a:spcBef>
                <a:spcPts val="0"/>
              </a:spcBef>
              <a:spcAft>
                <a:spcPts val="0"/>
              </a:spcAft>
              <a:buNone/>
            </a:pPr>
            <a:r>
              <a:t/>
            </a:r>
            <a:endParaRPr sz="20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t/>
            </a:r>
            <a:endParaRPr sz="14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t/>
            </a:r>
            <a:endParaRPr sz="1400">
              <a:solidFill>
                <a:srgbClr val="000000"/>
              </a:solidFill>
              <a:latin typeface="Arial"/>
              <a:ea typeface="Arial"/>
              <a:cs typeface="Arial"/>
              <a:sym typeface="Arial"/>
            </a:endParaRPr>
          </a:p>
          <a:p>
            <a:pPr indent="0" lvl="0" marL="0" rtl="0" algn="l">
              <a:lnSpc>
                <a:spcPct val="100000"/>
              </a:lnSpc>
              <a:spcBef>
                <a:spcPts val="0"/>
              </a:spcBef>
              <a:spcAft>
                <a:spcPts val="1200"/>
              </a:spcAft>
              <a:buNone/>
            </a:pPr>
            <a:r>
              <a:t/>
            </a:r>
            <a:endParaRPr/>
          </a:p>
        </p:txBody>
      </p:sp>
      <p:cxnSp>
        <p:nvCxnSpPr>
          <p:cNvPr id="147" name="Google Shape;147;p16"/>
          <p:cNvCxnSpPr/>
          <p:nvPr/>
        </p:nvCxnSpPr>
        <p:spPr>
          <a:xfrm flipH="1" rot="10800000">
            <a:off x="452675" y="1018125"/>
            <a:ext cx="8270400" cy="180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7"/>
          <p:cNvSpPr txBox="1"/>
          <p:nvPr>
            <p:ph type="title"/>
          </p:nvPr>
        </p:nvSpPr>
        <p:spPr>
          <a:xfrm>
            <a:off x="489675" y="519975"/>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latin typeface="Oswald"/>
                <a:ea typeface="Oswald"/>
                <a:cs typeface="Oswald"/>
                <a:sym typeface="Oswald"/>
              </a:rPr>
              <a:t>Variables</a:t>
            </a:r>
            <a:endParaRPr b="1">
              <a:latin typeface="Oswald"/>
              <a:ea typeface="Oswald"/>
              <a:cs typeface="Oswald"/>
              <a:sym typeface="Oswald"/>
            </a:endParaRPr>
          </a:p>
        </p:txBody>
      </p:sp>
      <p:sp>
        <p:nvSpPr>
          <p:cNvPr id="153" name="Google Shape;153;p17"/>
          <p:cNvSpPr txBox="1"/>
          <p:nvPr>
            <p:ph idx="1" type="body"/>
          </p:nvPr>
        </p:nvSpPr>
        <p:spPr>
          <a:xfrm>
            <a:off x="610275" y="1157950"/>
            <a:ext cx="7505700" cy="2219100"/>
          </a:xfrm>
          <a:prstGeom prst="rect">
            <a:avLst/>
          </a:prstGeom>
        </p:spPr>
        <p:txBody>
          <a:bodyPr anchorCtr="0" anchor="t" bIns="0" lIns="91425" spcFirstLastPara="1" rIns="91425" wrap="square" tIns="0">
            <a:noAutofit/>
          </a:bodyPr>
          <a:lstStyle/>
          <a:p>
            <a:pPr indent="0" lvl="0" marL="0" rtl="0" algn="l">
              <a:lnSpc>
                <a:spcPct val="100000"/>
              </a:lnSpc>
              <a:spcBef>
                <a:spcPts val="0"/>
              </a:spcBef>
              <a:spcAft>
                <a:spcPts val="0"/>
              </a:spcAft>
              <a:buNone/>
            </a:pPr>
            <a:r>
              <a:rPr b="1" lang="en" sz="2000">
                <a:solidFill>
                  <a:schemeClr val="accent1"/>
                </a:solidFill>
              </a:rPr>
              <a:t>Independent</a:t>
            </a:r>
            <a:r>
              <a:rPr lang="en" sz="2000"/>
              <a:t>				</a:t>
            </a:r>
            <a:endParaRPr sz="2000"/>
          </a:p>
          <a:p>
            <a:pPr indent="0" lvl="0" marL="0" rtl="0" algn="l">
              <a:lnSpc>
                <a:spcPct val="100000"/>
              </a:lnSpc>
              <a:spcBef>
                <a:spcPts val="0"/>
              </a:spcBef>
              <a:spcAft>
                <a:spcPts val="0"/>
              </a:spcAft>
              <a:buNone/>
            </a:pPr>
            <a:r>
              <a:rPr lang="en" sz="2000"/>
              <a:t>Five different objects (float differently)</a:t>
            </a:r>
            <a:endParaRPr sz="2000"/>
          </a:p>
          <a:p>
            <a:pPr indent="-355600" lvl="0" marL="457200" rtl="0" algn="l">
              <a:lnSpc>
                <a:spcPct val="100000"/>
              </a:lnSpc>
              <a:spcBef>
                <a:spcPts val="0"/>
              </a:spcBef>
              <a:spcAft>
                <a:spcPts val="0"/>
              </a:spcAft>
              <a:buSzPts val="2000"/>
              <a:buAutoNum type="arabicParenR"/>
            </a:pPr>
            <a:r>
              <a:rPr lang="en" sz="2000"/>
              <a:t>Cheerios</a:t>
            </a:r>
            <a:endParaRPr sz="2000"/>
          </a:p>
          <a:p>
            <a:pPr indent="-355600" lvl="0" marL="457200" rtl="0" algn="l">
              <a:lnSpc>
                <a:spcPct val="100000"/>
              </a:lnSpc>
              <a:spcBef>
                <a:spcPts val="0"/>
              </a:spcBef>
              <a:spcAft>
                <a:spcPts val="0"/>
              </a:spcAft>
              <a:buSzPts val="2000"/>
              <a:buAutoNum type="arabicParenR"/>
            </a:pPr>
            <a:r>
              <a:rPr lang="en" sz="2000"/>
              <a:t>Small black beads</a:t>
            </a:r>
            <a:endParaRPr sz="2000"/>
          </a:p>
          <a:p>
            <a:pPr indent="-355600" lvl="0" marL="457200" rtl="0" algn="l">
              <a:lnSpc>
                <a:spcPct val="100000"/>
              </a:lnSpc>
              <a:spcBef>
                <a:spcPts val="0"/>
              </a:spcBef>
              <a:spcAft>
                <a:spcPts val="0"/>
              </a:spcAft>
              <a:buSzPts val="2000"/>
              <a:buAutoNum type="arabicParenR"/>
            </a:pPr>
            <a:r>
              <a:rPr lang="en" sz="2000"/>
              <a:t>Medium blue beads</a:t>
            </a:r>
            <a:endParaRPr sz="2000"/>
          </a:p>
          <a:p>
            <a:pPr indent="-355600" lvl="0" marL="457200" rtl="0" algn="l">
              <a:lnSpc>
                <a:spcPct val="100000"/>
              </a:lnSpc>
              <a:spcBef>
                <a:spcPts val="0"/>
              </a:spcBef>
              <a:spcAft>
                <a:spcPts val="0"/>
              </a:spcAft>
              <a:buSzPts val="2000"/>
              <a:buAutoNum type="arabicParenR"/>
            </a:pPr>
            <a:r>
              <a:rPr lang="en" sz="2000"/>
              <a:t>Big white beads</a:t>
            </a:r>
            <a:endParaRPr sz="2000"/>
          </a:p>
          <a:p>
            <a:pPr indent="-355600" lvl="0" marL="457200" rtl="0" algn="l">
              <a:lnSpc>
                <a:spcPct val="100000"/>
              </a:lnSpc>
              <a:spcBef>
                <a:spcPts val="0"/>
              </a:spcBef>
              <a:spcAft>
                <a:spcPts val="0"/>
              </a:spcAft>
              <a:buSzPts val="2000"/>
              <a:buAutoNum type="arabicParenR"/>
            </a:pPr>
            <a:r>
              <a:rPr lang="en" sz="2000"/>
              <a:t>Light plastic balls</a:t>
            </a:r>
            <a:endParaRPr sz="2000"/>
          </a:p>
          <a:p>
            <a:pPr indent="0" lvl="0" marL="0" rtl="0" algn="l">
              <a:spcBef>
                <a:spcPts val="0"/>
              </a:spcBef>
              <a:spcAft>
                <a:spcPts val="0"/>
              </a:spcAft>
              <a:buNone/>
            </a:pPr>
            <a:r>
              <a:t/>
            </a:r>
            <a:endParaRPr sz="2000"/>
          </a:p>
          <a:p>
            <a:pPr indent="0" lvl="0" marL="0" rtl="0" algn="l">
              <a:spcBef>
                <a:spcPts val="1200"/>
              </a:spcBef>
              <a:spcAft>
                <a:spcPts val="0"/>
              </a:spcAft>
              <a:buNone/>
            </a:pPr>
            <a:r>
              <a:t/>
            </a:r>
            <a:endParaRPr sz="2000"/>
          </a:p>
          <a:p>
            <a:pPr indent="0" lvl="0" marL="0" rtl="0" algn="l">
              <a:spcBef>
                <a:spcPts val="1200"/>
              </a:spcBef>
              <a:spcAft>
                <a:spcPts val="1200"/>
              </a:spcAft>
              <a:buNone/>
            </a:pPr>
            <a:r>
              <a:t/>
            </a:r>
            <a:endParaRPr sz="2000"/>
          </a:p>
        </p:txBody>
      </p:sp>
      <p:cxnSp>
        <p:nvCxnSpPr>
          <p:cNvPr id="154" name="Google Shape;154;p17"/>
          <p:cNvCxnSpPr/>
          <p:nvPr/>
        </p:nvCxnSpPr>
        <p:spPr>
          <a:xfrm flipH="1" rot="10800000">
            <a:off x="452675" y="1018125"/>
            <a:ext cx="8270400" cy="18000"/>
          </a:xfrm>
          <a:prstGeom prst="straightConnector1">
            <a:avLst/>
          </a:prstGeom>
          <a:noFill/>
          <a:ln cap="flat" cmpd="sng" w="9525">
            <a:solidFill>
              <a:schemeClr val="dk2"/>
            </a:solidFill>
            <a:prstDash val="solid"/>
            <a:round/>
            <a:headEnd len="med" w="med" type="none"/>
            <a:tailEnd len="med" w="med" type="none"/>
          </a:ln>
        </p:spPr>
      </p:cxnSp>
      <p:sp>
        <p:nvSpPr>
          <p:cNvPr id="155" name="Google Shape;155;p17"/>
          <p:cNvSpPr txBox="1"/>
          <p:nvPr/>
        </p:nvSpPr>
        <p:spPr>
          <a:xfrm>
            <a:off x="550925" y="3498875"/>
            <a:ext cx="78690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chemeClr val="accent1"/>
                </a:solidFill>
                <a:latin typeface="Calibri"/>
                <a:ea typeface="Calibri"/>
                <a:cs typeface="Calibri"/>
                <a:sym typeface="Calibri"/>
              </a:rPr>
              <a:t>Dependent</a:t>
            </a:r>
            <a:endParaRPr b="1" sz="2000">
              <a:solidFill>
                <a:schemeClr val="accent1"/>
              </a:solidFill>
              <a:latin typeface="Calibri"/>
              <a:ea typeface="Calibri"/>
              <a:cs typeface="Calibri"/>
              <a:sym typeface="Calibri"/>
            </a:endParaRPr>
          </a:p>
          <a:p>
            <a:pPr indent="-355600" lvl="0" marL="457200" rtl="0" algn="l">
              <a:spcBef>
                <a:spcPts val="0"/>
              </a:spcBef>
              <a:spcAft>
                <a:spcPts val="0"/>
              </a:spcAft>
              <a:buSzPts val="2000"/>
              <a:buFont typeface="Calibri"/>
              <a:buChar char="-"/>
            </a:pPr>
            <a:r>
              <a:rPr lang="en" sz="2000">
                <a:latin typeface="Calibri"/>
                <a:ea typeface="Calibri"/>
                <a:cs typeface="Calibri"/>
                <a:sym typeface="Calibri"/>
              </a:rPr>
              <a:t>How far attraction between two objects exists</a:t>
            </a:r>
            <a:endParaRPr sz="2000">
              <a:latin typeface="Calibri"/>
              <a:ea typeface="Calibri"/>
              <a:cs typeface="Calibri"/>
              <a:sym typeface="Calibri"/>
            </a:endParaRPr>
          </a:p>
          <a:p>
            <a:pPr indent="-355600" lvl="0" marL="457200" rtl="0" algn="l">
              <a:spcBef>
                <a:spcPts val="0"/>
              </a:spcBef>
              <a:spcAft>
                <a:spcPts val="0"/>
              </a:spcAft>
              <a:buSzPts val="2000"/>
              <a:buFont typeface="Calibri"/>
              <a:buChar char="-"/>
            </a:pPr>
            <a:r>
              <a:rPr lang="en" sz="2000">
                <a:latin typeface="Calibri"/>
                <a:ea typeface="Calibri"/>
                <a:cs typeface="Calibri"/>
                <a:sym typeface="Calibri"/>
              </a:rPr>
              <a:t>Velocity of object due to attraction</a:t>
            </a:r>
            <a:endParaRPr sz="2000">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8"/>
          <p:cNvSpPr txBox="1"/>
          <p:nvPr>
            <p:ph type="title"/>
          </p:nvPr>
        </p:nvSpPr>
        <p:spPr>
          <a:xfrm>
            <a:off x="452675" y="526000"/>
            <a:ext cx="7682400" cy="755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latin typeface="Oswald"/>
                <a:ea typeface="Oswald"/>
                <a:cs typeface="Oswald"/>
                <a:sym typeface="Oswald"/>
              </a:rPr>
              <a:t>Materials</a:t>
            </a:r>
            <a:endParaRPr b="1">
              <a:latin typeface="Oswald"/>
              <a:ea typeface="Oswald"/>
              <a:cs typeface="Oswald"/>
              <a:sym typeface="Oswald"/>
            </a:endParaRPr>
          </a:p>
        </p:txBody>
      </p:sp>
      <p:sp>
        <p:nvSpPr>
          <p:cNvPr id="161" name="Google Shape;161;p18"/>
          <p:cNvSpPr txBox="1"/>
          <p:nvPr>
            <p:ph idx="1" type="body"/>
          </p:nvPr>
        </p:nvSpPr>
        <p:spPr>
          <a:xfrm>
            <a:off x="644325" y="1539450"/>
            <a:ext cx="3525000" cy="20646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sz="2400"/>
              <a:t>Clear p</a:t>
            </a:r>
            <a:r>
              <a:rPr lang="en" sz="2400"/>
              <a:t>lastic tubs/sink</a:t>
            </a:r>
            <a:endParaRPr sz="2400"/>
          </a:p>
          <a:p>
            <a:pPr indent="-381000" lvl="0" marL="457200" rtl="0" algn="l">
              <a:spcBef>
                <a:spcPts val="0"/>
              </a:spcBef>
              <a:spcAft>
                <a:spcPts val="0"/>
              </a:spcAft>
              <a:buSzPts val="2400"/>
              <a:buChar char="●"/>
            </a:pPr>
            <a:r>
              <a:rPr lang="en" sz="2400"/>
              <a:t>Cheerios</a:t>
            </a:r>
            <a:endParaRPr sz="2400"/>
          </a:p>
          <a:p>
            <a:pPr indent="-381000" lvl="0" marL="457200" rtl="0" algn="l">
              <a:spcBef>
                <a:spcPts val="0"/>
              </a:spcBef>
              <a:spcAft>
                <a:spcPts val="0"/>
              </a:spcAft>
              <a:buSzPts val="2400"/>
              <a:buChar char="●"/>
            </a:pPr>
            <a:r>
              <a:rPr lang="en" sz="2400"/>
              <a:t>Plastic balls</a:t>
            </a:r>
            <a:endParaRPr sz="2400"/>
          </a:p>
          <a:p>
            <a:pPr indent="-381000" lvl="0" marL="457200" rtl="0" algn="l">
              <a:spcBef>
                <a:spcPts val="0"/>
              </a:spcBef>
              <a:spcAft>
                <a:spcPts val="0"/>
              </a:spcAft>
              <a:buSzPts val="2400"/>
              <a:buChar char="●"/>
            </a:pPr>
            <a:r>
              <a:rPr lang="en" sz="2400"/>
              <a:t>Beads</a:t>
            </a:r>
            <a:endParaRPr sz="2400"/>
          </a:p>
          <a:p>
            <a:pPr indent="-381000" lvl="0" marL="457200" rtl="0" algn="l">
              <a:spcBef>
                <a:spcPts val="0"/>
              </a:spcBef>
              <a:spcAft>
                <a:spcPts val="0"/>
              </a:spcAft>
              <a:buSzPts val="2400"/>
              <a:buChar char="●"/>
            </a:pPr>
            <a:r>
              <a:rPr lang="en" sz="2400"/>
              <a:t>Grid paper</a:t>
            </a:r>
            <a:endParaRPr sz="2400"/>
          </a:p>
        </p:txBody>
      </p:sp>
      <p:cxnSp>
        <p:nvCxnSpPr>
          <p:cNvPr id="162" name="Google Shape;162;p18"/>
          <p:cNvCxnSpPr/>
          <p:nvPr/>
        </p:nvCxnSpPr>
        <p:spPr>
          <a:xfrm flipH="1" rot="10800000">
            <a:off x="452675" y="1018125"/>
            <a:ext cx="8270400" cy="18000"/>
          </a:xfrm>
          <a:prstGeom prst="straightConnector1">
            <a:avLst/>
          </a:prstGeom>
          <a:noFill/>
          <a:ln cap="flat" cmpd="sng" w="9525">
            <a:solidFill>
              <a:schemeClr val="dk2"/>
            </a:solidFill>
            <a:prstDash val="solid"/>
            <a:round/>
            <a:headEnd len="med" w="med" type="none"/>
            <a:tailEnd len="med" w="med" type="none"/>
          </a:ln>
        </p:spPr>
      </p:cxnSp>
      <p:sp>
        <p:nvSpPr>
          <p:cNvPr id="163" name="Google Shape;163;p18"/>
          <p:cNvSpPr txBox="1"/>
          <p:nvPr>
            <p:ph idx="1" type="body"/>
          </p:nvPr>
        </p:nvSpPr>
        <p:spPr>
          <a:xfrm>
            <a:off x="4703325" y="1495325"/>
            <a:ext cx="3311400" cy="24879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sz="2400"/>
              <a:t>Water</a:t>
            </a:r>
            <a:endParaRPr sz="2400"/>
          </a:p>
          <a:p>
            <a:pPr indent="-381000" lvl="0" marL="457200" rtl="0" algn="l">
              <a:spcBef>
                <a:spcPts val="0"/>
              </a:spcBef>
              <a:spcAft>
                <a:spcPts val="0"/>
              </a:spcAft>
              <a:buSzPts val="2400"/>
              <a:buChar char="●"/>
            </a:pPr>
            <a:r>
              <a:rPr lang="en" sz="2400"/>
              <a:t>Stopwatch</a:t>
            </a:r>
            <a:endParaRPr sz="2400"/>
          </a:p>
          <a:p>
            <a:pPr indent="-381000" lvl="0" marL="457200" rtl="0" algn="l">
              <a:spcBef>
                <a:spcPts val="0"/>
              </a:spcBef>
              <a:spcAft>
                <a:spcPts val="0"/>
              </a:spcAft>
              <a:buSzPts val="2400"/>
              <a:buChar char="●"/>
            </a:pPr>
            <a:r>
              <a:rPr lang="en" sz="2400"/>
              <a:t>Magnifying glass</a:t>
            </a:r>
            <a:endParaRPr sz="2400"/>
          </a:p>
          <a:p>
            <a:pPr indent="-381000" lvl="0" marL="457200" rtl="0" algn="l">
              <a:spcBef>
                <a:spcPts val="0"/>
              </a:spcBef>
              <a:spcAft>
                <a:spcPts val="0"/>
              </a:spcAft>
              <a:buSzPts val="2400"/>
              <a:buChar char="●"/>
            </a:pPr>
            <a:r>
              <a:rPr lang="en" sz="2400"/>
              <a:t>Cell phone to take pictures and videos</a:t>
            </a:r>
            <a:endParaRPr sz="2400"/>
          </a:p>
          <a:p>
            <a:pPr indent="0" lvl="0" marL="457200" rtl="0" algn="l">
              <a:spcBef>
                <a:spcPts val="1200"/>
              </a:spcBef>
              <a:spcAft>
                <a:spcPts val="1200"/>
              </a:spcAft>
              <a:buNone/>
            </a:pPr>
            <a:r>
              <a:t/>
            </a:r>
            <a:endParaRPr sz="2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19"/>
          <p:cNvSpPr txBox="1"/>
          <p:nvPr>
            <p:ph type="title"/>
          </p:nvPr>
        </p:nvSpPr>
        <p:spPr>
          <a:xfrm>
            <a:off x="452675" y="505175"/>
            <a:ext cx="7505700" cy="812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latin typeface="Oswald"/>
                <a:ea typeface="Oswald"/>
                <a:cs typeface="Oswald"/>
                <a:sym typeface="Oswald"/>
              </a:rPr>
              <a:t>Procedure </a:t>
            </a:r>
            <a:endParaRPr b="1">
              <a:latin typeface="Oswald"/>
              <a:ea typeface="Oswald"/>
              <a:cs typeface="Oswald"/>
              <a:sym typeface="Oswald"/>
            </a:endParaRPr>
          </a:p>
        </p:txBody>
      </p:sp>
      <p:sp>
        <p:nvSpPr>
          <p:cNvPr id="169" name="Google Shape;169;p19"/>
          <p:cNvSpPr txBox="1"/>
          <p:nvPr>
            <p:ph idx="1" type="body"/>
          </p:nvPr>
        </p:nvSpPr>
        <p:spPr>
          <a:xfrm>
            <a:off x="835025" y="1341900"/>
            <a:ext cx="7505700" cy="2870700"/>
          </a:xfrm>
          <a:prstGeom prst="rect">
            <a:avLst/>
          </a:prstGeom>
        </p:spPr>
        <p:txBody>
          <a:bodyPr anchorCtr="0" anchor="t" bIns="91425" lIns="91425" spcFirstLastPara="1" rIns="91425" wrap="square" tIns="91425">
            <a:noAutofit/>
          </a:bodyPr>
          <a:lstStyle/>
          <a:p>
            <a:pPr indent="-381000" lvl="0" marL="457200" rtl="0" algn="l">
              <a:lnSpc>
                <a:spcPct val="150000"/>
              </a:lnSpc>
              <a:spcBef>
                <a:spcPts val="0"/>
              </a:spcBef>
              <a:spcAft>
                <a:spcPts val="0"/>
              </a:spcAft>
              <a:buClr>
                <a:schemeClr val="accent1"/>
              </a:buClr>
              <a:buSzPts val="2400"/>
              <a:buAutoNum type="arabicPeriod"/>
            </a:pPr>
            <a:r>
              <a:rPr lang="en" sz="2400"/>
              <a:t>Fill plastic tub (or sink) with water</a:t>
            </a:r>
            <a:endParaRPr sz="2400"/>
          </a:p>
          <a:p>
            <a:pPr indent="-381000" lvl="0" marL="457200" rtl="0" algn="l">
              <a:lnSpc>
                <a:spcPct val="150000"/>
              </a:lnSpc>
              <a:spcBef>
                <a:spcPts val="0"/>
              </a:spcBef>
              <a:spcAft>
                <a:spcPts val="0"/>
              </a:spcAft>
              <a:buClr>
                <a:schemeClr val="accent1"/>
              </a:buClr>
              <a:buSzPts val="2400"/>
              <a:buAutoNum type="arabicPeriod"/>
            </a:pPr>
            <a:r>
              <a:rPr lang="en" sz="2400"/>
              <a:t>Place a</a:t>
            </a:r>
            <a:r>
              <a:rPr lang="en" sz="2400"/>
              <a:t> piece of grid </a:t>
            </a:r>
            <a:r>
              <a:rPr lang="en" sz="2400"/>
              <a:t>paper </a:t>
            </a:r>
            <a:r>
              <a:rPr lang="en" sz="2400"/>
              <a:t>underneath the tub</a:t>
            </a:r>
            <a:endParaRPr sz="2400"/>
          </a:p>
          <a:p>
            <a:pPr indent="-381000" lvl="0" marL="457200" rtl="0" algn="l">
              <a:lnSpc>
                <a:spcPct val="150000"/>
              </a:lnSpc>
              <a:spcBef>
                <a:spcPts val="0"/>
              </a:spcBef>
              <a:spcAft>
                <a:spcPts val="0"/>
              </a:spcAft>
              <a:buClr>
                <a:schemeClr val="accent1"/>
              </a:buClr>
              <a:buSzPts val="2400"/>
              <a:buAutoNum type="arabicPeriod"/>
            </a:pPr>
            <a:r>
              <a:rPr lang="en" sz="2400"/>
              <a:t>Place objects gently onto water at a certain distance</a:t>
            </a:r>
            <a:endParaRPr sz="2400"/>
          </a:p>
          <a:p>
            <a:pPr indent="-381000" lvl="0" marL="457200" rtl="0" algn="l">
              <a:lnSpc>
                <a:spcPct val="150000"/>
              </a:lnSpc>
              <a:spcBef>
                <a:spcPts val="0"/>
              </a:spcBef>
              <a:spcAft>
                <a:spcPts val="0"/>
              </a:spcAft>
              <a:buClr>
                <a:schemeClr val="accent1"/>
              </a:buClr>
              <a:buSzPts val="2400"/>
              <a:buAutoNum type="arabicPeriod"/>
            </a:pPr>
            <a:r>
              <a:rPr lang="en" sz="2400"/>
              <a:t>Start video and </a:t>
            </a:r>
            <a:r>
              <a:rPr lang="en" sz="2400"/>
              <a:t>stopwatch</a:t>
            </a:r>
            <a:r>
              <a:rPr lang="en" sz="2400"/>
              <a:t> to get measurements</a:t>
            </a:r>
            <a:endParaRPr sz="2400"/>
          </a:p>
          <a:p>
            <a:pPr indent="-381000" lvl="0" marL="457200" rtl="0" algn="l">
              <a:lnSpc>
                <a:spcPct val="150000"/>
              </a:lnSpc>
              <a:spcBef>
                <a:spcPts val="0"/>
              </a:spcBef>
              <a:spcAft>
                <a:spcPts val="0"/>
              </a:spcAft>
              <a:buClr>
                <a:schemeClr val="accent1"/>
              </a:buClr>
              <a:buSzPts val="2400"/>
              <a:buAutoNum type="arabicPeriod"/>
            </a:pPr>
            <a:r>
              <a:rPr lang="en" sz="2400"/>
              <a:t>Restart if they </a:t>
            </a:r>
            <a:r>
              <a:rPr lang="en" sz="2400"/>
              <a:t>were not</a:t>
            </a:r>
            <a:r>
              <a:rPr lang="en" sz="2400"/>
              <a:t> connecting</a:t>
            </a:r>
            <a:endParaRPr sz="2400"/>
          </a:p>
        </p:txBody>
      </p:sp>
      <p:cxnSp>
        <p:nvCxnSpPr>
          <p:cNvPr id="170" name="Google Shape;170;p19"/>
          <p:cNvCxnSpPr/>
          <p:nvPr/>
        </p:nvCxnSpPr>
        <p:spPr>
          <a:xfrm flipH="1" rot="10800000">
            <a:off x="452675" y="1018125"/>
            <a:ext cx="8270400" cy="180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0"/>
          <p:cNvSpPr txBox="1"/>
          <p:nvPr>
            <p:ph type="title"/>
          </p:nvPr>
        </p:nvSpPr>
        <p:spPr>
          <a:xfrm>
            <a:off x="452675" y="502125"/>
            <a:ext cx="7601100" cy="743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latin typeface="Oswald"/>
                <a:ea typeface="Oswald"/>
                <a:cs typeface="Oswald"/>
                <a:sym typeface="Oswald"/>
              </a:rPr>
              <a:t>Hypothesis</a:t>
            </a:r>
            <a:endParaRPr b="1">
              <a:latin typeface="Oswald"/>
              <a:ea typeface="Oswald"/>
              <a:cs typeface="Oswald"/>
              <a:sym typeface="Oswald"/>
            </a:endParaRPr>
          </a:p>
        </p:txBody>
      </p:sp>
      <p:sp>
        <p:nvSpPr>
          <p:cNvPr id="176" name="Google Shape;176;p20"/>
          <p:cNvSpPr txBox="1"/>
          <p:nvPr>
            <p:ph idx="1" type="body"/>
          </p:nvPr>
        </p:nvSpPr>
        <p:spPr>
          <a:xfrm>
            <a:off x="408275" y="1311300"/>
            <a:ext cx="7601100" cy="2676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000"/>
              <a:t>I predict that with increasing distance there will be a decrease in effect of the surface </a:t>
            </a:r>
            <a:r>
              <a:rPr lang="en" sz="2000"/>
              <a:t>tension</a:t>
            </a:r>
            <a:r>
              <a:rPr lang="en" sz="2000"/>
              <a:t> between two objects. This may be due to the curve of the air-water interface becoming more shallow/flatten out as we move away from the walls or other objects. The </a:t>
            </a:r>
            <a:r>
              <a:rPr lang="en" sz="2000"/>
              <a:t>shape</a:t>
            </a:r>
            <a:r>
              <a:rPr lang="en" sz="2000"/>
              <a:t> of the object can also have an effect the curve of the </a:t>
            </a:r>
            <a:r>
              <a:rPr lang="en" sz="2000"/>
              <a:t>surrounding</a:t>
            </a:r>
            <a:r>
              <a:rPr lang="en" sz="2000"/>
              <a:t> water which may not </a:t>
            </a:r>
            <a:r>
              <a:rPr lang="en" sz="2000"/>
              <a:t>necessarily</a:t>
            </a:r>
            <a:r>
              <a:rPr lang="en" sz="2000"/>
              <a:t> cause an attraction.</a:t>
            </a:r>
            <a:endParaRPr sz="2000"/>
          </a:p>
        </p:txBody>
      </p:sp>
      <p:cxnSp>
        <p:nvCxnSpPr>
          <p:cNvPr id="177" name="Google Shape;177;p20"/>
          <p:cNvCxnSpPr/>
          <p:nvPr/>
        </p:nvCxnSpPr>
        <p:spPr>
          <a:xfrm flipH="1" rot="10800000">
            <a:off x="452675" y="1018125"/>
            <a:ext cx="8270400" cy="180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id="182" name="Google Shape;182;p21"/>
          <p:cNvPicPr preferRelativeResize="0"/>
          <p:nvPr/>
        </p:nvPicPr>
        <p:blipFill>
          <a:blip r:embed="rId3">
            <a:alphaModFix/>
          </a:blip>
          <a:stretch>
            <a:fillRect/>
          </a:stretch>
        </p:blipFill>
        <p:spPr>
          <a:xfrm>
            <a:off x="1854650" y="1169850"/>
            <a:ext cx="4568100" cy="3389800"/>
          </a:xfrm>
          <a:prstGeom prst="rect">
            <a:avLst/>
          </a:prstGeom>
          <a:noFill/>
          <a:ln>
            <a:noFill/>
          </a:ln>
        </p:spPr>
      </p:pic>
      <p:sp>
        <p:nvSpPr>
          <p:cNvPr id="183" name="Google Shape;183;p21"/>
          <p:cNvSpPr txBox="1"/>
          <p:nvPr>
            <p:ph type="title"/>
          </p:nvPr>
        </p:nvSpPr>
        <p:spPr>
          <a:xfrm>
            <a:off x="452675" y="502125"/>
            <a:ext cx="7601100" cy="743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latin typeface="Oswald"/>
                <a:ea typeface="Oswald"/>
                <a:cs typeface="Oswald"/>
                <a:sym typeface="Oswald"/>
              </a:rPr>
              <a:t>Maximum Distance Objects Can Attract</a:t>
            </a:r>
            <a:endParaRPr b="1">
              <a:latin typeface="Oswald"/>
              <a:ea typeface="Oswald"/>
              <a:cs typeface="Oswald"/>
              <a:sym typeface="Oswald"/>
            </a:endParaRPr>
          </a:p>
        </p:txBody>
      </p:sp>
      <p:cxnSp>
        <p:nvCxnSpPr>
          <p:cNvPr id="184" name="Google Shape;184;p21"/>
          <p:cNvCxnSpPr/>
          <p:nvPr/>
        </p:nvCxnSpPr>
        <p:spPr>
          <a:xfrm flipH="1" rot="10800000">
            <a:off x="452675" y="1018125"/>
            <a:ext cx="8270400" cy="18000"/>
          </a:xfrm>
          <a:prstGeom prst="straightConnector1">
            <a:avLst/>
          </a:prstGeom>
          <a:noFill/>
          <a:ln cap="flat" cmpd="sng" w="9525">
            <a:solidFill>
              <a:schemeClr val="dk2"/>
            </a:solidFill>
            <a:prstDash val="solid"/>
            <a:round/>
            <a:headEnd len="med" w="med" type="none"/>
            <a:tailEnd len="med" w="med" type="none"/>
          </a:ln>
        </p:spPr>
      </p:cxnSp>
      <p:pic>
        <p:nvPicPr>
          <p:cNvPr id="185" name="Google Shape;185;p21"/>
          <p:cNvPicPr preferRelativeResize="0"/>
          <p:nvPr/>
        </p:nvPicPr>
        <p:blipFill>
          <a:blip r:embed="rId4">
            <a:alphaModFix/>
          </a:blip>
          <a:stretch>
            <a:fillRect/>
          </a:stretch>
        </p:blipFill>
        <p:spPr>
          <a:xfrm>
            <a:off x="2526950" y="1275550"/>
            <a:ext cx="481350" cy="448650"/>
          </a:xfrm>
          <a:prstGeom prst="rect">
            <a:avLst/>
          </a:prstGeom>
          <a:noFill/>
          <a:ln>
            <a:noFill/>
          </a:ln>
        </p:spPr>
      </p:pic>
      <p:pic>
        <p:nvPicPr>
          <p:cNvPr id="186" name="Google Shape;186;p21"/>
          <p:cNvPicPr preferRelativeResize="0"/>
          <p:nvPr/>
        </p:nvPicPr>
        <p:blipFill>
          <a:blip r:embed="rId5">
            <a:alphaModFix/>
          </a:blip>
          <a:stretch>
            <a:fillRect/>
          </a:stretch>
        </p:blipFill>
        <p:spPr>
          <a:xfrm>
            <a:off x="3332775" y="2125600"/>
            <a:ext cx="481350" cy="458975"/>
          </a:xfrm>
          <a:prstGeom prst="rect">
            <a:avLst/>
          </a:prstGeom>
          <a:noFill/>
          <a:ln>
            <a:noFill/>
          </a:ln>
        </p:spPr>
      </p:pic>
      <p:pic>
        <p:nvPicPr>
          <p:cNvPr id="187" name="Google Shape;187;p21"/>
          <p:cNvPicPr preferRelativeResize="0"/>
          <p:nvPr/>
        </p:nvPicPr>
        <p:blipFill>
          <a:blip r:embed="rId6">
            <a:alphaModFix/>
          </a:blip>
          <a:stretch>
            <a:fillRect/>
          </a:stretch>
        </p:blipFill>
        <p:spPr>
          <a:xfrm>
            <a:off x="4112048" y="2387100"/>
            <a:ext cx="545505" cy="510025"/>
          </a:xfrm>
          <a:prstGeom prst="rect">
            <a:avLst/>
          </a:prstGeom>
          <a:noFill/>
          <a:ln>
            <a:noFill/>
          </a:ln>
        </p:spPr>
      </p:pic>
      <p:pic>
        <p:nvPicPr>
          <p:cNvPr id="188" name="Google Shape;188;p21"/>
          <p:cNvPicPr preferRelativeResize="0"/>
          <p:nvPr/>
        </p:nvPicPr>
        <p:blipFill>
          <a:blip r:embed="rId7">
            <a:alphaModFix/>
          </a:blip>
          <a:stretch>
            <a:fillRect/>
          </a:stretch>
        </p:blipFill>
        <p:spPr>
          <a:xfrm>
            <a:off x="4885975" y="3331700"/>
            <a:ext cx="565500" cy="565500"/>
          </a:xfrm>
          <a:prstGeom prst="rect">
            <a:avLst/>
          </a:prstGeom>
          <a:noFill/>
          <a:ln>
            <a:noFill/>
          </a:ln>
        </p:spPr>
      </p:pic>
      <p:pic>
        <p:nvPicPr>
          <p:cNvPr id="189" name="Google Shape;189;p21"/>
          <p:cNvPicPr preferRelativeResize="0"/>
          <p:nvPr/>
        </p:nvPicPr>
        <p:blipFill>
          <a:blip r:embed="rId8">
            <a:alphaModFix/>
          </a:blip>
          <a:stretch>
            <a:fillRect/>
          </a:stretch>
        </p:blipFill>
        <p:spPr>
          <a:xfrm>
            <a:off x="5684550" y="2351624"/>
            <a:ext cx="545500" cy="545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2"/>
          <p:cNvSpPr txBox="1"/>
          <p:nvPr>
            <p:ph type="title"/>
          </p:nvPr>
        </p:nvSpPr>
        <p:spPr>
          <a:xfrm>
            <a:off x="452675" y="488925"/>
            <a:ext cx="7505700" cy="93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latin typeface="Oswald"/>
                <a:ea typeface="Oswald"/>
                <a:cs typeface="Oswald"/>
                <a:sym typeface="Oswald"/>
              </a:rPr>
              <a:t>Results</a:t>
            </a:r>
            <a:endParaRPr b="1">
              <a:latin typeface="Oswald"/>
              <a:ea typeface="Oswald"/>
              <a:cs typeface="Oswald"/>
              <a:sym typeface="Oswald"/>
            </a:endParaRPr>
          </a:p>
        </p:txBody>
      </p:sp>
      <p:sp>
        <p:nvSpPr>
          <p:cNvPr id="195" name="Google Shape;195;p22"/>
          <p:cNvSpPr txBox="1"/>
          <p:nvPr>
            <p:ph idx="1" type="body"/>
          </p:nvPr>
        </p:nvSpPr>
        <p:spPr>
          <a:xfrm flipH="1">
            <a:off x="795600" y="4481250"/>
            <a:ext cx="3464100" cy="413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sz="2000">
                <a:solidFill>
                  <a:schemeClr val="accent1"/>
                </a:solidFill>
              </a:rPr>
              <a:t>Change in distance with time</a:t>
            </a:r>
            <a:endParaRPr b="1" sz="2000">
              <a:solidFill>
                <a:schemeClr val="accent1"/>
              </a:solidFill>
            </a:endParaRPr>
          </a:p>
        </p:txBody>
      </p:sp>
      <p:cxnSp>
        <p:nvCxnSpPr>
          <p:cNvPr id="196" name="Google Shape;196;p22"/>
          <p:cNvCxnSpPr/>
          <p:nvPr/>
        </p:nvCxnSpPr>
        <p:spPr>
          <a:xfrm flipH="1" rot="10800000">
            <a:off x="452675" y="1018125"/>
            <a:ext cx="8270400" cy="18000"/>
          </a:xfrm>
          <a:prstGeom prst="straightConnector1">
            <a:avLst/>
          </a:prstGeom>
          <a:noFill/>
          <a:ln cap="flat" cmpd="sng" w="9525">
            <a:solidFill>
              <a:schemeClr val="dk2"/>
            </a:solidFill>
            <a:prstDash val="solid"/>
            <a:round/>
            <a:headEnd len="med" w="med" type="none"/>
            <a:tailEnd len="med" w="med" type="none"/>
          </a:ln>
        </p:spPr>
      </p:cxnSp>
      <p:pic>
        <p:nvPicPr>
          <p:cNvPr id="197" name="Google Shape;197;p22"/>
          <p:cNvPicPr preferRelativeResize="0"/>
          <p:nvPr/>
        </p:nvPicPr>
        <p:blipFill>
          <a:blip r:embed="rId3">
            <a:alphaModFix/>
          </a:blip>
          <a:stretch>
            <a:fillRect/>
          </a:stretch>
        </p:blipFill>
        <p:spPr>
          <a:xfrm>
            <a:off x="376475" y="1766100"/>
            <a:ext cx="4015475" cy="2827304"/>
          </a:xfrm>
          <a:prstGeom prst="rect">
            <a:avLst/>
          </a:prstGeom>
          <a:noFill/>
          <a:ln>
            <a:noFill/>
          </a:ln>
        </p:spPr>
      </p:pic>
      <p:pic>
        <p:nvPicPr>
          <p:cNvPr id="198" name="Google Shape;198;p22"/>
          <p:cNvPicPr preferRelativeResize="0"/>
          <p:nvPr/>
        </p:nvPicPr>
        <p:blipFill>
          <a:blip r:embed="rId4">
            <a:alphaModFix/>
          </a:blip>
          <a:stretch>
            <a:fillRect/>
          </a:stretch>
        </p:blipFill>
        <p:spPr>
          <a:xfrm>
            <a:off x="4523350" y="1661175"/>
            <a:ext cx="4126274" cy="2884749"/>
          </a:xfrm>
          <a:prstGeom prst="rect">
            <a:avLst/>
          </a:prstGeom>
          <a:noFill/>
          <a:ln>
            <a:noFill/>
          </a:ln>
        </p:spPr>
      </p:pic>
      <p:pic>
        <p:nvPicPr>
          <p:cNvPr id="199" name="Google Shape;199;p22"/>
          <p:cNvPicPr preferRelativeResize="0"/>
          <p:nvPr/>
        </p:nvPicPr>
        <p:blipFill>
          <a:blip r:embed="rId5">
            <a:alphaModFix/>
          </a:blip>
          <a:stretch>
            <a:fillRect/>
          </a:stretch>
        </p:blipFill>
        <p:spPr>
          <a:xfrm>
            <a:off x="1141737" y="1097737"/>
            <a:ext cx="2355675" cy="669725"/>
          </a:xfrm>
          <a:prstGeom prst="rect">
            <a:avLst/>
          </a:prstGeom>
          <a:noFill/>
          <a:ln>
            <a:noFill/>
          </a:ln>
        </p:spPr>
      </p:pic>
      <p:sp>
        <p:nvSpPr>
          <p:cNvPr id="200" name="Google Shape;200;p22"/>
          <p:cNvSpPr txBox="1"/>
          <p:nvPr>
            <p:ph idx="1" type="body"/>
          </p:nvPr>
        </p:nvSpPr>
        <p:spPr>
          <a:xfrm flipH="1">
            <a:off x="5929900" y="4481250"/>
            <a:ext cx="2205000" cy="413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sz="2000">
                <a:solidFill>
                  <a:schemeClr val="accent1"/>
                </a:solidFill>
              </a:rPr>
              <a:t>Speed of cheerios</a:t>
            </a:r>
            <a:endParaRPr b="1" sz="2000">
              <a:solidFill>
                <a:schemeClr val="accent1"/>
              </a:solidFill>
            </a:endParaRPr>
          </a:p>
        </p:txBody>
      </p:sp>
      <p:pic>
        <p:nvPicPr>
          <p:cNvPr id="201" name="Google Shape;201;p22"/>
          <p:cNvPicPr preferRelativeResize="0"/>
          <p:nvPr/>
        </p:nvPicPr>
        <p:blipFill>
          <a:blip r:embed="rId6">
            <a:alphaModFix/>
          </a:blip>
          <a:stretch>
            <a:fillRect/>
          </a:stretch>
        </p:blipFill>
        <p:spPr>
          <a:xfrm>
            <a:off x="1035802" y="1047548"/>
            <a:ext cx="2696831" cy="77008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3"/>
          <p:cNvSpPr txBox="1"/>
          <p:nvPr/>
        </p:nvSpPr>
        <p:spPr>
          <a:xfrm>
            <a:off x="3446925" y="2279825"/>
            <a:ext cx="2565600" cy="49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900">
                <a:solidFill>
                  <a:schemeClr val="accent1"/>
                </a:solidFill>
                <a:latin typeface="Lato"/>
                <a:ea typeface="Lato"/>
                <a:cs typeface="Lato"/>
                <a:sym typeface="Lato"/>
              </a:rPr>
              <a:t>Discussion</a:t>
            </a:r>
            <a:endParaRPr b="1" sz="2900">
              <a:solidFill>
                <a:schemeClr val="accent1"/>
              </a:solidFill>
              <a:latin typeface="Lato"/>
              <a:ea typeface="Lato"/>
              <a:cs typeface="Lato"/>
              <a:sym typeface="Lato"/>
            </a:endParaRPr>
          </a:p>
        </p:txBody>
      </p:sp>
      <p:cxnSp>
        <p:nvCxnSpPr>
          <p:cNvPr id="207" name="Google Shape;207;p23"/>
          <p:cNvCxnSpPr/>
          <p:nvPr/>
        </p:nvCxnSpPr>
        <p:spPr>
          <a:xfrm flipH="1" rot="10800000">
            <a:off x="452675" y="1018125"/>
            <a:ext cx="8270400" cy="180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4"/>
          <p:cNvSpPr txBox="1"/>
          <p:nvPr>
            <p:ph type="title"/>
          </p:nvPr>
        </p:nvSpPr>
        <p:spPr>
          <a:xfrm>
            <a:off x="452675" y="475600"/>
            <a:ext cx="3709200" cy="1383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latin typeface="Oswald"/>
                <a:ea typeface="Oswald"/>
                <a:cs typeface="Oswald"/>
                <a:sym typeface="Oswald"/>
              </a:rPr>
              <a:t>Why Objects Attract?</a:t>
            </a:r>
            <a:endParaRPr b="1">
              <a:latin typeface="Oswald"/>
              <a:ea typeface="Oswald"/>
              <a:cs typeface="Oswald"/>
              <a:sym typeface="Oswald"/>
            </a:endParaRPr>
          </a:p>
        </p:txBody>
      </p:sp>
      <p:sp>
        <p:nvSpPr>
          <p:cNvPr id="213" name="Google Shape;213;p24"/>
          <p:cNvSpPr txBox="1"/>
          <p:nvPr/>
        </p:nvSpPr>
        <p:spPr>
          <a:xfrm>
            <a:off x="452675" y="1116425"/>
            <a:ext cx="8270400" cy="14160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2000">
                <a:solidFill>
                  <a:schemeClr val="dk2"/>
                </a:solidFill>
                <a:latin typeface="Lato"/>
                <a:ea typeface="Lato"/>
                <a:cs typeface="Lato"/>
                <a:sym typeface="Lato"/>
              </a:rPr>
              <a:t>-Water surface curves up when it touches cheerios</a:t>
            </a:r>
            <a:endParaRPr sz="2000">
              <a:solidFill>
                <a:schemeClr val="dk2"/>
              </a:solidFill>
              <a:latin typeface="Lato"/>
              <a:ea typeface="Lato"/>
              <a:cs typeface="Lato"/>
              <a:sym typeface="Lato"/>
            </a:endParaRPr>
          </a:p>
          <a:p>
            <a:pPr indent="0" lvl="0" marL="0" rtl="0" algn="l">
              <a:lnSpc>
                <a:spcPct val="150000"/>
              </a:lnSpc>
              <a:spcBef>
                <a:spcPts val="0"/>
              </a:spcBef>
              <a:spcAft>
                <a:spcPts val="0"/>
              </a:spcAft>
              <a:buNone/>
            </a:pPr>
            <a:r>
              <a:rPr lang="en" sz="2000">
                <a:solidFill>
                  <a:schemeClr val="dk2"/>
                </a:solidFill>
                <a:latin typeface="Lato"/>
                <a:ea typeface="Lato"/>
                <a:cs typeface="Lato"/>
                <a:sym typeface="Lato"/>
              </a:rPr>
              <a:t>-Cheerios seek highest point</a:t>
            </a:r>
            <a:endParaRPr sz="2000">
              <a:solidFill>
                <a:schemeClr val="dk2"/>
              </a:solidFill>
              <a:latin typeface="Lato"/>
              <a:ea typeface="Lato"/>
              <a:cs typeface="Lato"/>
              <a:sym typeface="Lato"/>
            </a:endParaRPr>
          </a:p>
          <a:p>
            <a:pPr indent="0" lvl="0" marL="0" rtl="0" algn="l">
              <a:lnSpc>
                <a:spcPct val="150000"/>
              </a:lnSpc>
              <a:spcBef>
                <a:spcPts val="0"/>
              </a:spcBef>
              <a:spcAft>
                <a:spcPts val="0"/>
              </a:spcAft>
              <a:buNone/>
            </a:pPr>
            <a:r>
              <a:rPr lang="en" sz="2000">
                <a:solidFill>
                  <a:schemeClr val="accent1"/>
                </a:solidFill>
                <a:latin typeface="Lato"/>
                <a:ea typeface="Lato"/>
                <a:cs typeface="Lato"/>
                <a:sym typeface="Lato"/>
              </a:rPr>
              <a:t>   So cheerios moves towards each other  </a:t>
            </a:r>
            <a:endParaRPr sz="2000">
              <a:solidFill>
                <a:schemeClr val="accent1"/>
              </a:solidFill>
              <a:latin typeface="Lato"/>
              <a:ea typeface="Lato"/>
              <a:cs typeface="Lato"/>
              <a:sym typeface="Lato"/>
            </a:endParaRPr>
          </a:p>
        </p:txBody>
      </p:sp>
      <p:cxnSp>
        <p:nvCxnSpPr>
          <p:cNvPr id="214" name="Google Shape;214;p24"/>
          <p:cNvCxnSpPr/>
          <p:nvPr/>
        </p:nvCxnSpPr>
        <p:spPr>
          <a:xfrm flipH="1" rot="10800000">
            <a:off x="452675" y="1018125"/>
            <a:ext cx="8270400" cy="18000"/>
          </a:xfrm>
          <a:prstGeom prst="straightConnector1">
            <a:avLst/>
          </a:prstGeom>
          <a:noFill/>
          <a:ln cap="flat" cmpd="sng" w="9525">
            <a:solidFill>
              <a:schemeClr val="dk2"/>
            </a:solidFill>
            <a:prstDash val="solid"/>
            <a:round/>
            <a:headEnd len="med" w="med" type="none"/>
            <a:tailEnd len="med" w="med" type="none"/>
          </a:ln>
        </p:spPr>
      </p:cxnSp>
      <p:pic>
        <p:nvPicPr>
          <p:cNvPr id="215" name="Google Shape;215;p24"/>
          <p:cNvPicPr preferRelativeResize="0"/>
          <p:nvPr/>
        </p:nvPicPr>
        <p:blipFill>
          <a:blip r:embed="rId3">
            <a:alphaModFix/>
          </a:blip>
          <a:stretch>
            <a:fillRect/>
          </a:stretch>
        </p:blipFill>
        <p:spPr>
          <a:xfrm>
            <a:off x="1285875" y="2850200"/>
            <a:ext cx="6572250" cy="1714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5"/>
          <p:cNvSpPr txBox="1"/>
          <p:nvPr>
            <p:ph type="title"/>
          </p:nvPr>
        </p:nvSpPr>
        <p:spPr>
          <a:xfrm>
            <a:off x="452675" y="49355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latin typeface="Oswald"/>
                <a:ea typeface="Oswald"/>
                <a:cs typeface="Oswald"/>
                <a:sym typeface="Oswald"/>
              </a:rPr>
              <a:t>What Happens if Water Shape is Different?</a:t>
            </a:r>
            <a:endParaRPr b="1">
              <a:latin typeface="Oswald"/>
              <a:ea typeface="Oswald"/>
              <a:cs typeface="Oswald"/>
              <a:sym typeface="Oswald"/>
            </a:endParaRPr>
          </a:p>
        </p:txBody>
      </p:sp>
      <p:cxnSp>
        <p:nvCxnSpPr>
          <p:cNvPr id="221" name="Google Shape;221;p25"/>
          <p:cNvCxnSpPr/>
          <p:nvPr/>
        </p:nvCxnSpPr>
        <p:spPr>
          <a:xfrm flipH="1" rot="10800000">
            <a:off x="452675" y="1018125"/>
            <a:ext cx="8270400" cy="18000"/>
          </a:xfrm>
          <a:prstGeom prst="straightConnector1">
            <a:avLst/>
          </a:prstGeom>
          <a:noFill/>
          <a:ln cap="flat" cmpd="sng" w="9525">
            <a:solidFill>
              <a:schemeClr val="dk2"/>
            </a:solidFill>
            <a:prstDash val="solid"/>
            <a:round/>
            <a:headEnd len="med" w="med" type="none"/>
            <a:tailEnd len="med" w="med" type="none"/>
          </a:ln>
        </p:spPr>
      </p:cxnSp>
      <p:sp>
        <p:nvSpPr>
          <p:cNvPr id="222" name="Google Shape;222;p25"/>
          <p:cNvSpPr txBox="1"/>
          <p:nvPr/>
        </p:nvSpPr>
        <p:spPr>
          <a:xfrm>
            <a:off x="334225" y="1330775"/>
            <a:ext cx="3544800" cy="264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u="sng">
                <a:solidFill>
                  <a:schemeClr val="dk2"/>
                </a:solidFill>
                <a:latin typeface="Lato"/>
                <a:ea typeface="Lato"/>
                <a:cs typeface="Lato"/>
                <a:sym typeface="Lato"/>
              </a:rPr>
              <a:t>Large white beads:</a:t>
            </a:r>
            <a:endParaRPr sz="2000" u="sng">
              <a:solidFill>
                <a:schemeClr val="dk2"/>
              </a:solidFill>
              <a:latin typeface="Lato"/>
              <a:ea typeface="Lato"/>
              <a:cs typeface="Lato"/>
              <a:sym typeface="Lato"/>
            </a:endParaRPr>
          </a:p>
          <a:p>
            <a:pPr indent="0" lvl="0" marL="0" rtl="0" algn="l">
              <a:spcBef>
                <a:spcPts val="0"/>
              </a:spcBef>
              <a:spcAft>
                <a:spcPts val="0"/>
              </a:spcAft>
              <a:buNone/>
            </a:pPr>
            <a:r>
              <a:rPr lang="en" sz="2000">
                <a:solidFill>
                  <a:schemeClr val="dk2"/>
                </a:solidFill>
                <a:latin typeface="Lato"/>
                <a:ea typeface="Lato"/>
                <a:cs typeface="Lato"/>
                <a:sym typeface="Lato"/>
              </a:rPr>
              <a:t>Because of the shape and  how much it was submerged, unlike with the cheerios there was no curved shape of water</a:t>
            </a:r>
            <a:endParaRPr sz="2000">
              <a:solidFill>
                <a:schemeClr val="dk2"/>
              </a:solidFill>
              <a:latin typeface="Lato"/>
              <a:ea typeface="Lato"/>
              <a:cs typeface="Lato"/>
              <a:sym typeface="Lato"/>
            </a:endParaRPr>
          </a:p>
          <a:p>
            <a:pPr indent="0" lvl="0" marL="0" rtl="0" algn="l">
              <a:spcBef>
                <a:spcPts val="0"/>
              </a:spcBef>
              <a:spcAft>
                <a:spcPts val="0"/>
              </a:spcAft>
              <a:buNone/>
            </a:pPr>
            <a:r>
              <a:t/>
            </a:r>
            <a:endParaRPr sz="2000">
              <a:solidFill>
                <a:schemeClr val="dk2"/>
              </a:solidFill>
              <a:latin typeface="Lato"/>
              <a:ea typeface="Lato"/>
              <a:cs typeface="Lato"/>
              <a:sym typeface="Lato"/>
            </a:endParaRPr>
          </a:p>
          <a:p>
            <a:pPr indent="0" lvl="0" marL="0" rtl="0" algn="l">
              <a:spcBef>
                <a:spcPts val="0"/>
              </a:spcBef>
              <a:spcAft>
                <a:spcPts val="0"/>
              </a:spcAft>
              <a:buNone/>
            </a:pPr>
            <a:r>
              <a:rPr lang="en" sz="2000">
                <a:solidFill>
                  <a:schemeClr val="accent1"/>
                </a:solidFill>
                <a:latin typeface="Lato"/>
                <a:ea typeface="Lato"/>
                <a:cs typeface="Lato"/>
                <a:sym typeface="Lato"/>
              </a:rPr>
              <a:t>So, very little attraction occurred</a:t>
            </a:r>
            <a:endParaRPr sz="2000">
              <a:solidFill>
                <a:schemeClr val="accent1"/>
              </a:solidFill>
              <a:latin typeface="Lato"/>
              <a:ea typeface="Lato"/>
              <a:cs typeface="Lato"/>
              <a:sym typeface="Lato"/>
            </a:endParaRPr>
          </a:p>
        </p:txBody>
      </p:sp>
      <p:pic>
        <p:nvPicPr>
          <p:cNvPr id="223" name="Google Shape;223;p25"/>
          <p:cNvPicPr preferRelativeResize="0"/>
          <p:nvPr/>
        </p:nvPicPr>
        <p:blipFill>
          <a:blip r:embed="rId3">
            <a:alphaModFix/>
          </a:blip>
          <a:stretch>
            <a:fillRect/>
          </a:stretch>
        </p:blipFill>
        <p:spPr>
          <a:xfrm>
            <a:off x="3985699" y="1380050"/>
            <a:ext cx="4737374" cy="2947476"/>
          </a:xfrm>
          <a:prstGeom prst="rect">
            <a:avLst/>
          </a:prstGeom>
          <a:noFill/>
          <a:ln>
            <a:noFill/>
          </a:ln>
        </p:spPr>
      </p:pic>
      <p:pic>
        <p:nvPicPr>
          <p:cNvPr id="224" name="Google Shape;224;p25"/>
          <p:cNvPicPr preferRelativeResize="0"/>
          <p:nvPr/>
        </p:nvPicPr>
        <p:blipFill>
          <a:blip r:embed="rId4">
            <a:alphaModFix/>
          </a:blip>
          <a:stretch>
            <a:fillRect/>
          </a:stretch>
        </p:blipFill>
        <p:spPr>
          <a:xfrm>
            <a:off x="3985700" y="3160975"/>
            <a:ext cx="1267650" cy="11665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26"/>
          <p:cNvSpPr txBox="1"/>
          <p:nvPr>
            <p:ph type="title"/>
          </p:nvPr>
        </p:nvSpPr>
        <p:spPr>
          <a:xfrm>
            <a:off x="452675" y="502125"/>
            <a:ext cx="7505700" cy="901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latin typeface="Oswald"/>
                <a:ea typeface="Oswald"/>
                <a:cs typeface="Oswald"/>
                <a:sym typeface="Oswald"/>
              </a:rPr>
              <a:t>Heavier objects</a:t>
            </a:r>
            <a:endParaRPr b="1">
              <a:latin typeface="Oswald"/>
              <a:ea typeface="Oswald"/>
              <a:cs typeface="Oswald"/>
              <a:sym typeface="Oswald"/>
            </a:endParaRPr>
          </a:p>
        </p:txBody>
      </p:sp>
      <p:sp>
        <p:nvSpPr>
          <p:cNvPr id="230" name="Google Shape;230;p26"/>
          <p:cNvSpPr txBox="1"/>
          <p:nvPr>
            <p:ph idx="1" type="body"/>
          </p:nvPr>
        </p:nvSpPr>
        <p:spPr>
          <a:xfrm>
            <a:off x="452675" y="1197900"/>
            <a:ext cx="8270400" cy="1438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latin typeface="Lato"/>
                <a:ea typeface="Lato"/>
                <a:cs typeface="Lato"/>
                <a:sym typeface="Lato"/>
              </a:rPr>
              <a:t>-P</a:t>
            </a:r>
            <a:r>
              <a:rPr lang="en" sz="2000">
                <a:latin typeface="Lato"/>
                <a:ea typeface="Lato"/>
                <a:cs typeface="Lato"/>
                <a:sym typeface="Lato"/>
              </a:rPr>
              <a:t>aper clips usually would sink but waters meniscus can hold it up </a:t>
            </a:r>
            <a:endParaRPr sz="2000">
              <a:latin typeface="Lato"/>
              <a:ea typeface="Lato"/>
              <a:cs typeface="Lato"/>
              <a:sym typeface="Lato"/>
            </a:endParaRPr>
          </a:p>
          <a:p>
            <a:pPr indent="0" lvl="0" marL="0" rtl="0" algn="l">
              <a:lnSpc>
                <a:spcPct val="100000"/>
              </a:lnSpc>
              <a:spcBef>
                <a:spcPts val="0"/>
              </a:spcBef>
              <a:spcAft>
                <a:spcPts val="0"/>
              </a:spcAft>
              <a:buNone/>
            </a:pPr>
            <a:r>
              <a:rPr lang="en" sz="2000">
                <a:latin typeface="Lato"/>
                <a:ea typeface="Lato"/>
                <a:cs typeface="Lato"/>
                <a:sym typeface="Lato"/>
              </a:rPr>
              <a:t>-Water surface is curved downward </a:t>
            </a:r>
            <a:endParaRPr sz="2000">
              <a:latin typeface="Lato"/>
              <a:ea typeface="Lato"/>
              <a:cs typeface="Lato"/>
              <a:sym typeface="Lato"/>
            </a:endParaRPr>
          </a:p>
          <a:p>
            <a:pPr indent="0" lvl="0" marL="0" rtl="0" algn="l">
              <a:lnSpc>
                <a:spcPct val="100000"/>
              </a:lnSpc>
              <a:spcBef>
                <a:spcPts val="0"/>
              </a:spcBef>
              <a:spcAft>
                <a:spcPts val="0"/>
              </a:spcAft>
              <a:buNone/>
            </a:pPr>
            <a:r>
              <a:rPr lang="en" sz="2000">
                <a:latin typeface="Lato"/>
                <a:ea typeface="Lato"/>
                <a:cs typeface="Lato"/>
                <a:sym typeface="Lato"/>
              </a:rPr>
              <a:t>-If two paper clips are put in the water, they float toward each other </a:t>
            </a:r>
            <a:endParaRPr sz="2000">
              <a:latin typeface="Lato"/>
              <a:ea typeface="Lato"/>
              <a:cs typeface="Lato"/>
              <a:sym typeface="Lato"/>
            </a:endParaRPr>
          </a:p>
          <a:p>
            <a:pPr indent="0" lvl="0" marL="0" rtl="0" algn="l">
              <a:spcBef>
                <a:spcPts val="0"/>
              </a:spcBef>
              <a:spcAft>
                <a:spcPts val="1200"/>
              </a:spcAft>
              <a:buNone/>
            </a:pPr>
            <a:r>
              <a:t/>
            </a:r>
            <a:endParaRPr/>
          </a:p>
        </p:txBody>
      </p:sp>
      <p:pic>
        <p:nvPicPr>
          <p:cNvPr descr="image" id="231" name="Google Shape;231;p26"/>
          <p:cNvPicPr preferRelativeResize="0"/>
          <p:nvPr/>
        </p:nvPicPr>
        <p:blipFill>
          <a:blip r:embed="rId3">
            <a:alphaModFix/>
          </a:blip>
          <a:stretch>
            <a:fillRect/>
          </a:stretch>
        </p:blipFill>
        <p:spPr>
          <a:xfrm>
            <a:off x="4855775" y="2545721"/>
            <a:ext cx="3532325" cy="1988600"/>
          </a:xfrm>
          <a:prstGeom prst="rect">
            <a:avLst/>
          </a:prstGeom>
          <a:noFill/>
          <a:ln>
            <a:noFill/>
          </a:ln>
        </p:spPr>
      </p:pic>
      <p:cxnSp>
        <p:nvCxnSpPr>
          <p:cNvPr id="232" name="Google Shape;232;p26"/>
          <p:cNvCxnSpPr/>
          <p:nvPr/>
        </p:nvCxnSpPr>
        <p:spPr>
          <a:xfrm flipH="1" rot="10800000">
            <a:off x="452675" y="1018125"/>
            <a:ext cx="8270400" cy="18000"/>
          </a:xfrm>
          <a:prstGeom prst="straightConnector1">
            <a:avLst/>
          </a:prstGeom>
          <a:noFill/>
          <a:ln cap="flat" cmpd="sng" w="9525">
            <a:solidFill>
              <a:schemeClr val="dk2"/>
            </a:solidFill>
            <a:prstDash val="solid"/>
            <a:round/>
            <a:headEnd len="med" w="med" type="none"/>
            <a:tailEnd len="med" w="med" type="none"/>
          </a:ln>
        </p:spPr>
      </p:cxnSp>
      <p:pic>
        <p:nvPicPr>
          <p:cNvPr id="233" name="Google Shape;233;p26"/>
          <p:cNvPicPr preferRelativeResize="0"/>
          <p:nvPr/>
        </p:nvPicPr>
        <p:blipFill>
          <a:blip r:embed="rId4">
            <a:alphaModFix/>
          </a:blip>
          <a:stretch>
            <a:fillRect/>
          </a:stretch>
        </p:blipFill>
        <p:spPr>
          <a:xfrm>
            <a:off x="977475" y="2413650"/>
            <a:ext cx="2978314" cy="22026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27"/>
          <p:cNvSpPr txBox="1"/>
          <p:nvPr>
            <p:ph type="title"/>
          </p:nvPr>
        </p:nvSpPr>
        <p:spPr>
          <a:xfrm>
            <a:off x="452675" y="502750"/>
            <a:ext cx="8217300" cy="755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latin typeface="Oswald"/>
                <a:ea typeface="Oswald"/>
                <a:cs typeface="Oswald"/>
                <a:sym typeface="Oswald"/>
              </a:rPr>
              <a:t>Different</a:t>
            </a:r>
            <a:r>
              <a:rPr b="1" lang="en">
                <a:latin typeface="Oswald"/>
                <a:ea typeface="Oswald"/>
                <a:cs typeface="Oswald"/>
                <a:sym typeface="Oswald"/>
              </a:rPr>
              <a:t> Water Surface Shape</a:t>
            </a:r>
            <a:endParaRPr b="1">
              <a:latin typeface="Oswald"/>
              <a:ea typeface="Oswald"/>
              <a:cs typeface="Oswald"/>
              <a:sym typeface="Oswald"/>
            </a:endParaRPr>
          </a:p>
        </p:txBody>
      </p:sp>
      <p:cxnSp>
        <p:nvCxnSpPr>
          <p:cNvPr id="239" name="Google Shape;239;p27"/>
          <p:cNvCxnSpPr/>
          <p:nvPr/>
        </p:nvCxnSpPr>
        <p:spPr>
          <a:xfrm flipH="1" rot="10800000">
            <a:off x="452675" y="1018125"/>
            <a:ext cx="8270400" cy="18000"/>
          </a:xfrm>
          <a:prstGeom prst="straightConnector1">
            <a:avLst/>
          </a:prstGeom>
          <a:noFill/>
          <a:ln cap="flat" cmpd="sng" w="9525">
            <a:solidFill>
              <a:schemeClr val="dk2"/>
            </a:solidFill>
            <a:prstDash val="solid"/>
            <a:round/>
            <a:headEnd len="med" w="med" type="none"/>
            <a:tailEnd len="med" w="med" type="none"/>
          </a:ln>
        </p:spPr>
      </p:cxnSp>
      <p:pic>
        <p:nvPicPr>
          <p:cNvPr id="240" name="Google Shape;240;p27" title="ball.mp4">
            <a:hlinkClick r:id="rId3"/>
          </p:cNvPr>
          <p:cNvPicPr preferRelativeResize="0"/>
          <p:nvPr/>
        </p:nvPicPr>
        <p:blipFill>
          <a:blip r:embed="rId4">
            <a:alphaModFix/>
          </a:blip>
          <a:stretch>
            <a:fillRect/>
          </a:stretch>
        </p:blipFill>
        <p:spPr>
          <a:xfrm>
            <a:off x="1187401" y="2049000"/>
            <a:ext cx="6203074" cy="2862476"/>
          </a:xfrm>
          <a:prstGeom prst="rect">
            <a:avLst/>
          </a:prstGeom>
          <a:noFill/>
          <a:ln>
            <a:noFill/>
          </a:ln>
        </p:spPr>
      </p:pic>
      <p:pic>
        <p:nvPicPr>
          <p:cNvPr id="241" name="Google Shape;241;p27"/>
          <p:cNvPicPr preferRelativeResize="0"/>
          <p:nvPr/>
        </p:nvPicPr>
        <p:blipFill>
          <a:blip r:embed="rId5">
            <a:alphaModFix/>
          </a:blip>
          <a:stretch>
            <a:fillRect/>
          </a:stretch>
        </p:blipFill>
        <p:spPr>
          <a:xfrm>
            <a:off x="4619550" y="1060050"/>
            <a:ext cx="2091250" cy="935350"/>
          </a:xfrm>
          <a:prstGeom prst="rect">
            <a:avLst/>
          </a:prstGeom>
          <a:noFill/>
          <a:ln>
            <a:noFill/>
          </a:ln>
        </p:spPr>
      </p:pic>
      <p:pic>
        <p:nvPicPr>
          <p:cNvPr id="242" name="Google Shape;242;p27"/>
          <p:cNvPicPr preferRelativeResize="0"/>
          <p:nvPr/>
        </p:nvPicPr>
        <p:blipFill>
          <a:blip r:embed="rId6">
            <a:alphaModFix/>
          </a:blip>
          <a:stretch>
            <a:fillRect/>
          </a:stretch>
        </p:blipFill>
        <p:spPr>
          <a:xfrm>
            <a:off x="1409550" y="1045225"/>
            <a:ext cx="2133075" cy="812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gtEl>
                                        <p:attrNameLst>
                                          <p:attrName>style.visibility</p:attrName>
                                        </p:attrNameLst>
                                      </p:cBhvr>
                                      <p:to>
                                        <p:strVal val="visible"/>
                                      </p:to>
                                    </p:set>
                                    <p:animEffect filter="fade" transition="in">
                                      <p:cBhvr>
                                        <p:cTn dur="1000"/>
                                        <p:tgtEl>
                                          <p:spTgt spid="2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28"/>
          <p:cNvSpPr txBox="1"/>
          <p:nvPr>
            <p:ph type="title"/>
          </p:nvPr>
        </p:nvSpPr>
        <p:spPr>
          <a:xfrm>
            <a:off x="452675" y="462375"/>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latin typeface="Oswald"/>
                <a:ea typeface="Oswald"/>
                <a:cs typeface="Oswald"/>
                <a:sym typeface="Oswald"/>
              </a:rPr>
              <a:t>Sources of Errors</a:t>
            </a:r>
            <a:endParaRPr b="1">
              <a:latin typeface="Oswald"/>
              <a:ea typeface="Oswald"/>
              <a:cs typeface="Oswald"/>
              <a:sym typeface="Oswald"/>
            </a:endParaRPr>
          </a:p>
        </p:txBody>
      </p:sp>
      <p:sp>
        <p:nvSpPr>
          <p:cNvPr id="248" name="Google Shape;248;p28"/>
          <p:cNvSpPr txBox="1"/>
          <p:nvPr>
            <p:ph idx="1" type="body"/>
          </p:nvPr>
        </p:nvSpPr>
        <p:spPr>
          <a:xfrm>
            <a:off x="532425" y="1202675"/>
            <a:ext cx="7954800" cy="3203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 Could not measure exact maximum distance of attraction between objects accurately (many trials required)</a:t>
            </a:r>
            <a:endParaRPr sz="2400"/>
          </a:p>
          <a:p>
            <a:pPr indent="0" lvl="0" marL="0" rtl="0" algn="l">
              <a:spcBef>
                <a:spcPts val="1200"/>
              </a:spcBef>
              <a:spcAft>
                <a:spcPts val="0"/>
              </a:spcAft>
              <a:buNone/>
            </a:pPr>
            <a:r>
              <a:rPr lang="en" sz="2400"/>
              <a:t>-Shape of air-water interface was very difficult to measure</a:t>
            </a:r>
            <a:endParaRPr sz="2400"/>
          </a:p>
          <a:p>
            <a:pPr indent="0" lvl="0" marL="0" rtl="0" algn="l">
              <a:spcBef>
                <a:spcPts val="1200"/>
              </a:spcBef>
              <a:spcAft>
                <a:spcPts val="0"/>
              </a:spcAft>
              <a:buNone/>
            </a:pPr>
            <a:r>
              <a:rPr lang="en" sz="2400"/>
              <a:t>-Edge of plastic tub/sink might have some effects</a:t>
            </a:r>
            <a:endParaRPr sz="2400"/>
          </a:p>
          <a:p>
            <a:pPr indent="0" lvl="0" marL="0" rtl="0" algn="l">
              <a:spcBef>
                <a:spcPts val="1200"/>
              </a:spcBef>
              <a:spcAft>
                <a:spcPts val="0"/>
              </a:spcAft>
              <a:buNone/>
            </a:pPr>
            <a:r>
              <a:rPr lang="en" sz="2400"/>
              <a:t>-P</a:t>
            </a:r>
            <a:r>
              <a:rPr lang="en" sz="2400"/>
              <a:t>eople walked around, even some </a:t>
            </a:r>
            <a:r>
              <a:rPr lang="en" sz="2400"/>
              <a:t>breathing during experiment, caused some disturbance</a:t>
            </a:r>
            <a:endParaRPr sz="2400"/>
          </a:p>
          <a:p>
            <a:pPr indent="0" lvl="0" marL="457200" rtl="0" algn="l">
              <a:spcBef>
                <a:spcPts val="1200"/>
              </a:spcBef>
              <a:spcAft>
                <a:spcPts val="1200"/>
              </a:spcAft>
              <a:buNone/>
            </a:pPr>
            <a:r>
              <a:t/>
            </a:r>
            <a:endParaRPr sz="2400"/>
          </a:p>
        </p:txBody>
      </p:sp>
      <p:cxnSp>
        <p:nvCxnSpPr>
          <p:cNvPr id="249" name="Google Shape;249;p28"/>
          <p:cNvCxnSpPr/>
          <p:nvPr/>
        </p:nvCxnSpPr>
        <p:spPr>
          <a:xfrm flipH="1" rot="10800000">
            <a:off x="452675" y="1018125"/>
            <a:ext cx="8270400" cy="180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29"/>
          <p:cNvSpPr txBox="1"/>
          <p:nvPr>
            <p:ph type="title"/>
          </p:nvPr>
        </p:nvSpPr>
        <p:spPr>
          <a:xfrm>
            <a:off x="452675" y="502775"/>
            <a:ext cx="7726800" cy="755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latin typeface="Oswald"/>
                <a:ea typeface="Oswald"/>
                <a:cs typeface="Oswald"/>
                <a:sym typeface="Oswald"/>
              </a:rPr>
              <a:t>Conclusions</a:t>
            </a:r>
            <a:r>
              <a:rPr b="1" lang="en">
                <a:latin typeface="Oswald"/>
                <a:ea typeface="Oswald"/>
                <a:cs typeface="Oswald"/>
                <a:sym typeface="Oswald"/>
              </a:rPr>
              <a:t> </a:t>
            </a:r>
            <a:endParaRPr b="1">
              <a:latin typeface="Oswald"/>
              <a:ea typeface="Oswald"/>
              <a:cs typeface="Oswald"/>
              <a:sym typeface="Oswald"/>
            </a:endParaRPr>
          </a:p>
        </p:txBody>
      </p:sp>
      <p:sp>
        <p:nvSpPr>
          <p:cNvPr id="255" name="Google Shape;255;p29"/>
          <p:cNvSpPr txBox="1"/>
          <p:nvPr>
            <p:ph idx="1" type="body"/>
          </p:nvPr>
        </p:nvSpPr>
        <p:spPr>
          <a:xfrm>
            <a:off x="436800" y="1258475"/>
            <a:ext cx="8270400" cy="3103200"/>
          </a:xfrm>
          <a:prstGeom prst="rect">
            <a:avLst/>
          </a:prstGeom>
        </p:spPr>
        <p:txBody>
          <a:bodyPr anchorCtr="0" anchor="t" bIns="91425" lIns="91425" spcFirstLastPara="1" rIns="91425" wrap="square" tIns="91425">
            <a:normAutofit/>
          </a:bodyPr>
          <a:lstStyle/>
          <a:p>
            <a:pPr indent="-381000" lvl="0" marL="457200" rtl="0" algn="l">
              <a:spcBef>
                <a:spcPts val="1200"/>
              </a:spcBef>
              <a:spcAft>
                <a:spcPts val="0"/>
              </a:spcAft>
              <a:buSzPts val="2400"/>
              <a:buChar char="●"/>
            </a:pPr>
            <a:r>
              <a:rPr lang="en" sz="2400"/>
              <a:t>Shape of the air-water interface near the floating objects causes  attraction or repulsion between them</a:t>
            </a:r>
            <a:endParaRPr sz="2400"/>
          </a:p>
          <a:p>
            <a:pPr indent="-381000" lvl="0" marL="457200" rtl="0" algn="l">
              <a:spcBef>
                <a:spcPts val="0"/>
              </a:spcBef>
              <a:spcAft>
                <a:spcPts val="0"/>
              </a:spcAft>
              <a:buSzPts val="2400"/>
              <a:buChar char="●"/>
            </a:pPr>
            <a:r>
              <a:rPr lang="en" sz="2400"/>
              <a:t>Attraction depends on object type and the amount it submerged</a:t>
            </a:r>
            <a:endParaRPr sz="2400"/>
          </a:p>
          <a:p>
            <a:pPr indent="-381000" lvl="0" marL="457200" rtl="0" algn="l">
              <a:spcBef>
                <a:spcPts val="0"/>
              </a:spcBef>
              <a:spcAft>
                <a:spcPts val="0"/>
              </a:spcAft>
              <a:buSzPts val="2400"/>
              <a:buChar char="●"/>
            </a:pPr>
            <a:r>
              <a:rPr lang="en" sz="2400"/>
              <a:t>Joining speed increases when they come closer</a:t>
            </a:r>
            <a:endParaRPr sz="2400"/>
          </a:p>
          <a:p>
            <a:pPr indent="0" lvl="0" marL="0" rtl="0" algn="l">
              <a:spcBef>
                <a:spcPts val="1200"/>
              </a:spcBef>
              <a:spcAft>
                <a:spcPts val="1200"/>
              </a:spcAft>
              <a:buNone/>
            </a:pPr>
            <a:r>
              <a:t/>
            </a:r>
            <a:endParaRPr sz="2000"/>
          </a:p>
        </p:txBody>
      </p:sp>
      <p:cxnSp>
        <p:nvCxnSpPr>
          <p:cNvPr id="256" name="Google Shape;256;p29"/>
          <p:cNvCxnSpPr/>
          <p:nvPr/>
        </p:nvCxnSpPr>
        <p:spPr>
          <a:xfrm flipH="1" rot="10800000">
            <a:off x="452675" y="1018125"/>
            <a:ext cx="8270400" cy="180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0"/>
          <p:cNvSpPr txBox="1"/>
          <p:nvPr>
            <p:ph type="title"/>
          </p:nvPr>
        </p:nvSpPr>
        <p:spPr>
          <a:xfrm>
            <a:off x="452675" y="502775"/>
            <a:ext cx="7726800" cy="755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latin typeface="Oswald"/>
                <a:ea typeface="Oswald"/>
                <a:cs typeface="Oswald"/>
                <a:sym typeface="Oswald"/>
              </a:rPr>
              <a:t>Possible Applications</a:t>
            </a:r>
            <a:endParaRPr b="1">
              <a:latin typeface="Oswald"/>
              <a:ea typeface="Oswald"/>
              <a:cs typeface="Oswald"/>
              <a:sym typeface="Oswald"/>
            </a:endParaRPr>
          </a:p>
        </p:txBody>
      </p:sp>
      <p:sp>
        <p:nvSpPr>
          <p:cNvPr id="262" name="Google Shape;262;p30"/>
          <p:cNvSpPr txBox="1"/>
          <p:nvPr>
            <p:ph idx="1" type="body"/>
          </p:nvPr>
        </p:nvSpPr>
        <p:spPr>
          <a:xfrm>
            <a:off x="436800" y="1258475"/>
            <a:ext cx="8270400" cy="34140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n" sz="2000"/>
              <a:t>Water-spiders use surface tension to get out of water</a:t>
            </a:r>
            <a:endParaRPr sz="2000"/>
          </a:p>
          <a:p>
            <a:pPr indent="0" lvl="0" marL="0" rtl="0" algn="l">
              <a:spcBef>
                <a:spcPts val="1200"/>
              </a:spcBef>
              <a:spcAft>
                <a:spcPts val="0"/>
              </a:spcAft>
              <a:buNone/>
            </a:pPr>
            <a:r>
              <a:t/>
            </a:r>
            <a:endParaRPr sz="2000"/>
          </a:p>
          <a:p>
            <a:pPr indent="0" lvl="0" marL="0" rtl="0" algn="l">
              <a:spcBef>
                <a:spcPts val="1200"/>
              </a:spcBef>
              <a:spcAft>
                <a:spcPts val="0"/>
              </a:spcAft>
              <a:buNone/>
            </a:pPr>
            <a:r>
              <a:t/>
            </a:r>
            <a:endParaRPr sz="2000"/>
          </a:p>
          <a:p>
            <a:pPr indent="0" lvl="0" marL="0" rtl="0" algn="l">
              <a:spcBef>
                <a:spcPts val="1200"/>
              </a:spcBef>
              <a:spcAft>
                <a:spcPts val="0"/>
              </a:spcAft>
              <a:buNone/>
            </a:pPr>
            <a:r>
              <a:t/>
            </a:r>
            <a:endParaRPr sz="2000"/>
          </a:p>
          <a:p>
            <a:pPr indent="0" lvl="0" marL="0" rtl="0" algn="l">
              <a:spcBef>
                <a:spcPts val="1200"/>
              </a:spcBef>
              <a:spcAft>
                <a:spcPts val="0"/>
              </a:spcAft>
              <a:buNone/>
            </a:pPr>
            <a:r>
              <a:rPr b="1" lang="en" sz="2000"/>
              <a:t>Other applications:</a:t>
            </a:r>
            <a:endParaRPr b="1" sz="2000"/>
          </a:p>
          <a:p>
            <a:pPr indent="-355600" lvl="0" marL="457200" rtl="0" algn="l">
              <a:spcBef>
                <a:spcPts val="1200"/>
              </a:spcBef>
              <a:spcAft>
                <a:spcPts val="0"/>
              </a:spcAft>
              <a:buSzPts val="2000"/>
              <a:buChar char="●"/>
            </a:pPr>
            <a:r>
              <a:rPr lang="en" sz="2000"/>
              <a:t>How to use the power of cheerios effect (Brown University)</a:t>
            </a:r>
            <a:endParaRPr sz="2000"/>
          </a:p>
          <a:p>
            <a:pPr indent="-355600" lvl="0" marL="457200" rtl="0" algn="l">
              <a:spcBef>
                <a:spcPts val="0"/>
              </a:spcBef>
              <a:spcAft>
                <a:spcPts val="0"/>
              </a:spcAft>
              <a:buSzPts val="2000"/>
              <a:buChar char="●"/>
            </a:pPr>
            <a:r>
              <a:rPr lang="en" sz="2000"/>
              <a:t>Blood clot to heal injuries</a:t>
            </a:r>
            <a:endParaRPr sz="2000"/>
          </a:p>
        </p:txBody>
      </p:sp>
      <p:cxnSp>
        <p:nvCxnSpPr>
          <p:cNvPr id="263" name="Google Shape;263;p30"/>
          <p:cNvCxnSpPr/>
          <p:nvPr/>
        </p:nvCxnSpPr>
        <p:spPr>
          <a:xfrm flipH="1" rot="10800000">
            <a:off x="452675" y="1018125"/>
            <a:ext cx="8270400" cy="18000"/>
          </a:xfrm>
          <a:prstGeom prst="straightConnector1">
            <a:avLst/>
          </a:prstGeom>
          <a:noFill/>
          <a:ln cap="flat" cmpd="sng" w="9525">
            <a:solidFill>
              <a:schemeClr val="dk2"/>
            </a:solidFill>
            <a:prstDash val="solid"/>
            <a:round/>
            <a:headEnd len="med" w="med" type="none"/>
            <a:tailEnd len="med" w="med" type="none"/>
          </a:ln>
        </p:spPr>
      </p:cxnSp>
      <p:pic>
        <p:nvPicPr>
          <p:cNvPr id="264" name="Google Shape;264;p30"/>
          <p:cNvPicPr preferRelativeResize="0"/>
          <p:nvPr/>
        </p:nvPicPr>
        <p:blipFill>
          <a:blip r:embed="rId3">
            <a:alphaModFix/>
          </a:blip>
          <a:stretch>
            <a:fillRect/>
          </a:stretch>
        </p:blipFill>
        <p:spPr>
          <a:xfrm>
            <a:off x="725125" y="1709050"/>
            <a:ext cx="1615000" cy="15105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1"/>
          <p:cNvSpPr txBox="1"/>
          <p:nvPr>
            <p:ph type="title"/>
          </p:nvPr>
        </p:nvSpPr>
        <p:spPr>
          <a:xfrm>
            <a:off x="452675" y="510525"/>
            <a:ext cx="3798900" cy="52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a:latin typeface="Oswald"/>
                <a:ea typeface="Oswald"/>
                <a:cs typeface="Oswald"/>
                <a:sym typeface="Oswald"/>
              </a:rPr>
              <a:t>References</a:t>
            </a:r>
            <a:endParaRPr b="1">
              <a:latin typeface="Oswald"/>
              <a:ea typeface="Oswald"/>
              <a:cs typeface="Oswald"/>
              <a:sym typeface="Oswald"/>
            </a:endParaRPr>
          </a:p>
        </p:txBody>
      </p:sp>
      <p:sp>
        <p:nvSpPr>
          <p:cNvPr id="270" name="Google Shape;270;p31"/>
          <p:cNvSpPr txBox="1"/>
          <p:nvPr>
            <p:ph idx="1" type="body"/>
          </p:nvPr>
        </p:nvSpPr>
        <p:spPr>
          <a:xfrm>
            <a:off x="436800" y="1320450"/>
            <a:ext cx="8270400" cy="3103200"/>
          </a:xfrm>
          <a:prstGeom prst="rect">
            <a:avLst/>
          </a:prstGeom>
        </p:spPr>
        <p:txBody>
          <a:bodyPr anchorCtr="0" anchor="t" bIns="91425" lIns="91425" spcFirstLastPara="1" rIns="91425" wrap="square" tIns="91425">
            <a:normAutofit fontScale="85000" lnSpcReduction="10000"/>
          </a:bodyPr>
          <a:lstStyle/>
          <a:p>
            <a:pPr indent="0" lvl="0" marL="0" rtl="0" algn="l">
              <a:spcBef>
                <a:spcPts val="1200"/>
              </a:spcBef>
              <a:spcAft>
                <a:spcPts val="0"/>
              </a:spcAft>
              <a:buNone/>
            </a:pPr>
            <a:r>
              <a:rPr lang="en" sz="2000"/>
              <a:t>Keller, J.B. (1998). Surface tension force on a partly submerged body. Physics of Fluids 10, 3009</a:t>
            </a:r>
            <a:endParaRPr sz="2000"/>
          </a:p>
          <a:p>
            <a:pPr indent="0" lvl="0" marL="0" rtl="0" algn="l">
              <a:spcBef>
                <a:spcPts val="1200"/>
              </a:spcBef>
              <a:spcAft>
                <a:spcPts val="0"/>
              </a:spcAft>
              <a:buNone/>
            </a:pPr>
            <a:r>
              <a:rPr lang="en" sz="2000"/>
              <a:t>Vella, D. &amp; Mahadevan, L. (2005). The “cheerios effect.” American Journal of Physics 73, 817.</a:t>
            </a:r>
            <a:endParaRPr sz="2000"/>
          </a:p>
          <a:p>
            <a:pPr indent="0" lvl="0" marL="0" rtl="0" algn="l">
              <a:spcBef>
                <a:spcPts val="1200"/>
              </a:spcBef>
              <a:spcAft>
                <a:spcPts val="0"/>
              </a:spcAft>
              <a:buNone/>
            </a:pPr>
            <a:r>
              <a:rPr lang="en" sz="2000"/>
              <a:t>Vella, D. (2007). The fluid mechanics of floating and sinking.</a:t>
            </a:r>
            <a:endParaRPr sz="2000"/>
          </a:p>
          <a:p>
            <a:pPr indent="0" lvl="0" marL="0" rtl="0" algn="l">
              <a:spcBef>
                <a:spcPts val="1200"/>
              </a:spcBef>
              <a:spcAft>
                <a:spcPts val="0"/>
              </a:spcAft>
              <a:buNone/>
            </a:pPr>
            <a:r>
              <a:rPr lang="en" sz="2000"/>
              <a:t> </a:t>
            </a:r>
            <a:r>
              <a:rPr lang="en" sz="2000"/>
              <a:t>Ooi C. H., Plackowski, C., Nguyen, A.V. Vadivelu R. K., St. John, J.A., Dao, D.V. &amp; Nguyen, N. T. (2016). Floating mechanism of a small liquid marble. Scientific Reports, 6:21777.</a:t>
            </a:r>
            <a:endParaRPr sz="2000"/>
          </a:p>
          <a:p>
            <a:pPr indent="0" lvl="0" marL="0" rtl="0" algn="l">
              <a:spcBef>
                <a:spcPts val="1200"/>
              </a:spcBef>
              <a:spcAft>
                <a:spcPts val="1200"/>
              </a:spcAft>
              <a:buNone/>
            </a:pPr>
            <a:r>
              <a:rPr lang="en" sz="2000"/>
              <a:t>Goodall, R. (2020) Harnessing the power of the ‘Cheerios effect.’ Brown University. https://theboar.org/2020/01/harnessing-the-power-of-the-cheerios-effect/</a:t>
            </a:r>
            <a:endParaRPr sz="2000"/>
          </a:p>
        </p:txBody>
      </p:sp>
      <p:cxnSp>
        <p:nvCxnSpPr>
          <p:cNvPr id="271" name="Google Shape;271;p31"/>
          <p:cNvCxnSpPr/>
          <p:nvPr/>
        </p:nvCxnSpPr>
        <p:spPr>
          <a:xfrm flipH="1" rot="10800000">
            <a:off x="452675" y="1018125"/>
            <a:ext cx="8270400" cy="180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2"/>
          <p:cNvSpPr txBox="1"/>
          <p:nvPr>
            <p:ph type="title"/>
          </p:nvPr>
        </p:nvSpPr>
        <p:spPr>
          <a:xfrm>
            <a:off x="452675" y="510525"/>
            <a:ext cx="3798900" cy="52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a:latin typeface="Oswald"/>
                <a:ea typeface="Oswald"/>
                <a:cs typeface="Oswald"/>
                <a:sym typeface="Oswald"/>
              </a:rPr>
              <a:t>Acknowledgements</a:t>
            </a:r>
            <a:endParaRPr b="1">
              <a:latin typeface="Oswald"/>
              <a:ea typeface="Oswald"/>
              <a:cs typeface="Oswald"/>
              <a:sym typeface="Oswald"/>
            </a:endParaRPr>
          </a:p>
        </p:txBody>
      </p:sp>
      <p:sp>
        <p:nvSpPr>
          <p:cNvPr id="277" name="Google Shape;277;p32"/>
          <p:cNvSpPr txBox="1"/>
          <p:nvPr>
            <p:ph idx="1" type="body"/>
          </p:nvPr>
        </p:nvSpPr>
        <p:spPr>
          <a:xfrm>
            <a:off x="496775" y="1280825"/>
            <a:ext cx="8182200" cy="3103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000"/>
              <a:t>I would like to thank my </a:t>
            </a:r>
            <a:r>
              <a:rPr lang="en" sz="2000"/>
              <a:t>mom, </a:t>
            </a:r>
            <a:r>
              <a:rPr lang="en" sz="2000"/>
              <a:t>dad and sister who helped me to understand some </a:t>
            </a:r>
            <a:r>
              <a:rPr lang="en" sz="2000"/>
              <a:t>concepts and doing experiments. Thanks to</a:t>
            </a:r>
            <a:r>
              <a:rPr lang="en" sz="2000"/>
              <a:t> my  science teacher who is always inspir</a:t>
            </a:r>
            <a:r>
              <a:rPr lang="en" sz="2000"/>
              <a:t>ing</a:t>
            </a:r>
            <a:r>
              <a:rPr lang="en" sz="2000"/>
              <a:t> and supporting to explore some new things.</a:t>
            </a:r>
            <a:endParaRPr sz="2000"/>
          </a:p>
        </p:txBody>
      </p:sp>
      <p:cxnSp>
        <p:nvCxnSpPr>
          <p:cNvPr id="278" name="Google Shape;278;p32"/>
          <p:cNvCxnSpPr/>
          <p:nvPr/>
        </p:nvCxnSpPr>
        <p:spPr>
          <a:xfrm flipH="1" rot="10800000">
            <a:off x="452675" y="1018125"/>
            <a:ext cx="8270400" cy="180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theme/theme1.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