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theme/themeOverride3.xml" ContentType="application/vnd.openxmlformats-officedocument.themeOverride+xml"/>
  <Override PartName="/ppt/drawings/drawing1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6" r:id="rId7"/>
    <p:sldId id="270" r:id="rId8"/>
    <p:sldId id="261" r:id="rId9"/>
    <p:sldId id="264" r:id="rId10"/>
    <p:sldId id="263" r:id="rId11"/>
    <p:sldId id="267" r:id="rId12"/>
    <p:sldId id="268" r:id="rId13"/>
    <p:sldId id="269" r:id="rId14"/>
    <p:sldId id="262" r:id="rId15"/>
    <p:sldId id="265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AE5C6"/>
    <a:srgbClr val="FFD6C9"/>
    <a:srgbClr val="FFCAB9"/>
    <a:srgbClr val="FFB49C"/>
    <a:srgbClr val="394FF7"/>
    <a:srgbClr val="478BFF"/>
    <a:srgbClr val="FFCA7A"/>
    <a:srgbClr val="FCF0DE"/>
    <a:srgbClr val="3821CF"/>
    <a:srgbClr val="4F77E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792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oleObject" Target="file:///C:\Users\lzhangtemp\sophia\2020-2021\term1-3\science\scienceFairGraphs.xlsx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oleObject" Target="file:///C:\Users\lzhangtemp\sophia\2020-2021\term1-3\science\scienceFairGraphs.xlsx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lzhangtemp\sophia\2020-2021\term1-3\science\scienceFairGraphs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lzhangtemp\sophia\2020-2021\term1-3\science\scienceFairGraphs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5.xml"/><Relationship Id="rId1" Type="http://schemas.microsoft.com/office/2011/relationships/chartStyle" Target="style5.xml"/><Relationship Id="rId5" Type="http://schemas.openxmlformats.org/officeDocument/2006/relationships/chartUserShapes" Target="../drawings/drawing1.xml"/><Relationship Id="rId4" Type="http://schemas.openxmlformats.org/officeDocument/2006/relationships/oleObject" Target="file:///C:\Users\lzhangtemp\sophia\2020-2021\term1-3\science\scienceFairGraphs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spc="100" baseline="0">
                <a:solidFill>
                  <a:schemeClr val="lt1">
                    <a:lumMod val="9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pPr>
            <a:r>
              <a:rPr lang="en-US" sz="2300" dirty="0"/>
              <a:t>Filtering</a:t>
            </a:r>
            <a:r>
              <a:rPr lang="en-US" sz="2300" baseline="0" dirty="0"/>
              <a:t> Time for Water</a:t>
            </a:r>
            <a:endParaRPr lang="en-US" sz="2300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spc="100" baseline="0">
              <a:solidFill>
                <a:schemeClr val="lt1">
                  <a:lumMod val="9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Sheet1!$B$12</c:f>
              <c:strCache>
                <c:ptCount val="1"/>
                <c:pt idx="0">
                  <c:v>95% cotton, 5% spandex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p3d/>
          </c:spPr>
          <c:invertIfNegative val="0"/>
          <c:val>
            <c:numRef>
              <c:f>Sheet1!$B$13</c:f>
              <c:numCache>
                <c:formatCode>General</c:formatCode>
                <c:ptCount val="1"/>
                <c:pt idx="0">
                  <c:v>16.3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818-4E11-B61A-5D582373178F}"/>
            </c:ext>
          </c:extLst>
        </c:ser>
        <c:ser>
          <c:idx val="1"/>
          <c:order val="1"/>
          <c:tx>
            <c:strRef>
              <c:f>Sheet1!$C$12</c:f>
              <c:strCache>
                <c:ptCount val="1"/>
                <c:pt idx="0">
                  <c:v>80% cotton 20% polyester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atMod val="103000"/>
                    <a:lumMod val="102000"/>
                    <a:tint val="94000"/>
                  </a:schemeClr>
                </a:gs>
                <a:gs pos="50000">
                  <a:schemeClr val="accent2">
                    <a:satMod val="110000"/>
                    <a:lumMod val="100000"/>
                    <a:shade val="100000"/>
                  </a:schemeClr>
                </a:gs>
                <a:gs pos="100000">
                  <a:schemeClr val="accent2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p3d/>
          </c:spPr>
          <c:invertIfNegative val="0"/>
          <c:val>
            <c:numRef>
              <c:f>Sheet1!$C$13</c:f>
              <c:numCache>
                <c:formatCode>General</c:formatCode>
                <c:ptCount val="1"/>
                <c:pt idx="0">
                  <c:v>7.7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818-4E11-B61A-5D582373178F}"/>
            </c:ext>
          </c:extLst>
        </c:ser>
        <c:ser>
          <c:idx val="2"/>
          <c:order val="2"/>
          <c:tx>
            <c:strRef>
              <c:f>Sheet1!$D$12</c:f>
              <c:strCache>
                <c:ptCount val="1"/>
                <c:pt idx="0">
                  <c:v>100% cotton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satMod val="103000"/>
                    <a:lumMod val="102000"/>
                    <a:tint val="94000"/>
                  </a:schemeClr>
                </a:gs>
                <a:gs pos="50000">
                  <a:schemeClr val="accent3">
                    <a:satMod val="110000"/>
                    <a:lumMod val="100000"/>
                    <a:shade val="100000"/>
                  </a:schemeClr>
                </a:gs>
                <a:gs pos="100000">
                  <a:schemeClr val="accent3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p3d/>
          </c:spPr>
          <c:invertIfNegative val="0"/>
          <c:val>
            <c:numRef>
              <c:f>Sheet1!$D$13</c:f>
              <c:numCache>
                <c:formatCode>General</c:formatCode>
                <c:ptCount val="1"/>
                <c:pt idx="0">
                  <c:v>14.7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818-4E11-B61A-5D582373178F}"/>
            </c:ext>
          </c:extLst>
        </c:ser>
        <c:ser>
          <c:idx val="3"/>
          <c:order val="3"/>
          <c:tx>
            <c:strRef>
              <c:f>Sheet1!$E$12</c:f>
              <c:strCache>
                <c:ptCount val="1"/>
                <c:pt idx="0">
                  <c:v>65% polyester 35% cotton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satMod val="103000"/>
                    <a:lumMod val="102000"/>
                    <a:tint val="94000"/>
                  </a:schemeClr>
                </a:gs>
                <a:gs pos="50000">
                  <a:schemeClr val="accent4">
                    <a:satMod val="110000"/>
                    <a:lumMod val="100000"/>
                    <a:shade val="100000"/>
                  </a:schemeClr>
                </a:gs>
                <a:gs pos="100000">
                  <a:schemeClr val="accent4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p3d/>
          </c:spPr>
          <c:invertIfNegative val="0"/>
          <c:val>
            <c:numRef>
              <c:f>Sheet1!$E$13</c:f>
              <c:numCache>
                <c:formatCode>General</c:formatCode>
                <c:ptCount val="1"/>
                <c:pt idx="0">
                  <c:v>6.3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818-4E11-B61A-5D582373178F}"/>
            </c:ext>
          </c:extLst>
        </c:ser>
        <c:ser>
          <c:idx val="4"/>
          <c:order val="4"/>
          <c:tx>
            <c:strRef>
              <c:f>Sheet1!$F$12</c:f>
              <c:strCache>
                <c:ptCount val="1"/>
                <c:pt idx="0">
                  <c:v>100% nylon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satMod val="103000"/>
                    <a:lumMod val="102000"/>
                    <a:tint val="94000"/>
                  </a:schemeClr>
                </a:gs>
                <a:gs pos="50000">
                  <a:schemeClr val="accent5">
                    <a:satMod val="110000"/>
                    <a:lumMod val="100000"/>
                    <a:shade val="100000"/>
                  </a:schemeClr>
                </a:gs>
                <a:gs pos="100000">
                  <a:schemeClr val="accent5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p3d/>
          </c:spPr>
          <c:invertIfNegative val="0"/>
          <c:val>
            <c:numRef>
              <c:f>Sheet1!$F$13</c:f>
              <c:numCache>
                <c:formatCode>General</c:formatCode>
                <c:ptCount val="1"/>
                <c:pt idx="0">
                  <c:v>6.7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818-4E11-B61A-5D582373178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420527208"/>
        <c:axId val="596711528"/>
        <c:axId val="0"/>
      </c:bar3DChart>
      <c:catAx>
        <c:axId val="420527208"/>
        <c:scaling>
          <c:orientation val="minMax"/>
        </c:scaling>
        <c:delete val="1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900" b="1" i="0" u="none" strike="noStrike" kern="1200" cap="all" baseline="0">
                    <a:solidFill>
                      <a:schemeClr val="lt1">
                        <a:lumMod val="8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 dirty="0"/>
                  <a:t>Fabric</a:t>
                </a:r>
                <a:r>
                  <a:rPr lang="en-US" sz="1400" baseline="0" dirty="0"/>
                  <a:t> Type</a:t>
                </a:r>
                <a:endParaRPr lang="en-US" sz="1400" dirty="0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900" b="1" i="0" u="none" strike="noStrike" kern="1200" cap="all" baseline="0">
                  <a:solidFill>
                    <a:schemeClr val="lt1">
                      <a:lumMod val="8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majorTickMark val="none"/>
        <c:minorTickMark val="none"/>
        <c:tickLblPos val="nextTo"/>
        <c:crossAx val="596711528"/>
        <c:crosses val="autoZero"/>
        <c:auto val="1"/>
        <c:lblAlgn val="ctr"/>
        <c:lblOffset val="100"/>
        <c:noMultiLvlLbl val="0"/>
      </c:catAx>
      <c:valAx>
        <c:axId val="596711528"/>
        <c:scaling>
          <c:orientation val="minMax"/>
          <c:max val="30"/>
        </c:scaling>
        <c:delete val="0"/>
        <c:axPos val="l"/>
        <c:majorGridlines>
          <c:spPr>
            <a:ln w="9525" cap="flat" cmpd="sng" algn="ctr">
              <a:solidFill>
                <a:schemeClr val="dk1">
                  <a:lumMod val="50000"/>
                  <a:lumOff val="50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900" b="1" i="0" u="none" strike="noStrike" kern="1200" cap="all" baseline="0">
                    <a:solidFill>
                      <a:schemeClr val="lt1">
                        <a:lumMod val="8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 dirty="0"/>
                  <a:t>Filtering</a:t>
                </a:r>
                <a:r>
                  <a:rPr lang="en-US" sz="1400" baseline="0" dirty="0"/>
                  <a:t> Time </a:t>
                </a:r>
              </a:p>
              <a:p>
                <a:pPr>
                  <a:defRPr/>
                </a:pPr>
                <a:r>
                  <a:rPr lang="en-US" sz="1400" baseline="0" dirty="0"/>
                  <a:t>(in seconds)</a:t>
                </a:r>
                <a:endParaRPr lang="en-US" sz="1400" dirty="0"/>
              </a:p>
            </c:rich>
          </c:tx>
          <c:layout>
            <c:manualLayout>
              <c:xMode val="edge"/>
              <c:yMode val="edge"/>
              <c:x val="0.34597955306737554"/>
              <c:y val="0.42256863544199919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900" b="1" i="0" u="none" strike="noStrike" kern="1200" cap="all" baseline="0">
                  <a:solidFill>
                    <a:schemeClr val="lt1">
                      <a:lumMod val="8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05272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l"/>
      <c:layout>
        <c:manualLayout>
          <c:xMode val="edge"/>
          <c:yMode val="edge"/>
          <c:x val="1.3182283167408132E-2"/>
          <c:y val="0.20509678515099095"/>
          <c:w val="0.30402856931886074"/>
          <c:h val="0.7307195410875316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lt1">
                  <a:lumMod val="8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gradFill flip="none" rotWithShape="1">
      <a:gsLst>
        <a:gs pos="0">
          <a:schemeClr val="dk1">
            <a:lumMod val="65000"/>
            <a:lumOff val="35000"/>
          </a:schemeClr>
        </a:gs>
        <a:gs pos="100000">
          <a:schemeClr val="dk1">
            <a:lumMod val="85000"/>
            <a:lumOff val="15000"/>
          </a:schemeClr>
        </a:gs>
      </a:gsLst>
      <a:path path="circle">
        <a:fillToRect l="50000" t="50000" r="50000" b="50000"/>
      </a:path>
      <a:tileRect/>
    </a:gradFill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spc="100" baseline="0">
                <a:solidFill>
                  <a:schemeClr val="lt1">
                    <a:lumMod val="9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pPr>
            <a:r>
              <a:rPr lang="en-US" sz="2300" dirty="0"/>
              <a:t>Filtering</a:t>
            </a:r>
            <a:r>
              <a:rPr lang="en-US" sz="2300" baseline="0" dirty="0"/>
              <a:t> Time for Less Dense Milk</a:t>
            </a:r>
            <a:endParaRPr lang="en-US" sz="2300" dirty="0"/>
          </a:p>
        </c:rich>
      </c:tx>
      <c:layout>
        <c:manualLayout>
          <c:xMode val="edge"/>
          <c:yMode val="edge"/>
          <c:x val="0.12628557699288204"/>
          <c:y val="6.256424740629321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spc="100" baseline="0">
              <a:solidFill>
                <a:schemeClr val="lt1">
                  <a:lumMod val="9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54672627370176863"/>
          <c:y val="0.26604519774011304"/>
          <c:w val="0.41900581352564575"/>
          <c:h val="0.63315449975532723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Sheet1!$H$12</c:f>
              <c:strCache>
                <c:ptCount val="1"/>
                <c:pt idx="0">
                  <c:v>95% cotton, 5% spandex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p3d/>
          </c:spPr>
          <c:invertIfNegative val="0"/>
          <c:val>
            <c:numRef>
              <c:f>Sheet1!$H$13</c:f>
              <c:numCache>
                <c:formatCode>General</c:formatCode>
                <c:ptCount val="1"/>
                <c:pt idx="0">
                  <c:v>82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380-4E6C-95D3-00EB289D1E19}"/>
            </c:ext>
          </c:extLst>
        </c:ser>
        <c:ser>
          <c:idx val="1"/>
          <c:order val="1"/>
          <c:tx>
            <c:strRef>
              <c:f>Sheet1!$I$12</c:f>
              <c:strCache>
                <c:ptCount val="1"/>
                <c:pt idx="0">
                  <c:v>80% cotton 20% polyester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atMod val="103000"/>
                    <a:lumMod val="102000"/>
                    <a:tint val="94000"/>
                  </a:schemeClr>
                </a:gs>
                <a:gs pos="50000">
                  <a:schemeClr val="accent2">
                    <a:satMod val="110000"/>
                    <a:lumMod val="100000"/>
                    <a:shade val="100000"/>
                  </a:schemeClr>
                </a:gs>
                <a:gs pos="100000">
                  <a:schemeClr val="accent2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p3d/>
          </c:spPr>
          <c:invertIfNegative val="0"/>
          <c:val>
            <c:numRef>
              <c:f>Sheet1!$I$13</c:f>
              <c:numCache>
                <c:formatCode>General</c:formatCode>
                <c:ptCount val="1"/>
                <c:pt idx="0">
                  <c:v>15.7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380-4E6C-95D3-00EB289D1E19}"/>
            </c:ext>
          </c:extLst>
        </c:ser>
        <c:ser>
          <c:idx val="2"/>
          <c:order val="2"/>
          <c:tx>
            <c:strRef>
              <c:f>Sheet1!$J$12</c:f>
              <c:strCache>
                <c:ptCount val="1"/>
                <c:pt idx="0">
                  <c:v>100% cotton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satMod val="103000"/>
                    <a:lumMod val="102000"/>
                    <a:tint val="94000"/>
                  </a:schemeClr>
                </a:gs>
                <a:gs pos="50000">
                  <a:schemeClr val="accent3">
                    <a:satMod val="110000"/>
                    <a:lumMod val="100000"/>
                    <a:shade val="100000"/>
                  </a:schemeClr>
                </a:gs>
                <a:gs pos="100000">
                  <a:schemeClr val="accent3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p3d/>
          </c:spPr>
          <c:invertIfNegative val="0"/>
          <c:val>
            <c:numRef>
              <c:f>Sheet1!$J$13</c:f>
              <c:numCache>
                <c:formatCode>General</c:formatCode>
                <c:ptCount val="1"/>
                <c:pt idx="0">
                  <c:v>80.7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380-4E6C-95D3-00EB289D1E19}"/>
            </c:ext>
          </c:extLst>
        </c:ser>
        <c:ser>
          <c:idx val="3"/>
          <c:order val="3"/>
          <c:tx>
            <c:strRef>
              <c:f>Sheet1!$K$12</c:f>
              <c:strCache>
                <c:ptCount val="1"/>
                <c:pt idx="0">
                  <c:v>65% polyester 35% cotton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satMod val="103000"/>
                    <a:lumMod val="102000"/>
                    <a:tint val="94000"/>
                  </a:schemeClr>
                </a:gs>
                <a:gs pos="50000">
                  <a:schemeClr val="accent4">
                    <a:satMod val="110000"/>
                    <a:lumMod val="100000"/>
                    <a:shade val="100000"/>
                  </a:schemeClr>
                </a:gs>
                <a:gs pos="100000">
                  <a:schemeClr val="accent4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p3d/>
          </c:spPr>
          <c:invertIfNegative val="0"/>
          <c:val>
            <c:numRef>
              <c:f>Sheet1!$K$13</c:f>
              <c:numCache>
                <c:formatCode>General</c:formatCode>
                <c:ptCount val="1"/>
                <c:pt idx="0">
                  <c:v>5.3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380-4E6C-95D3-00EB289D1E19}"/>
            </c:ext>
          </c:extLst>
        </c:ser>
        <c:ser>
          <c:idx val="4"/>
          <c:order val="4"/>
          <c:tx>
            <c:strRef>
              <c:f>Sheet1!$L$12</c:f>
              <c:strCache>
                <c:ptCount val="1"/>
                <c:pt idx="0">
                  <c:v>100% nylon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satMod val="103000"/>
                    <a:lumMod val="102000"/>
                    <a:tint val="94000"/>
                  </a:schemeClr>
                </a:gs>
                <a:gs pos="50000">
                  <a:schemeClr val="accent5">
                    <a:satMod val="110000"/>
                    <a:lumMod val="100000"/>
                    <a:shade val="100000"/>
                  </a:schemeClr>
                </a:gs>
                <a:gs pos="100000">
                  <a:schemeClr val="accent5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p3d/>
          </c:spPr>
          <c:invertIfNegative val="0"/>
          <c:val>
            <c:numRef>
              <c:f>Sheet1!$L$13</c:f>
              <c:numCache>
                <c:formatCode>General</c:formatCode>
                <c:ptCount val="1"/>
                <c:pt idx="0">
                  <c:v>24.3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380-4E6C-95D3-00EB289D1E1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609318504"/>
        <c:axId val="609319816"/>
        <c:axId val="0"/>
      </c:bar3DChart>
      <c:catAx>
        <c:axId val="609318504"/>
        <c:scaling>
          <c:orientation val="minMax"/>
        </c:scaling>
        <c:delete val="1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900" b="1" i="0" u="none" strike="noStrike" kern="1200" cap="all" baseline="0">
                    <a:solidFill>
                      <a:schemeClr val="lt1">
                        <a:lumMod val="8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 dirty="0"/>
                  <a:t>Fabric Type</a:t>
                </a:r>
              </a:p>
            </c:rich>
          </c:tx>
          <c:layout>
            <c:manualLayout>
              <c:xMode val="edge"/>
              <c:yMode val="edge"/>
              <c:x val="0.68928913091471045"/>
              <c:y val="0.8970648160505361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900" b="1" i="0" u="none" strike="noStrike" kern="1200" cap="all" baseline="0">
                  <a:solidFill>
                    <a:schemeClr val="lt1">
                      <a:lumMod val="8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majorTickMark val="none"/>
        <c:minorTickMark val="none"/>
        <c:tickLblPos val="nextTo"/>
        <c:crossAx val="609319816"/>
        <c:crosses val="autoZero"/>
        <c:auto val="1"/>
        <c:lblAlgn val="ctr"/>
        <c:lblOffset val="100"/>
        <c:noMultiLvlLbl val="0"/>
      </c:catAx>
      <c:valAx>
        <c:axId val="6093198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dk1">
                  <a:lumMod val="50000"/>
                  <a:lumOff val="50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900" b="1" i="0" u="none" strike="noStrike" kern="1200" cap="all" baseline="0">
                    <a:solidFill>
                      <a:schemeClr val="lt1">
                        <a:lumMod val="8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 dirty="0"/>
                  <a:t>Filtering</a:t>
                </a:r>
                <a:r>
                  <a:rPr lang="en-US" sz="1400" baseline="0" dirty="0"/>
                  <a:t> time </a:t>
                </a:r>
              </a:p>
              <a:p>
                <a:pPr>
                  <a:defRPr/>
                </a:pPr>
                <a:r>
                  <a:rPr lang="en-US" sz="1400" baseline="0" dirty="0"/>
                  <a:t>(In seconds)</a:t>
                </a:r>
                <a:endParaRPr lang="en-US" sz="1400" dirty="0"/>
              </a:p>
            </c:rich>
          </c:tx>
          <c:layout>
            <c:manualLayout>
              <c:xMode val="edge"/>
              <c:yMode val="edge"/>
              <c:x val="0.39059459857237472"/>
              <c:y val="0.3934676809466614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900" b="1" i="0" u="none" strike="noStrike" kern="1200" cap="all" baseline="0">
                  <a:solidFill>
                    <a:schemeClr val="lt1">
                      <a:lumMod val="8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093185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l"/>
      <c:legendEntry>
        <c:idx val="3"/>
        <c:txPr>
          <a:bodyPr rot="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layout>
        <c:manualLayout>
          <c:xMode val="edge"/>
          <c:yMode val="edge"/>
          <c:x val="3.2033444273074113E-2"/>
          <c:y val="0.19945795321840276"/>
          <c:w val="0.31401899504829939"/>
          <c:h val="0.7971722917895175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lt1">
                  <a:lumMod val="8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gradFill flip="none" rotWithShape="1">
      <a:gsLst>
        <a:gs pos="0">
          <a:schemeClr val="dk1">
            <a:lumMod val="65000"/>
            <a:lumOff val="35000"/>
          </a:schemeClr>
        </a:gs>
        <a:gs pos="100000">
          <a:schemeClr val="dk1">
            <a:lumMod val="85000"/>
            <a:lumOff val="15000"/>
          </a:schemeClr>
        </a:gs>
      </a:gsLst>
      <a:path path="circle">
        <a:fillToRect l="50000" t="50000" r="50000" b="50000"/>
      </a:path>
      <a:tileRect/>
    </a:gradFill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spc="100" baseline="0">
                <a:solidFill>
                  <a:schemeClr val="lt1">
                    <a:lumMod val="9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pPr>
            <a:r>
              <a:rPr lang="en-US" sz="2300" dirty="0"/>
              <a:t>Filtering</a:t>
            </a:r>
            <a:r>
              <a:rPr lang="en-US" sz="2300" baseline="0" dirty="0"/>
              <a:t> Time for More Dense Milk</a:t>
            </a:r>
            <a:endParaRPr lang="en-US" sz="2300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spc="100" baseline="0">
              <a:solidFill>
                <a:schemeClr val="lt1">
                  <a:lumMod val="9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50520201814151466"/>
          <c:y val="0.35551673944687046"/>
          <c:w val="0.4568014360899188"/>
          <c:h val="0.48237756306662538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Sheet1!$N$12</c:f>
              <c:strCache>
                <c:ptCount val="1"/>
                <c:pt idx="0">
                  <c:v>95% cotton, 5% spandex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p3d/>
          </c:spPr>
          <c:invertIfNegative val="0"/>
          <c:val>
            <c:numRef>
              <c:f>Sheet1!$N$13</c:f>
              <c:numCache>
                <c:formatCode>General</c:formatCode>
                <c:ptCount val="1"/>
                <c:pt idx="0">
                  <c:v>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786-488B-8424-140C3F852C87}"/>
            </c:ext>
          </c:extLst>
        </c:ser>
        <c:ser>
          <c:idx val="1"/>
          <c:order val="1"/>
          <c:tx>
            <c:strRef>
              <c:f>Sheet1!$O$12</c:f>
              <c:strCache>
                <c:ptCount val="1"/>
                <c:pt idx="0">
                  <c:v>80% cotton 20% polyester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atMod val="103000"/>
                    <a:lumMod val="102000"/>
                    <a:tint val="94000"/>
                  </a:schemeClr>
                </a:gs>
                <a:gs pos="50000">
                  <a:schemeClr val="accent2">
                    <a:satMod val="110000"/>
                    <a:lumMod val="100000"/>
                    <a:shade val="100000"/>
                  </a:schemeClr>
                </a:gs>
                <a:gs pos="100000">
                  <a:schemeClr val="accent2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p3d/>
          </c:spPr>
          <c:invertIfNegative val="0"/>
          <c:val>
            <c:numRef>
              <c:f>Sheet1!$O$13</c:f>
              <c:numCache>
                <c:formatCode>General</c:formatCode>
                <c:ptCount val="1"/>
                <c:pt idx="0">
                  <c:v>0.63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786-488B-8424-140C3F852C87}"/>
            </c:ext>
          </c:extLst>
        </c:ser>
        <c:ser>
          <c:idx val="2"/>
          <c:order val="2"/>
          <c:tx>
            <c:strRef>
              <c:f>Sheet1!$P$12</c:f>
              <c:strCache>
                <c:ptCount val="1"/>
                <c:pt idx="0">
                  <c:v>100% cotton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satMod val="103000"/>
                    <a:lumMod val="102000"/>
                    <a:tint val="94000"/>
                  </a:schemeClr>
                </a:gs>
                <a:gs pos="50000">
                  <a:schemeClr val="accent3">
                    <a:satMod val="110000"/>
                    <a:lumMod val="100000"/>
                    <a:shade val="100000"/>
                  </a:schemeClr>
                </a:gs>
                <a:gs pos="100000">
                  <a:schemeClr val="accent3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p3d/>
          </c:spPr>
          <c:invertIfNegative val="0"/>
          <c:val>
            <c:numRef>
              <c:f>Sheet1!$P$13</c:f>
              <c:numCache>
                <c:formatCode>General</c:formatCode>
                <c:ptCount val="1"/>
                <c:pt idx="0">
                  <c:v>2.5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786-488B-8424-140C3F852C87}"/>
            </c:ext>
          </c:extLst>
        </c:ser>
        <c:ser>
          <c:idx val="3"/>
          <c:order val="3"/>
          <c:tx>
            <c:strRef>
              <c:f>Sheet1!$Q$12</c:f>
              <c:strCache>
                <c:ptCount val="1"/>
                <c:pt idx="0">
                  <c:v>65% polyester 35% cotton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satMod val="103000"/>
                    <a:lumMod val="102000"/>
                    <a:tint val="94000"/>
                  </a:schemeClr>
                </a:gs>
                <a:gs pos="50000">
                  <a:schemeClr val="accent4">
                    <a:satMod val="110000"/>
                    <a:lumMod val="100000"/>
                    <a:shade val="100000"/>
                  </a:schemeClr>
                </a:gs>
                <a:gs pos="100000">
                  <a:schemeClr val="accent4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p3d/>
          </c:spPr>
          <c:invertIfNegative val="0"/>
          <c:val>
            <c:numRef>
              <c:f>Sheet1!$Q$13</c:f>
              <c:numCache>
                <c:formatCode>General</c:formatCode>
                <c:ptCount val="1"/>
                <c:pt idx="0">
                  <c:v>0.21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786-488B-8424-140C3F852C87}"/>
            </c:ext>
          </c:extLst>
        </c:ser>
        <c:ser>
          <c:idx val="4"/>
          <c:order val="4"/>
          <c:tx>
            <c:strRef>
              <c:f>Sheet1!$R$12</c:f>
              <c:strCache>
                <c:ptCount val="1"/>
                <c:pt idx="0">
                  <c:v>100% nylon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satMod val="103000"/>
                    <a:lumMod val="102000"/>
                    <a:tint val="94000"/>
                  </a:schemeClr>
                </a:gs>
                <a:gs pos="50000">
                  <a:schemeClr val="accent5">
                    <a:satMod val="110000"/>
                    <a:lumMod val="100000"/>
                    <a:shade val="100000"/>
                  </a:schemeClr>
                </a:gs>
                <a:gs pos="100000">
                  <a:schemeClr val="accent5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p3d/>
          </c:spPr>
          <c:invertIfNegative val="0"/>
          <c:val>
            <c:numRef>
              <c:f>Sheet1!$R$13</c:f>
              <c:numCache>
                <c:formatCode>General</c:formatCode>
                <c:ptCount val="1"/>
                <c:pt idx="0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0786-488B-8424-140C3F852C8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606954776"/>
        <c:axId val="606956416"/>
        <c:axId val="0"/>
      </c:bar3DChart>
      <c:catAx>
        <c:axId val="606954776"/>
        <c:scaling>
          <c:orientation val="minMax"/>
        </c:scaling>
        <c:delete val="1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900" b="1" i="0" u="none" strike="noStrike" kern="1200" cap="all" baseline="0">
                    <a:solidFill>
                      <a:schemeClr val="lt1">
                        <a:lumMod val="8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 dirty="0"/>
                  <a:t>Fabric</a:t>
                </a:r>
                <a:r>
                  <a:rPr lang="en-US" sz="1400" baseline="0" dirty="0"/>
                  <a:t> type</a:t>
                </a:r>
                <a:endParaRPr lang="en-US" sz="1400" dirty="0"/>
              </a:p>
            </c:rich>
          </c:tx>
          <c:layout>
            <c:manualLayout>
              <c:xMode val="edge"/>
              <c:yMode val="edge"/>
              <c:x val="0.60819169624522318"/>
              <c:y val="0.86471501106029869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900" b="1" i="0" u="none" strike="noStrike" kern="1200" cap="all" baseline="0">
                  <a:solidFill>
                    <a:schemeClr val="lt1">
                      <a:lumMod val="8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majorTickMark val="none"/>
        <c:minorTickMark val="none"/>
        <c:tickLblPos val="nextTo"/>
        <c:crossAx val="606956416"/>
        <c:crosses val="autoZero"/>
        <c:auto val="1"/>
        <c:lblAlgn val="ctr"/>
        <c:lblOffset val="100"/>
        <c:noMultiLvlLbl val="0"/>
      </c:catAx>
      <c:valAx>
        <c:axId val="6069564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dk1">
                  <a:lumMod val="50000"/>
                  <a:lumOff val="50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900" b="1" i="0" u="none" strike="noStrike" kern="1200" cap="all" baseline="0">
                    <a:solidFill>
                      <a:schemeClr val="lt1">
                        <a:lumMod val="8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 dirty="0"/>
                  <a:t>filtering</a:t>
                </a:r>
                <a:r>
                  <a:rPr lang="en-US" sz="1400" baseline="0" dirty="0"/>
                  <a:t> time</a:t>
                </a:r>
              </a:p>
              <a:p>
                <a:pPr>
                  <a:defRPr/>
                </a:pPr>
                <a:r>
                  <a:rPr lang="en-US" sz="1400" baseline="0" dirty="0"/>
                  <a:t>(in minutes)</a:t>
                </a:r>
                <a:endParaRPr lang="en-US" sz="1400" dirty="0"/>
              </a:p>
            </c:rich>
          </c:tx>
          <c:layout>
            <c:manualLayout>
              <c:xMode val="edge"/>
              <c:yMode val="edge"/>
              <c:x val="0.36542381967106907"/>
              <c:y val="0.44863780241895557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900" b="1" i="0" u="none" strike="noStrike" kern="1200" cap="all" baseline="0">
                  <a:solidFill>
                    <a:schemeClr val="lt1">
                      <a:lumMod val="8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069547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l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lt1">
                  <a:lumMod val="8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gradFill flip="none" rotWithShape="1">
      <a:gsLst>
        <a:gs pos="0">
          <a:schemeClr val="dk1">
            <a:lumMod val="65000"/>
            <a:lumOff val="35000"/>
          </a:schemeClr>
        </a:gs>
        <a:gs pos="100000">
          <a:schemeClr val="dk1">
            <a:lumMod val="85000"/>
            <a:lumOff val="15000"/>
          </a:schemeClr>
        </a:gs>
      </a:gsLst>
      <a:path path="circle">
        <a:fillToRect l="50000" t="50000" r="50000" b="50000"/>
      </a:path>
      <a:tileRect/>
    </a:gradFill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spc="100" baseline="0">
                <a:solidFill>
                  <a:schemeClr val="lt1">
                    <a:lumMod val="9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pPr>
            <a:r>
              <a:rPr lang="en-US" sz="2300" dirty="0"/>
              <a:t>Filtering Time for Les</a:t>
            </a:r>
            <a:r>
              <a:rPr lang="en-US" sz="2300" baseline="0" dirty="0"/>
              <a:t>s Dense Syrup</a:t>
            </a:r>
            <a:endParaRPr lang="en-US" sz="2300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spc="100" baseline="0">
              <a:solidFill>
                <a:schemeClr val="lt1">
                  <a:lumMod val="9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Sheet1!$T$12</c:f>
              <c:strCache>
                <c:ptCount val="1"/>
                <c:pt idx="0">
                  <c:v>95% cotton, 5% spandex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p3d/>
          </c:spPr>
          <c:invertIfNegative val="0"/>
          <c:val>
            <c:numRef>
              <c:f>Sheet1!$T$13</c:f>
              <c:numCache>
                <c:formatCode>General</c:formatCode>
                <c:ptCount val="1"/>
                <c:pt idx="0">
                  <c:v>34.5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519-448B-B7FD-B7DAADE5E9F6}"/>
            </c:ext>
          </c:extLst>
        </c:ser>
        <c:ser>
          <c:idx val="1"/>
          <c:order val="1"/>
          <c:tx>
            <c:strRef>
              <c:f>Sheet1!$U$12</c:f>
              <c:strCache>
                <c:ptCount val="1"/>
                <c:pt idx="0">
                  <c:v>80% cotton 20% polyester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atMod val="103000"/>
                    <a:lumMod val="102000"/>
                    <a:tint val="94000"/>
                  </a:schemeClr>
                </a:gs>
                <a:gs pos="50000">
                  <a:schemeClr val="accent2">
                    <a:satMod val="110000"/>
                    <a:lumMod val="100000"/>
                    <a:shade val="100000"/>
                  </a:schemeClr>
                </a:gs>
                <a:gs pos="100000">
                  <a:schemeClr val="accent2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p3d/>
          </c:spPr>
          <c:invertIfNegative val="0"/>
          <c:val>
            <c:numRef>
              <c:f>Sheet1!$U$13</c:f>
              <c:numCache>
                <c:formatCode>General</c:formatCode>
                <c:ptCount val="1"/>
                <c:pt idx="0">
                  <c:v>5.5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519-448B-B7FD-B7DAADE5E9F6}"/>
            </c:ext>
          </c:extLst>
        </c:ser>
        <c:ser>
          <c:idx val="2"/>
          <c:order val="2"/>
          <c:tx>
            <c:strRef>
              <c:f>Sheet1!$V$12</c:f>
              <c:strCache>
                <c:ptCount val="1"/>
                <c:pt idx="0">
                  <c:v>100% cotton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satMod val="103000"/>
                    <a:lumMod val="102000"/>
                    <a:tint val="94000"/>
                  </a:schemeClr>
                </a:gs>
                <a:gs pos="50000">
                  <a:schemeClr val="accent3">
                    <a:satMod val="110000"/>
                    <a:lumMod val="100000"/>
                    <a:shade val="100000"/>
                  </a:schemeClr>
                </a:gs>
                <a:gs pos="100000">
                  <a:schemeClr val="accent3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p3d/>
          </c:spPr>
          <c:invertIfNegative val="0"/>
          <c:val>
            <c:numRef>
              <c:f>Sheet1!$V$13</c:f>
              <c:numCache>
                <c:formatCode>General</c:formatCode>
                <c:ptCount val="1"/>
                <c:pt idx="0">
                  <c:v>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519-448B-B7FD-B7DAADE5E9F6}"/>
            </c:ext>
          </c:extLst>
        </c:ser>
        <c:ser>
          <c:idx val="3"/>
          <c:order val="3"/>
          <c:tx>
            <c:strRef>
              <c:f>Sheet1!$W$12</c:f>
              <c:strCache>
                <c:ptCount val="1"/>
                <c:pt idx="0">
                  <c:v>65% polyester 35% cotton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satMod val="103000"/>
                    <a:lumMod val="102000"/>
                    <a:tint val="94000"/>
                  </a:schemeClr>
                </a:gs>
                <a:gs pos="50000">
                  <a:schemeClr val="accent4">
                    <a:satMod val="110000"/>
                    <a:lumMod val="100000"/>
                    <a:shade val="100000"/>
                  </a:schemeClr>
                </a:gs>
                <a:gs pos="100000">
                  <a:schemeClr val="accent4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p3d/>
          </c:spPr>
          <c:invertIfNegative val="0"/>
          <c:val>
            <c:numRef>
              <c:f>Sheet1!$W$13</c:f>
              <c:numCache>
                <c:formatCode>General</c:formatCode>
                <c:ptCount val="1"/>
                <c:pt idx="0">
                  <c:v>0.78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519-448B-B7FD-B7DAADE5E9F6}"/>
            </c:ext>
          </c:extLst>
        </c:ser>
        <c:ser>
          <c:idx val="4"/>
          <c:order val="4"/>
          <c:tx>
            <c:strRef>
              <c:f>Sheet1!$X$12</c:f>
              <c:strCache>
                <c:ptCount val="1"/>
                <c:pt idx="0">
                  <c:v>100% nylon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satMod val="103000"/>
                    <a:lumMod val="102000"/>
                    <a:tint val="94000"/>
                  </a:schemeClr>
                </a:gs>
                <a:gs pos="50000">
                  <a:schemeClr val="accent5">
                    <a:satMod val="110000"/>
                    <a:lumMod val="100000"/>
                    <a:shade val="100000"/>
                  </a:schemeClr>
                </a:gs>
                <a:gs pos="100000">
                  <a:schemeClr val="accent5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p3d/>
          </c:spPr>
          <c:invertIfNegative val="0"/>
          <c:val>
            <c:numRef>
              <c:f>Sheet1!$X$13</c:f>
              <c:numCache>
                <c:formatCode>General</c:formatCode>
                <c:ptCount val="1"/>
                <c:pt idx="0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519-448B-B7FD-B7DAADE5E9F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664071232"/>
        <c:axId val="664065656"/>
        <c:axId val="0"/>
      </c:bar3DChart>
      <c:catAx>
        <c:axId val="664071232"/>
        <c:scaling>
          <c:orientation val="minMax"/>
        </c:scaling>
        <c:delete val="1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900" b="1" i="0" u="none" strike="noStrike" kern="1200" cap="all" baseline="0">
                    <a:solidFill>
                      <a:schemeClr val="lt1">
                        <a:lumMod val="8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 dirty="0"/>
                  <a:t>Fabric</a:t>
                </a:r>
                <a:r>
                  <a:rPr lang="en-US" sz="1400" baseline="0" dirty="0"/>
                  <a:t> Type</a:t>
                </a:r>
                <a:endParaRPr lang="en-US" sz="1400" dirty="0"/>
              </a:p>
            </c:rich>
          </c:tx>
          <c:layout>
            <c:manualLayout>
              <c:xMode val="edge"/>
              <c:yMode val="edge"/>
              <c:x val="0.64962398813905087"/>
              <c:y val="0.92029850216871378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900" b="1" i="0" u="none" strike="noStrike" kern="1200" cap="all" baseline="0">
                  <a:solidFill>
                    <a:schemeClr val="lt1">
                      <a:lumMod val="8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majorTickMark val="none"/>
        <c:minorTickMark val="none"/>
        <c:tickLblPos val="nextTo"/>
        <c:crossAx val="664065656"/>
        <c:crosses val="autoZero"/>
        <c:auto val="1"/>
        <c:lblAlgn val="ctr"/>
        <c:lblOffset val="100"/>
        <c:noMultiLvlLbl val="0"/>
      </c:catAx>
      <c:valAx>
        <c:axId val="6640656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dk1">
                  <a:lumMod val="50000"/>
                  <a:lumOff val="50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900" b="1" i="0" u="none" strike="noStrike" kern="1200" cap="all" baseline="0">
                    <a:solidFill>
                      <a:schemeClr val="lt1">
                        <a:lumMod val="8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 dirty="0"/>
                  <a:t>Filtering time</a:t>
                </a:r>
              </a:p>
              <a:p>
                <a:pPr>
                  <a:defRPr/>
                </a:pPr>
                <a:r>
                  <a:rPr lang="en-US" sz="1400" dirty="0"/>
                  <a:t>(in</a:t>
                </a:r>
                <a:r>
                  <a:rPr lang="en-US" sz="1400" baseline="0" dirty="0"/>
                  <a:t> minutes)</a:t>
                </a:r>
                <a:endParaRPr lang="en-US" sz="1400" dirty="0"/>
              </a:p>
            </c:rich>
          </c:tx>
          <c:layout>
            <c:manualLayout>
              <c:xMode val="edge"/>
              <c:yMode val="edge"/>
              <c:x val="0.31645114119604101"/>
              <c:y val="0.43514887105273831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900" b="1" i="0" u="none" strike="noStrike" kern="1200" cap="all" baseline="0">
                  <a:solidFill>
                    <a:schemeClr val="lt1">
                      <a:lumMod val="8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640712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l"/>
      <c:layout>
        <c:manualLayout>
          <c:xMode val="edge"/>
          <c:yMode val="edge"/>
          <c:x val="1.6835016835016835E-2"/>
          <c:y val="0.11544486454611674"/>
          <c:w val="0.2838951191707097"/>
          <c:h val="0.8810628186895140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lt1">
                  <a:lumMod val="8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gradFill flip="none" rotWithShape="1">
      <a:gsLst>
        <a:gs pos="0">
          <a:schemeClr val="dk1">
            <a:lumMod val="65000"/>
            <a:lumOff val="35000"/>
          </a:schemeClr>
        </a:gs>
        <a:gs pos="100000">
          <a:schemeClr val="dk1">
            <a:lumMod val="85000"/>
            <a:lumOff val="15000"/>
          </a:schemeClr>
        </a:gs>
      </a:gsLst>
      <a:path path="circle">
        <a:fillToRect l="50000" t="50000" r="50000" b="50000"/>
      </a:path>
      <a:tileRect/>
    </a:gradFill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spc="100" baseline="0">
                <a:solidFill>
                  <a:schemeClr val="lt1">
                    <a:lumMod val="9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pPr>
            <a:r>
              <a:rPr lang="en-US" sz="4400" dirty="0"/>
              <a:t>Bar Graph of all the Experimental Results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spc="100" baseline="0">
              <a:solidFill>
                <a:schemeClr val="lt1">
                  <a:lumMod val="9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11840822207006733"/>
          <c:y val="0.10932424371706935"/>
          <c:w val="0.87391789341549697"/>
          <c:h val="0.65732514799060371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Sheet1!$B$30</c:f>
              <c:strCache>
                <c:ptCount val="1"/>
                <c:pt idx="0">
                  <c:v>95% cotton, 5% spandex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p3d/>
          </c:spPr>
          <c:invertIfNegative val="0"/>
          <c:cat>
            <c:strRef>
              <c:f>Sheet1!$A$31:$A$34</c:f>
              <c:strCache>
                <c:ptCount val="4"/>
                <c:pt idx="0">
                  <c:v>Water</c:v>
                </c:pt>
                <c:pt idx="1">
                  <c:v>Less Dense Milk</c:v>
                </c:pt>
                <c:pt idx="2">
                  <c:v>More Dense Milk</c:v>
                </c:pt>
                <c:pt idx="3">
                  <c:v>Less Dense Syrup</c:v>
                </c:pt>
              </c:strCache>
            </c:strRef>
          </c:cat>
          <c:val>
            <c:numRef>
              <c:f>Sheet1!$B$31:$B$34</c:f>
              <c:numCache>
                <c:formatCode>General</c:formatCode>
                <c:ptCount val="4"/>
                <c:pt idx="0">
                  <c:v>0.27</c:v>
                </c:pt>
                <c:pt idx="1">
                  <c:v>1.37</c:v>
                </c:pt>
                <c:pt idx="2">
                  <c:v>30.32</c:v>
                </c:pt>
                <c:pt idx="3">
                  <c:v>34.5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D86-4520-A66D-7272EDAD3327}"/>
            </c:ext>
          </c:extLst>
        </c:ser>
        <c:ser>
          <c:idx val="1"/>
          <c:order val="1"/>
          <c:tx>
            <c:strRef>
              <c:f>Sheet1!$C$30</c:f>
              <c:strCache>
                <c:ptCount val="1"/>
                <c:pt idx="0">
                  <c:v>80% cotton 20% polyester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atMod val="103000"/>
                    <a:lumMod val="102000"/>
                    <a:tint val="94000"/>
                  </a:schemeClr>
                </a:gs>
                <a:gs pos="50000">
                  <a:schemeClr val="accent2">
                    <a:satMod val="110000"/>
                    <a:lumMod val="100000"/>
                    <a:shade val="100000"/>
                  </a:schemeClr>
                </a:gs>
                <a:gs pos="100000">
                  <a:schemeClr val="accent2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p3d/>
          </c:spPr>
          <c:invertIfNegative val="0"/>
          <c:cat>
            <c:strRef>
              <c:f>Sheet1!$A$31:$A$34</c:f>
              <c:strCache>
                <c:ptCount val="4"/>
                <c:pt idx="0">
                  <c:v>Water</c:v>
                </c:pt>
                <c:pt idx="1">
                  <c:v>Less Dense Milk</c:v>
                </c:pt>
                <c:pt idx="2">
                  <c:v>More Dense Milk</c:v>
                </c:pt>
                <c:pt idx="3">
                  <c:v>Less Dense Syrup</c:v>
                </c:pt>
              </c:strCache>
            </c:strRef>
          </c:cat>
          <c:val>
            <c:numRef>
              <c:f>Sheet1!$C$31:$C$34</c:f>
              <c:numCache>
                <c:formatCode>General</c:formatCode>
                <c:ptCount val="4"/>
                <c:pt idx="0">
                  <c:v>0.13</c:v>
                </c:pt>
                <c:pt idx="1">
                  <c:v>0.26</c:v>
                </c:pt>
                <c:pt idx="2">
                  <c:v>0.63</c:v>
                </c:pt>
                <c:pt idx="3">
                  <c:v>5.5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D86-4520-A66D-7272EDAD3327}"/>
            </c:ext>
          </c:extLst>
        </c:ser>
        <c:ser>
          <c:idx val="2"/>
          <c:order val="2"/>
          <c:tx>
            <c:strRef>
              <c:f>Sheet1!$D$30</c:f>
              <c:strCache>
                <c:ptCount val="1"/>
                <c:pt idx="0">
                  <c:v>100% cotton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satMod val="103000"/>
                    <a:lumMod val="102000"/>
                    <a:tint val="94000"/>
                  </a:schemeClr>
                </a:gs>
                <a:gs pos="50000">
                  <a:schemeClr val="accent3">
                    <a:satMod val="110000"/>
                    <a:lumMod val="100000"/>
                    <a:shade val="100000"/>
                  </a:schemeClr>
                </a:gs>
                <a:gs pos="100000">
                  <a:schemeClr val="accent3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p3d/>
          </c:spPr>
          <c:invertIfNegative val="0"/>
          <c:cat>
            <c:strRef>
              <c:f>Sheet1!$A$31:$A$34</c:f>
              <c:strCache>
                <c:ptCount val="4"/>
                <c:pt idx="0">
                  <c:v>Water</c:v>
                </c:pt>
                <c:pt idx="1">
                  <c:v>Less Dense Milk</c:v>
                </c:pt>
                <c:pt idx="2">
                  <c:v>More Dense Milk</c:v>
                </c:pt>
                <c:pt idx="3">
                  <c:v>Less Dense Syrup</c:v>
                </c:pt>
              </c:strCache>
            </c:strRef>
          </c:cat>
          <c:val>
            <c:numRef>
              <c:f>Sheet1!$D$31:$D$34</c:f>
              <c:numCache>
                <c:formatCode>General</c:formatCode>
                <c:ptCount val="4"/>
                <c:pt idx="0">
                  <c:v>0.25</c:v>
                </c:pt>
                <c:pt idx="1">
                  <c:v>1.35</c:v>
                </c:pt>
                <c:pt idx="2">
                  <c:v>2.8</c:v>
                </c:pt>
                <c:pt idx="3">
                  <c:v>23.12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D86-4520-A66D-7272EDAD3327}"/>
            </c:ext>
          </c:extLst>
        </c:ser>
        <c:ser>
          <c:idx val="3"/>
          <c:order val="3"/>
          <c:tx>
            <c:strRef>
              <c:f>Sheet1!$E$30</c:f>
              <c:strCache>
                <c:ptCount val="1"/>
                <c:pt idx="0">
                  <c:v>65% polyester 35% cotton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satMod val="103000"/>
                    <a:lumMod val="102000"/>
                    <a:tint val="94000"/>
                  </a:schemeClr>
                </a:gs>
                <a:gs pos="50000">
                  <a:schemeClr val="accent4">
                    <a:satMod val="110000"/>
                    <a:lumMod val="100000"/>
                    <a:shade val="100000"/>
                  </a:schemeClr>
                </a:gs>
                <a:gs pos="100000">
                  <a:schemeClr val="accent4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p3d/>
          </c:spPr>
          <c:invertIfNegative val="0"/>
          <c:cat>
            <c:strRef>
              <c:f>Sheet1!$A$31:$A$34</c:f>
              <c:strCache>
                <c:ptCount val="4"/>
                <c:pt idx="0">
                  <c:v>Water</c:v>
                </c:pt>
                <c:pt idx="1">
                  <c:v>Less Dense Milk</c:v>
                </c:pt>
                <c:pt idx="2">
                  <c:v>More Dense Milk</c:v>
                </c:pt>
                <c:pt idx="3">
                  <c:v>Less Dense Syrup</c:v>
                </c:pt>
              </c:strCache>
            </c:strRef>
          </c:cat>
          <c:val>
            <c:numRef>
              <c:f>Sheet1!$E$31:$E$34</c:f>
              <c:numCache>
                <c:formatCode>General</c:formatCode>
                <c:ptCount val="4"/>
                <c:pt idx="0">
                  <c:v>0.11</c:v>
                </c:pt>
                <c:pt idx="1">
                  <c:v>0.09</c:v>
                </c:pt>
                <c:pt idx="2">
                  <c:v>0.21</c:v>
                </c:pt>
                <c:pt idx="3">
                  <c:v>0.78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D86-4520-A66D-7272EDAD3327}"/>
            </c:ext>
          </c:extLst>
        </c:ser>
        <c:ser>
          <c:idx val="4"/>
          <c:order val="4"/>
          <c:tx>
            <c:strRef>
              <c:f>Sheet1!$F$30</c:f>
              <c:strCache>
                <c:ptCount val="1"/>
                <c:pt idx="0">
                  <c:v>100% nylon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satMod val="103000"/>
                    <a:lumMod val="102000"/>
                    <a:tint val="94000"/>
                  </a:schemeClr>
                </a:gs>
                <a:gs pos="50000">
                  <a:schemeClr val="accent5">
                    <a:satMod val="110000"/>
                    <a:lumMod val="100000"/>
                    <a:shade val="100000"/>
                  </a:schemeClr>
                </a:gs>
                <a:gs pos="100000">
                  <a:schemeClr val="accent5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p3d/>
          </c:spPr>
          <c:invertIfNegative val="0"/>
          <c:cat>
            <c:strRef>
              <c:f>Sheet1!$A$31:$A$34</c:f>
              <c:strCache>
                <c:ptCount val="4"/>
                <c:pt idx="0">
                  <c:v>Water</c:v>
                </c:pt>
                <c:pt idx="1">
                  <c:v>Less Dense Milk</c:v>
                </c:pt>
                <c:pt idx="2">
                  <c:v>More Dense Milk</c:v>
                </c:pt>
                <c:pt idx="3">
                  <c:v>Less Dense Syrup</c:v>
                </c:pt>
              </c:strCache>
            </c:strRef>
          </c:cat>
          <c:val>
            <c:numRef>
              <c:f>Sheet1!$F$31:$F$34</c:f>
              <c:numCache>
                <c:formatCode>General</c:formatCode>
                <c:ptCount val="4"/>
                <c:pt idx="0">
                  <c:v>0.11</c:v>
                </c:pt>
                <c:pt idx="1">
                  <c:v>0.41</c:v>
                </c:pt>
                <c:pt idx="2">
                  <c:v>4.5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8D86-4520-A66D-7272EDAD332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601750560"/>
        <c:axId val="601742032"/>
        <c:axId val="0"/>
      </c:bar3DChart>
      <c:catAx>
        <c:axId val="601750560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900" b="1" i="0" u="none" strike="noStrike" kern="1200" cap="all" baseline="0">
                    <a:solidFill>
                      <a:schemeClr val="lt1">
                        <a:lumMod val="8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700" dirty="0">
                    <a:solidFill>
                      <a:schemeClr val="bg1"/>
                    </a:solidFill>
                  </a:rPr>
                  <a:t>Type of liquid (independent variable)</a:t>
                </a:r>
              </a:p>
            </c:rich>
          </c:tx>
          <c:layout>
            <c:manualLayout>
              <c:xMode val="edge"/>
              <c:yMode val="edge"/>
              <c:x val="0.42371148579253681"/>
              <c:y val="0.82119426999597134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900" b="1" i="0" u="none" strike="noStrike" kern="1200" cap="all" baseline="0">
                  <a:solidFill>
                    <a:schemeClr val="lt1">
                      <a:lumMod val="8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01742032"/>
        <c:crosses val="autoZero"/>
        <c:auto val="1"/>
        <c:lblAlgn val="ctr"/>
        <c:lblOffset val="100"/>
        <c:noMultiLvlLbl val="0"/>
      </c:catAx>
      <c:valAx>
        <c:axId val="6017420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dk1">
                  <a:lumMod val="50000"/>
                  <a:lumOff val="50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900" b="1" i="0" u="none" strike="noStrike" kern="1200" cap="all" baseline="0">
                    <a:solidFill>
                      <a:schemeClr val="lt1">
                        <a:lumMod val="8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700" dirty="0">
                    <a:solidFill>
                      <a:schemeClr val="bg1"/>
                    </a:solidFill>
                  </a:rPr>
                  <a:t>Filtering time</a:t>
                </a:r>
                <a:r>
                  <a:rPr lang="en-US" sz="1700" baseline="0" dirty="0">
                    <a:solidFill>
                      <a:schemeClr val="bg1"/>
                    </a:solidFill>
                  </a:rPr>
                  <a:t> in minutes</a:t>
                </a:r>
              </a:p>
              <a:p>
                <a:pPr>
                  <a:defRPr/>
                </a:pPr>
                <a:r>
                  <a:rPr lang="en-US" sz="1700" baseline="0" dirty="0">
                    <a:solidFill>
                      <a:schemeClr val="bg1"/>
                    </a:solidFill>
                  </a:rPr>
                  <a:t>(dependent variable)</a:t>
                </a:r>
                <a:endParaRPr lang="en-US" sz="1700" dirty="0">
                  <a:solidFill>
                    <a:schemeClr val="bg1"/>
                  </a:solidFill>
                </a:endParaRPr>
              </a:p>
            </c:rich>
          </c:tx>
          <c:layout>
            <c:manualLayout>
              <c:xMode val="edge"/>
              <c:yMode val="edge"/>
              <c:x val="3.1954480967395095E-2"/>
              <c:y val="0.28185345581802274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900" b="1" i="0" u="none" strike="noStrike" kern="1200" cap="all" baseline="0">
                  <a:solidFill>
                    <a:schemeClr val="lt1">
                      <a:lumMod val="8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017505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1.9791668289999041E-2"/>
          <c:y val="0.89260702828813066"/>
          <c:w val="0.75415565568862009"/>
          <c:h val="0.1069682123067949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lt1">
                  <a:lumMod val="8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gradFill flip="none" rotWithShape="1">
      <a:gsLst>
        <a:gs pos="0">
          <a:schemeClr val="dk1">
            <a:lumMod val="65000"/>
            <a:lumOff val="35000"/>
          </a:schemeClr>
        </a:gs>
        <a:gs pos="100000">
          <a:schemeClr val="dk1">
            <a:lumMod val="85000"/>
            <a:lumOff val="15000"/>
          </a:schemeClr>
        </a:gs>
      </a:gsLst>
      <a:path path="circle">
        <a:fillToRect l="50000" t="50000" r="50000" b="50000"/>
      </a:path>
      <a:tileRect/>
    </a:gradFill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  <c:userShapes r:id="rId5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4">
  <cs:axisTitle>
    <cs:lnRef idx="0"/>
    <cs:fillRef idx="0"/>
    <cs:effectRef idx="0"/>
    <cs:fontRef idx="minor">
      <a:schemeClr val="lt1">
        <a:lumMod val="85000"/>
      </a:schemeClr>
    </cs:fontRef>
    <cs:defRPr sz="900" b="1" kern="1200" cap="all"/>
  </cs:axisTitle>
  <cs:categoryAxis>
    <cs:lnRef idx="0"/>
    <cs:fillRef idx="0"/>
    <cs:effectRef idx="0"/>
    <cs:fontRef idx="minor">
      <a:schemeClr val="lt1">
        <a:lumMod val="85000"/>
      </a:schemeClr>
    </cs:fontRef>
    <cs:spPr/>
    <cs:defRPr sz="900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000" kern="1200"/>
  </cs:chartArea>
  <cs:dataLabel>
    <cs:lnRef idx="0"/>
    <cs:fillRef idx="0"/>
    <cs:effectRef idx="0"/>
    <cs:fontRef idx="minor">
      <a:schemeClr val="lt1">
        <a:lumMod val="8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8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>
        <a:solidFill>
          <a:schemeClr val="dk1">
            <a:lumMod val="60000"/>
            <a:lumOff val="40000"/>
          </a:schemeClr>
        </a:solidFill>
      </a:ln>
    </cs:spPr>
  </cs:gridlineMinor>
  <cs:hiLo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900" kern="1200"/>
  </cs:legend>
  <cs:plotArea>
    <cs:lnRef idx="0"/>
    <cs:fillRef idx="0"/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lt1">
        <a:lumMod val="85000"/>
      </a:schemeClr>
    </cs:fontRef>
    <cs:spPr/>
    <cs:defRPr sz="900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1600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85000"/>
      </a:schemeClr>
    </cs:fontRef>
    <cs:defRPr sz="900" kern="1200"/>
  </cs:valueAxis>
  <cs:wall>
    <cs:lnRef idx="0"/>
    <cs:fillRef idx="0"/>
    <cs:effectRef idx="0"/>
    <cs:fontRef idx="minor">
      <a:schemeClr val="tx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94">
  <cs:axisTitle>
    <cs:lnRef idx="0"/>
    <cs:fillRef idx="0"/>
    <cs:effectRef idx="0"/>
    <cs:fontRef idx="minor">
      <a:schemeClr val="lt1">
        <a:lumMod val="85000"/>
      </a:schemeClr>
    </cs:fontRef>
    <cs:defRPr sz="900" b="1" kern="1200" cap="all"/>
  </cs:axisTitle>
  <cs:categoryAxis>
    <cs:lnRef idx="0"/>
    <cs:fillRef idx="0"/>
    <cs:effectRef idx="0"/>
    <cs:fontRef idx="minor">
      <a:schemeClr val="lt1">
        <a:lumMod val="85000"/>
      </a:schemeClr>
    </cs:fontRef>
    <cs:spPr/>
    <cs:defRPr sz="900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000" kern="1200"/>
  </cs:chartArea>
  <cs:dataLabel>
    <cs:lnRef idx="0"/>
    <cs:fillRef idx="0"/>
    <cs:effectRef idx="0"/>
    <cs:fontRef idx="minor">
      <a:schemeClr val="lt1">
        <a:lumMod val="8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8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>
        <a:solidFill>
          <a:schemeClr val="dk1">
            <a:lumMod val="60000"/>
            <a:lumOff val="40000"/>
          </a:schemeClr>
        </a:solidFill>
      </a:ln>
    </cs:spPr>
  </cs:gridlineMinor>
  <cs:hiLo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900" kern="1200"/>
  </cs:legend>
  <cs:plotArea>
    <cs:lnRef idx="0"/>
    <cs:fillRef idx="0"/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lt1">
        <a:lumMod val="85000"/>
      </a:schemeClr>
    </cs:fontRef>
    <cs:spPr/>
    <cs:defRPr sz="900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1600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85000"/>
      </a:schemeClr>
    </cs:fontRef>
    <cs:defRPr sz="900" kern="1200"/>
  </cs:valueAxis>
  <cs:wall>
    <cs:lnRef idx="0"/>
    <cs:fillRef idx="0"/>
    <cs:effectRef idx="0"/>
    <cs:fontRef idx="minor">
      <a:schemeClr val="tx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94">
  <cs:axisTitle>
    <cs:lnRef idx="0"/>
    <cs:fillRef idx="0"/>
    <cs:effectRef idx="0"/>
    <cs:fontRef idx="minor">
      <a:schemeClr val="lt1">
        <a:lumMod val="85000"/>
      </a:schemeClr>
    </cs:fontRef>
    <cs:defRPr sz="900" b="1" kern="1200" cap="all"/>
  </cs:axisTitle>
  <cs:categoryAxis>
    <cs:lnRef idx="0"/>
    <cs:fillRef idx="0"/>
    <cs:effectRef idx="0"/>
    <cs:fontRef idx="minor">
      <a:schemeClr val="lt1">
        <a:lumMod val="85000"/>
      </a:schemeClr>
    </cs:fontRef>
    <cs:spPr/>
    <cs:defRPr sz="900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000" kern="1200"/>
  </cs:chartArea>
  <cs:dataLabel>
    <cs:lnRef idx="0"/>
    <cs:fillRef idx="0"/>
    <cs:effectRef idx="0"/>
    <cs:fontRef idx="minor">
      <a:schemeClr val="lt1">
        <a:lumMod val="8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8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>
        <a:solidFill>
          <a:schemeClr val="dk1">
            <a:lumMod val="60000"/>
            <a:lumOff val="40000"/>
          </a:schemeClr>
        </a:solidFill>
      </a:ln>
    </cs:spPr>
  </cs:gridlineMinor>
  <cs:hiLo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900" kern="1200"/>
  </cs:legend>
  <cs:plotArea>
    <cs:lnRef idx="0"/>
    <cs:fillRef idx="0"/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lt1">
        <a:lumMod val="85000"/>
      </a:schemeClr>
    </cs:fontRef>
    <cs:spPr/>
    <cs:defRPr sz="900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1600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85000"/>
      </a:schemeClr>
    </cs:fontRef>
    <cs:defRPr sz="900" kern="1200"/>
  </cs:valueAxis>
  <cs:wall>
    <cs:lnRef idx="0"/>
    <cs:fillRef idx="0"/>
    <cs:effectRef idx="0"/>
    <cs:fontRef idx="minor">
      <a:schemeClr val="tx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94">
  <cs:axisTitle>
    <cs:lnRef idx="0"/>
    <cs:fillRef idx="0"/>
    <cs:effectRef idx="0"/>
    <cs:fontRef idx="minor">
      <a:schemeClr val="lt1">
        <a:lumMod val="85000"/>
      </a:schemeClr>
    </cs:fontRef>
    <cs:defRPr sz="900" b="1" kern="1200" cap="all"/>
  </cs:axisTitle>
  <cs:categoryAxis>
    <cs:lnRef idx="0"/>
    <cs:fillRef idx="0"/>
    <cs:effectRef idx="0"/>
    <cs:fontRef idx="minor">
      <a:schemeClr val="lt1">
        <a:lumMod val="85000"/>
      </a:schemeClr>
    </cs:fontRef>
    <cs:spPr/>
    <cs:defRPr sz="900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000" kern="1200"/>
  </cs:chartArea>
  <cs:dataLabel>
    <cs:lnRef idx="0"/>
    <cs:fillRef idx="0"/>
    <cs:effectRef idx="0"/>
    <cs:fontRef idx="minor">
      <a:schemeClr val="lt1">
        <a:lumMod val="8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8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>
        <a:solidFill>
          <a:schemeClr val="dk1">
            <a:lumMod val="60000"/>
            <a:lumOff val="40000"/>
          </a:schemeClr>
        </a:solidFill>
      </a:ln>
    </cs:spPr>
  </cs:gridlineMinor>
  <cs:hiLo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900" kern="1200"/>
  </cs:legend>
  <cs:plotArea>
    <cs:lnRef idx="0"/>
    <cs:fillRef idx="0"/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lt1">
        <a:lumMod val="85000"/>
      </a:schemeClr>
    </cs:fontRef>
    <cs:spPr/>
    <cs:defRPr sz="900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1600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85000"/>
      </a:schemeClr>
    </cs:fontRef>
    <cs:defRPr sz="900" kern="1200"/>
  </cs:valueAxis>
  <cs:wall>
    <cs:lnRef idx="0"/>
    <cs:fillRef idx="0"/>
    <cs:effectRef idx="0"/>
    <cs:fontRef idx="minor">
      <a:schemeClr val="tx1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294">
  <cs:axisTitle>
    <cs:lnRef idx="0"/>
    <cs:fillRef idx="0"/>
    <cs:effectRef idx="0"/>
    <cs:fontRef idx="minor">
      <a:schemeClr val="lt1">
        <a:lumMod val="85000"/>
      </a:schemeClr>
    </cs:fontRef>
    <cs:defRPr sz="900" b="1" kern="1200" cap="all"/>
  </cs:axisTitle>
  <cs:categoryAxis>
    <cs:lnRef idx="0"/>
    <cs:fillRef idx="0"/>
    <cs:effectRef idx="0"/>
    <cs:fontRef idx="minor">
      <a:schemeClr val="lt1">
        <a:lumMod val="85000"/>
      </a:schemeClr>
    </cs:fontRef>
    <cs:spPr/>
    <cs:defRPr sz="900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000" kern="1200"/>
  </cs:chartArea>
  <cs:dataLabel>
    <cs:lnRef idx="0"/>
    <cs:fillRef idx="0"/>
    <cs:effectRef idx="0"/>
    <cs:fontRef idx="minor">
      <a:schemeClr val="lt1">
        <a:lumMod val="8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8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>
        <a:solidFill>
          <a:schemeClr val="dk1">
            <a:lumMod val="60000"/>
            <a:lumOff val="40000"/>
          </a:schemeClr>
        </a:solidFill>
      </a:ln>
    </cs:spPr>
  </cs:gridlineMinor>
  <cs:hiLo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900" kern="1200"/>
  </cs:legend>
  <cs:plotArea>
    <cs:lnRef idx="0"/>
    <cs:fillRef idx="0"/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lt1">
        <a:lumMod val="85000"/>
      </a:schemeClr>
    </cs:fontRef>
    <cs:spPr/>
    <cs:defRPr sz="900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1600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85000"/>
      </a:schemeClr>
    </cs:fontRef>
    <cs:defRPr sz="900" kern="1200"/>
  </cs:valueAxis>
  <cs:wall>
    <cs:lnRef idx="0"/>
    <cs:fillRef idx="0"/>
    <cs:effectRef idx="0"/>
    <cs:fontRef idx="minor">
      <a:schemeClr val="tx1"/>
    </cs:fontRef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0.81522</cdr:x>
      <cdr:y>0.9316</cdr:y>
    </cdr:from>
    <cdr:to>
      <cdr:x>0.9769</cdr:x>
      <cdr:y>0.9717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95087C9B-926B-4720-8AAE-A4C4A48174B9}"/>
            </a:ext>
          </a:extLst>
        </cdr:cNvPr>
        <cdr:cNvSpPr txBox="1"/>
      </cdr:nvSpPr>
      <cdr:spPr>
        <a:xfrm xmlns:a="http://schemas.openxmlformats.org/drawingml/2006/main">
          <a:off x="5715000" y="3762376"/>
          <a:ext cx="1133475" cy="16192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en-US" sz="1100"/>
        </a:p>
      </cdr:txBody>
    </cdr:sp>
  </cdr:relSizeAnchor>
  <cdr:relSizeAnchor xmlns:cdr="http://schemas.openxmlformats.org/drawingml/2006/chartDrawing">
    <cdr:from>
      <cdr:x>0.75115</cdr:x>
      <cdr:y>0.89859</cdr:y>
    </cdr:from>
    <cdr:to>
      <cdr:x>0.98538</cdr:x>
      <cdr:y>1</cdr:y>
    </cdr:to>
    <cdr:sp macro="" textlink="">
      <cdr:nvSpPr>
        <cdr:cNvPr id="3" name="TextBox 2">
          <a:extLst xmlns:a="http://schemas.openxmlformats.org/drawingml/2006/main">
            <a:ext uri="{FF2B5EF4-FFF2-40B4-BE49-F238E27FC236}">
              <a16:creationId xmlns:a16="http://schemas.microsoft.com/office/drawing/2014/main" id="{2E9E1055-34D6-4C70-A9B6-03D144895B49}"/>
            </a:ext>
          </a:extLst>
        </cdr:cNvPr>
        <cdr:cNvSpPr txBox="1"/>
      </cdr:nvSpPr>
      <cdr:spPr>
        <a:xfrm xmlns:a="http://schemas.openxmlformats.org/drawingml/2006/main">
          <a:off x="9158071" y="6162530"/>
          <a:ext cx="2855738" cy="69547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marL="0" marR="0" lvl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1700" b="1" i="0" cap="all" baseline="0" dirty="0">
              <a:solidFill>
                <a:schemeClr val="bg1"/>
              </a:solidFill>
              <a:effectLst/>
            </a:rPr>
            <a:t>Type of Fabric (independent variable)</a:t>
          </a:r>
          <a:endParaRPr lang="en-US" sz="1700" dirty="0">
            <a:solidFill>
              <a:schemeClr val="bg1"/>
            </a:solidFill>
            <a:effectLst/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323A0F-CDC8-4B17-8F36-4AC8DD37B583}" type="datetimeFigureOut">
              <a:rPr lang="en-US" smtClean="0"/>
              <a:t>4/21/2021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C22B654-DB95-42CD-B303-90E95EA11C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74015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22B654-DB95-42CD-B303-90E95EA11CEB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61439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B00E86-600E-4E58-AEFC-A14428F531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02AEDE3-4962-4AE5-8494-724F64BECCB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BA1C5D-5599-44D9-963A-4D3208D30F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EE0A0F-6A38-4FCB-A6A2-546807CF0801}" type="datetimeFigureOut">
              <a:rPr lang="en-US" smtClean="0"/>
              <a:t>4/21/2021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60D315-72F7-40F9-9B2E-5CC9320765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7A2336-10DF-4F9A-B5FE-4C64BDDEB1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5A121-D756-4DA3-9A18-D4373D6C9B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0227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prism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3FD027-C4F6-4E41-9E7D-6F1F1197A1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A06B29-F41F-4425-94FC-54CC2B98D9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6F9C5A-DE8C-43E0-A49A-59A7BBB818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EE0A0F-6A38-4FCB-A6A2-546807CF0801}" type="datetimeFigureOut">
              <a:rPr lang="en-US" smtClean="0"/>
              <a:t>4/21/2021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48B89F-D932-471A-A409-8CF063786B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AE19C9-1F22-4DC1-91FF-5CC4564D9D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5A121-D756-4DA3-9A18-D4373D6C9B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2947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prism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85C35F-2983-47ED-8B1C-72A1819AA4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DAA06D3-242C-4BDF-A473-975C894EE6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B4C1E8-B7BF-4A26-A1D9-D0830B741F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EE0A0F-6A38-4FCB-A6A2-546807CF0801}" type="datetimeFigureOut">
              <a:rPr lang="en-US" smtClean="0"/>
              <a:t>4/21/2021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C6C72E-B907-4BFE-9492-F0186CAD4C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977681-08BD-462F-B6DE-0C4C91C2AB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5A121-D756-4DA3-9A18-D4373D6C9B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7324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prism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4949EC-471F-4150-8904-C09F9073DB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F512D7-A7FC-440A-843B-AB0EAB8B004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D878E57-6124-48F8-9CF5-C75FD23E40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8D57C7A-E224-4D84-9F82-1028E9396C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EE0A0F-6A38-4FCB-A6A2-546807CF0801}" type="datetimeFigureOut">
              <a:rPr lang="en-US" smtClean="0"/>
              <a:t>4/21/2021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3FBA9DA-E76B-47D2-95C0-4F0B15E5BC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3692A8E-6CBE-481D-BCBD-E89AEF2B8E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5A121-D756-4DA3-9A18-D4373D6C9B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6558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prism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ACEC43-A321-40EB-870D-D5D25D8751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F8CD0B-4C95-4A7C-9CD6-6520CABFCA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5E07F04-C422-4FB2-AC79-6916D81CFA8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582E925-425F-47EC-9098-D96533BDB25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22E5B8A-41CF-4D6B-936D-D1D7DC6DCDA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D74C1C3-0444-4CC5-B115-CEAEBCE45E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EE0A0F-6A38-4FCB-A6A2-546807CF0801}" type="datetimeFigureOut">
              <a:rPr lang="en-US" smtClean="0"/>
              <a:t>4/21/2021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6C9ECB0-1790-4F95-ADC7-7F033268BA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F2E7EDC-8844-4997-9419-DEA75340F9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5A121-D756-4DA3-9A18-D4373D6C9B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1196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prism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0C3BD9-680D-4FD3-951E-6FD5AE6C13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089FECA-E029-4134-AE4E-7378B9E096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EE0A0F-6A38-4FCB-A6A2-546807CF0801}" type="datetimeFigureOut">
              <a:rPr lang="en-US" smtClean="0"/>
              <a:t>4/21/2021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858F287-F8DC-40DD-87F6-63D24491FA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8E3FCB0-72B8-43A1-BDEE-BA230DFD47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5A121-D756-4DA3-9A18-D4373D6C9B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6655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prism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BC7E0A8-66D5-424F-A13C-AED95C513E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EE0A0F-6A38-4FCB-A6A2-546807CF0801}" type="datetimeFigureOut">
              <a:rPr lang="en-US" smtClean="0"/>
              <a:t>4/21/2021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63B4B69-48C5-4B96-B9F0-4D5530ECF0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C4875D3-9F1D-47D6-903C-7D691E4313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5A121-D756-4DA3-9A18-D4373D6C9B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8852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prism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F22CCB-FED8-4572-BD21-A361FCBF31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1246D0-2365-456E-B42E-1A85EE0245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C702A0-8321-4837-A66E-63847D3ACF1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729DD46-9243-474A-83BC-B5F8FCC048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EE0A0F-6A38-4FCB-A6A2-546807CF0801}" type="datetimeFigureOut">
              <a:rPr lang="en-US" smtClean="0"/>
              <a:t>4/21/2021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B842AC0-F245-4D03-9F28-88BD8BC357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2B925CA-9DF8-4553-8779-9013EBCA96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5A121-D756-4DA3-9A18-D4373D6C9B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1283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prism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293C30-D5F4-470D-BA61-4CA7EF3501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AA11A0F-58B2-47FE-8929-9D2A2922EC6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18F84D-2F16-4EFA-BE18-119F483FF11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CA62EF8-AE9D-49AB-A59E-C19BBC0243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EE0A0F-6A38-4FCB-A6A2-546807CF0801}" type="datetimeFigureOut">
              <a:rPr lang="en-US" smtClean="0"/>
              <a:t>4/21/2021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A75200E-C7BE-4683-B94A-D91A51D7C3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CB53827-78A1-4680-B12D-CE29D2CF53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5A121-D756-4DA3-9A18-D4373D6C9B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06302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prism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8FA4FD-B209-44A8-8E04-658E0A80A6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16DCF40-F65B-4EA3-A9E1-8D2C1EC039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35B284-3C69-4E46-A70A-F170C1EF7D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EE0A0F-6A38-4FCB-A6A2-546807CF0801}" type="datetimeFigureOut">
              <a:rPr lang="en-US" smtClean="0"/>
              <a:t>4/21/2021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DCB836-8D32-4C33-97E7-B61FE2B01B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DCBD5C-A00E-44F8-94F6-82D2BC29CF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5A121-D756-4DA3-9A18-D4373D6C9B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3732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prism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909E2B1-BD96-467D-AD8C-2655B16CB41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D300211-F68B-4F4B-83F7-150F1992EA6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9E6A41-BFEB-4E74-B5FB-D9511D339E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EE0A0F-6A38-4FCB-A6A2-546807CF0801}" type="datetimeFigureOut">
              <a:rPr lang="en-US" smtClean="0"/>
              <a:t>4/21/2021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430E90-3149-4A7E-8DA7-136AD1EBB9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7F17C5-1B4E-4E15-9008-B7FDBB50CD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5A121-D756-4DA3-9A18-D4373D6C9B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1939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prism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3821CF"/>
            </a:gs>
            <a:gs pos="100000">
              <a:srgbClr val="394FF7"/>
            </a:gs>
            <a:gs pos="0">
              <a:srgbClr val="FAE5C6"/>
            </a:gs>
          </a:gsLst>
          <a:lin ang="81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B2B71EB-75D4-4613-8D21-BB0BE7551A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1FE72D9-EB95-4FA1-A345-8CF8E5E019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14C23C-D8CE-4F3A-B4EF-AB8966A6511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EE0A0F-6A38-4FCB-A6A2-546807CF0801}" type="datetimeFigureOut">
              <a:rPr lang="en-US" smtClean="0"/>
              <a:t>4/21/2021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06F1B0-0E7F-4D27-894E-E04EF4C5C9D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F1DA19-55CC-42D6-A590-CB27C45B0F2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35A121-D756-4DA3-9A18-D4373D6C9B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10097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500">
        <p14:prism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CA4D3D-382B-44E4-A239-1990C63F4C8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63767" y="-165334"/>
            <a:ext cx="11765280" cy="2539292"/>
          </a:xfrm>
        </p:spPr>
        <p:txBody>
          <a:bodyPr>
            <a:noAutofit/>
          </a:bodyPr>
          <a:lstStyle/>
          <a:p>
            <a:r>
              <a:rPr lang="en-US" sz="8000" dirty="0">
                <a:latin typeface="Aharoni" panose="02010803020104030203" pitchFamily="2" charset="-79"/>
                <a:cs typeface="Aharoni" panose="02010803020104030203" pitchFamily="2" charset="-79"/>
              </a:rPr>
              <a:t>What Material for Masks Works the Best?</a:t>
            </a:r>
          </a:p>
        </p:txBody>
      </p:sp>
      <p:pic>
        <p:nvPicPr>
          <p:cNvPr id="13" name="Picture 12" descr="A picture containing text&#10;&#10;Description automatically generated">
            <a:extLst>
              <a:ext uri="{FF2B5EF4-FFF2-40B4-BE49-F238E27FC236}">
                <a16:creationId xmlns:a16="http://schemas.microsoft.com/office/drawing/2014/main" id="{7BF72544-A310-40A7-AE80-8E9786DD5A7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79" r="4974" b="9976"/>
          <a:stretch/>
        </p:blipFill>
        <p:spPr>
          <a:xfrm rot="5400000">
            <a:off x="2620703" y="3657303"/>
            <a:ext cx="3435018" cy="289948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0E169B58-B98C-4D94-B0E1-DADD259B364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38" t="14962" r="21420" b="16662"/>
          <a:stretch/>
        </p:blipFill>
        <p:spPr>
          <a:xfrm rot="5400000">
            <a:off x="8414286" y="2607800"/>
            <a:ext cx="3933984" cy="308031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70643E1-8EB0-44B4-B656-90557C67666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06" r="6154" b="-52"/>
          <a:stretch/>
        </p:blipFill>
        <p:spPr>
          <a:xfrm rot="5400000">
            <a:off x="4805242" y="1570147"/>
            <a:ext cx="3069870" cy="400392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Picture 8" descr="A picture containing text&#10;&#10;Description automatically generated">
            <a:extLst>
              <a:ext uri="{FF2B5EF4-FFF2-40B4-BE49-F238E27FC236}">
                <a16:creationId xmlns:a16="http://schemas.microsoft.com/office/drawing/2014/main" id="{FFAE6372-ED3B-4E7A-A4B9-7073F5F87B75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13" r="17128"/>
          <a:stretch/>
        </p:blipFill>
        <p:spPr>
          <a:xfrm rot="5400000">
            <a:off x="447907" y="1652221"/>
            <a:ext cx="3263230" cy="403313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Picture 14" descr="A picture containing text, fabric&#10;&#10;Description automatically generated">
            <a:extLst>
              <a:ext uri="{FF2B5EF4-FFF2-40B4-BE49-F238E27FC236}">
                <a16:creationId xmlns:a16="http://schemas.microsoft.com/office/drawing/2014/main" id="{DF578F2D-4183-4DAE-9686-DD488FAF226A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82" r="19251" b="-416"/>
          <a:stretch/>
        </p:blipFill>
        <p:spPr>
          <a:xfrm rot="5400000">
            <a:off x="6775039" y="3743360"/>
            <a:ext cx="3134205" cy="311409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73370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9B6E2E-54F5-4E55-9578-B19A362A01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86220" y="386860"/>
            <a:ext cx="7038535" cy="1655762"/>
          </a:xfrm>
        </p:spPr>
        <p:txBody>
          <a:bodyPr>
            <a:noAutofit/>
          </a:bodyPr>
          <a:lstStyle/>
          <a:p>
            <a:r>
              <a:rPr lang="en-US" sz="10000" dirty="0">
                <a:latin typeface="Abadi" panose="020B0604020104020204" pitchFamily="34" charset="0"/>
                <a:cs typeface="KodchiangUPC" panose="020B0502040204020203" pitchFamily="18" charset="-34"/>
              </a:rPr>
              <a:t>Introduction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308CE46-36DF-42FE-94A1-9B246E56BB4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95754" y="2461846"/>
            <a:ext cx="10053710" cy="4009294"/>
          </a:xfrm>
        </p:spPr>
        <p:txBody>
          <a:bodyPr>
            <a:normAutofit/>
          </a:bodyPr>
          <a:lstStyle/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en-US" sz="3200" dirty="0"/>
              <a:t>What is the coronavirus?</a:t>
            </a:r>
          </a:p>
          <a:p>
            <a:pPr marL="342900" indent="-342900" algn="l">
              <a:buFont typeface="Wingdings" panose="05000000000000000000" pitchFamily="2" charset="2"/>
              <a:buChar char="Ø"/>
            </a:pPr>
            <a:endParaRPr lang="en-US" sz="2800" dirty="0"/>
          </a:p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en-US" sz="3200" dirty="0"/>
              <a:t>How can we protect ourselves from this virus?</a:t>
            </a:r>
          </a:p>
          <a:p>
            <a:pPr marL="800100" lvl="1" indent="-342900" algn="l">
              <a:buFont typeface="Wingdings" panose="05000000000000000000" pitchFamily="2" charset="2"/>
              <a:buChar char="§"/>
            </a:pPr>
            <a:r>
              <a:rPr lang="en-US" sz="2800" dirty="0"/>
              <a:t>Well, one way is to wear a mask!</a:t>
            </a:r>
          </a:p>
          <a:p>
            <a:pPr lvl="1" algn="l"/>
            <a:endParaRPr lang="en-US" sz="2800" dirty="0"/>
          </a:p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en-US" sz="3200" dirty="0"/>
              <a:t>Myth or Fact? You could die from wearing a mask for too long</a:t>
            </a:r>
          </a:p>
        </p:txBody>
      </p:sp>
    </p:spTree>
    <p:extLst>
      <p:ext uri="{BB962C8B-B14F-4D97-AF65-F5344CB8AC3E}">
        <p14:creationId xmlns:p14="http://schemas.microsoft.com/office/powerpoint/2010/main" val="2901334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prism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0FF51B-11C7-4DCC-9FF5-12559DCF802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277770" y="869462"/>
            <a:ext cx="5420751" cy="1655762"/>
          </a:xfrm>
        </p:spPr>
        <p:txBody>
          <a:bodyPr>
            <a:normAutofit/>
          </a:bodyPr>
          <a:lstStyle/>
          <a:p>
            <a:r>
              <a:rPr lang="en-US" sz="10000" dirty="0">
                <a:latin typeface="Abadi" panose="020B0604020104020204" pitchFamily="34" charset="0"/>
              </a:rPr>
              <a:t>Purpose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90FEAF8-C31F-4CF0-9D25-25B597B8F96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84031" y="3429000"/>
            <a:ext cx="9823938" cy="1655763"/>
          </a:xfrm>
        </p:spPr>
        <p:txBody>
          <a:bodyPr>
            <a:normAutofit/>
          </a:bodyPr>
          <a:lstStyle/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en-US" sz="4000" dirty="0"/>
              <a:t>To study what materials for masks are the best at filtering various size particles </a:t>
            </a:r>
          </a:p>
        </p:txBody>
      </p:sp>
    </p:spTree>
    <p:extLst>
      <p:ext uri="{BB962C8B-B14F-4D97-AF65-F5344CB8AC3E}">
        <p14:creationId xmlns:p14="http://schemas.microsoft.com/office/powerpoint/2010/main" val="2726750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prism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4E6726-D006-41C0-8FBD-BD2A6A680C2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31829" y="858128"/>
            <a:ext cx="7333957" cy="1406769"/>
          </a:xfrm>
        </p:spPr>
        <p:txBody>
          <a:bodyPr>
            <a:normAutofit fontScale="90000"/>
          </a:bodyPr>
          <a:lstStyle/>
          <a:p>
            <a:r>
              <a:rPr lang="en-US" sz="10000" dirty="0">
                <a:latin typeface="Abadi" panose="020B0604020104020204" pitchFamily="34" charset="0"/>
              </a:rPr>
              <a:t>Hypothesis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C34383D-50A7-4E23-8B54-46749969547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6343" y="3306616"/>
            <a:ext cx="9544931" cy="3150454"/>
          </a:xfrm>
        </p:spPr>
        <p:txBody>
          <a:bodyPr>
            <a:normAutofit/>
          </a:bodyPr>
          <a:lstStyle/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en-US" sz="3200" dirty="0"/>
              <a:t>If the material/fabric is thicker, then it is a better material for a mask</a:t>
            </a:r>
          </a:p>
          <a:p>
            <a:pPr marL="342900" indent="-342900" algn="l">
              <a:buFont typeface="Wingdings" panose="05000000000000000000" pitchFamily="2" charset="2"/>
              <a:buChar char="Ø"/>
            </a:pPr>
            <a:endParaRPr lang="en-US" sz="3200" dirty="0"/>
          </a:p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en-US" sz="3200" dirty="0"/>
              <a:t>Thicker materials will do better than thinner materials</a:t>
            </a:r>
          </a:p>
        </p:txBody>
      </p:sp>
    </p:spTree>
    <p:extLst>
      <p:ext uri="{BB962C8B-B14F-4D97-AF65-F5344CB8AC3E}">
        <p14:creationId xmlns:p14="http://schemas.microsoft.com/office/powerpoint/2010/main" val="2368424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prism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20CA4D-2245-41B5-9004-CF4463A8F5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23028" y="151264"/>
            <a:ext cx="6452382" cy="1484214"/>
          </a:xfrm>
        </p:spPr>
        <p:txBody>
          <a:bodyPr>
            <a:normAutofit/>
          </a:bodyPr>
          <a:lstStyle/>
          <a:p>
            <a:r>
              <a:rPr lang="en-US" sz="10000" dirty="0">
                <a:latin typeface="Abadi" panose="020B0604020104020204" pitchFamily="34" charset="0"/>
              </a:rPr>
              <a:t>Materials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C84892B-41D8-4A7F-9623-EDC65F13F58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2854" y="2518099"/>
            <a:ext cx="5781822" cy="3144056"/>
          </a:xfrm>
        </p:spPr>
        <p:txBody>
          <a:bodyPr>
            <a:normAutofit/>
          </a:bodyPr>
          <a:lstStyle/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en-US" sz="2800" dirty="0"/>
              <a:t>Water, milk, maple syrup</a:t>
            </a:r>
          </a:p>
          <a:p>
            <a:pPr marL="342900" indent="-342900" algn="l">
              <a:buFont typeface="Wingdings" panose="05000000000000000000" pitchFamily="2" charset="2"/>
              <a:buChar char="Ø"/>
            </a:pPr>
            <a:endParaRPr lang="en-US" sz="2800" dirty="0"/>
          </a:p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en-US" sz="2800" dirty="0"/>
              <a:t>Non-medical mask, cotton cloths, nylon cloths, other types of fabric </a:t>
            </a:r>
          </a:p>
          <a:p>
            <a:pPr marL="342900" indent="-342900" algn="l">
              <a:buFont typeface="Wingdings" panose="05000000000000000000" pitchFamily="2" charset="2"/>
              <a:buChar char="Ø"/>
            </a:pPr>
            <a:endParaRPr lang="en-US" sz="2800" dirty="0"/>
          </a:p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en-US" sz="2800" dirty="0"/>
              <a:t>Timer, funnel, and container 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6F2B887D-23B4-47AA-BDDF-C396C85613ED}"/>
              </a:ext>
            </a:extLst>
          </p:cNvPr>
          <p:cNvGrpSpPr/>
          <p:nvPr/>
        </p:nvGrpSpPr>
        <p:grpSpPr>
          <a:xfrm>
            <a:off x="6482862" y="1842868"/>
            <a:ext cx="5394960" cy="4494519"/>
            <a:chOff x="150056" y="1821769"/>
            <a:chExt cx="6208541" cy="4459458"/>
          </a:xfrm>
        </p:grpSpPr>
        <p:pic>
          <p:nvPicPr>
            <p:cNvPr id="5" name="Picture 4" descr="A picture containing text&#10;&#10;Description automatically generated">
              <a:extLst>
                <a:ext uri="{FF2B5EF4-FFF2-40B4-BE49-F238E27FC236}">
                  <a16:creationId xmlns:a16="http://schemas.microsoft.com/office/drawing/2014/main" id="{FD97F3B4-3376-47D6-9503-267FA0459D3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0056" y="1821769"/>
              <a:ext cx="5945944" cy="4459458"/>
            </a:xfrm>
            <a:prstGeom prst="rect">
              <a:avLst/>
            </a:prstGeom>
          </p:spPr>
        </p:pic>
        <p:pic>
          <p:nvPicPr>
            <p:cNvPr id="7" name="Picture 6" descr="A picture containing text&#10;&#10;Description automatically generated">
              <a:extLst>
                <a:ext uri="{FF2B5EF4-FFF2-40B4-BE49-F238E27FC236}">
                  <a16:creationId xmlns:a16="http://schemas.microsoft.com/office/drawing/2014/main" id="{445D072D-B01B-4B2F-A7E0-A2BAC33A8EF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0186" t="5775" r="5520" b="4930"/>
            <a:stretch/>
          </p:blipFill>
          <p:spPr>
            <a:xfrm>
              <a:off x="6096000" y="1821769"/>
              <a:ext cx="262597" cy="445945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813439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prism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3DBA5ED9-8197-45CE-8DF4-E87BAD8A3F42}"/>
              </a:ext>
            </a:extLst>
          </p:cNvPr>
          <p:cNvSpPr txBox="1">
            <a:spLocks/>
          </p:cNvSpPr>
          <p:nvPr/>
        </p:nvSpPr>
        <p:spPr>
          <a:xfrm>
            <a:off x="56271" y="175846"/>
            <a:ext cx="6039729" cy="1385741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0000" dirty="0">
                <a:latin typeface="Abadi" panose="020B0604020104020204" pitchFamily="34" charset="0"/>
              </a:rPr>
              <a:t>Procedure</a:t>
            </a: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D050B3B0-6A94-48ED-A359-4795F7E0EFC0}"/>
              </a:ext>
            </a:extLst>
          </p:cNvPr>
          <p:cNvSpPr txBox="1">
            <a:spLocks/>
          </p:cNvSpPr>
          <p:nvPr/>
        </p:nvSpPr>
        <p:spPr>
          <a:xfrm>
            <a:off x="328246" y="1871004"/>
            <a:ext cx="5875607" cy="48111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 algn="l">
              <a:buFont typeface="+mj-lt"/>
              <a:buAutoNum type="romanLcPeriod"/>
            </a:pPr>
            <a:r>
              <a:rPr lang="en-US" sz="2450" dirty="0"/>
              <a:t>Find all the materials</a:t>
            </a:r>
          </a:p>
          <a:p>
            <a:pPr marL="514350" indent="-514350" algn="l">
              <a:buFont typeface="+mj-lt"/>
              <a:buAutoNum type="romanLcPeriod"/>
            </a:pPr>
            <a:r>
              <a:rPr lang="en-US" sz="2450" dirty="0"/>
              <a:t>Mark a place on the container, which a liquid will fill up to</a:t>
            </a:r>
          </a:p>
          <a:p>
            <a:pPr marL="514350" indent="-514350" algn="l">
              <a:buFont typeface="+mj-lt"/>
              <a:buAutoNum type="romanLcPeriod"/>
            </a:pPr>
            <a:r>
              <a:rPr lang="en-US" sz="2450" dirty="0"/>
              <a:t>Place a funnel on top of the container </a:t>
            </a:r>
          </a:p>
          <a:p>
            <a:pPr marL="514350" indent="-514350" algn="l">
              <a:buFont typeface="+mj-lt"/>
              <a:buAutoNum type="romanLcPeriod"/>
            </a:pPr>
            <a:r>
              <a:rPr lang="en-US" sz="2450" dirty="0"/>
              <a:t>Place a piece of fabric over the funnel</a:t>
            </a:r>
          </a:p>
          <a:p>
            <a:pPr marL="514350" indent="-514350" algn="l">
              <a:buFont typeface="+mj-lt"/>
              <a:buAutoNum type="romanLcPeriod"/>
            </a:pPr>
            <a:r>
              <a:rPr lang="en-US" sz="2450" dirty="0"/>
              <a:t>Pour the liquid onto the fabric and immediately start the timer</a:t>
            </a:r>
          </a:p>
          <a:p>
            <a:pPr marL="514350" indent="-514350" algn="l">
              <a:buFont typeface="+mj-lt"/>
              <a:buAutoNum type="romanLcPeriod"/>
            </a:pPr>
            <a:r>
              <a:rPr lang="en-US" sz="2450" dirty="0"/>
              <a:t>When the liquid fills up the container to the marked spot, stop the timer</a:t>
            </a:r>
          </a:p>
          <a:p>
            <a:pPr marL="514350" indent="-514350" algn="l">
              <a:buFont typeface="+mj-lt"/>
              <a:buAutoNum type="romanLcPeriod"/>
            </a:pPr>
            <a:r>
              <a:rPr lang="en-US" sz="2450" dirty="0"/>
              <a:t>Record the results and continue three trials for each liquid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D733785-89DC-43CB-89EB-DCE24E4519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3853" y="0"/>
            <a:ext cx="576775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5784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prism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8F463F-5285-43F8-9D3E-EF470C47C82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615397" y="0"/>
            <a:ext cx="5591908" cy="1361123"/>
          </a:xfrm>
        </p:spPr>
        <p:txBody>
          <a:bodyPr>
            <a:normAutofit/>
          </a:bodyPr>
          <a:lstStyle/>
          <a:p>
            <a:r>
              <a:rPr lang="en-US" sz="8800" dirty="0">
                <a:latin typeface="Abadi" panose="020B0604020104020204" pitchFamily="34" charset="0"/>
              </a:rPr>
              <a:t>Procedure</a:t>
            </a:r>
          </a:p>
        </p:txBody>
      </p:sp>
      <p:pic>
        <p:nvPicPr>
          <p:cNvPr id="5" name="Picture 4" descr="A picture containing indoor&#10;&#10;Description automatically generated">
            <a:extLst>
              <a:ext uri="{FF2B5EF4-FFF2-40B4-BE49-F238E27FC236}">
                <a16:creationId xmlns:a16="http://schemas.microsoft.com/office/drawing/2014/main" id="{C07AF9EA-28BC-4199-92A1-AEFD4DBB4A4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62" r="21026"/>
          <a:stretch/>
        </p:blipFill>
        <p:spPr>
          <a:xfrm rot="5400000">
            <a:off x="709832" y="1460403"/>
            <a:ext cx="4863905" cy="51435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BD46880-29A3-4AD2-929F-5678EDCD9AF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22" r="10152"/>
          <a:stretch/>
        </p:blipFill>
        <p:spPr>
          <a:xfrm rot="5400000">
            <a:off x="6732479" y="1731416"/>
            <a:ext cx="4863906" cy="46014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0239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prism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0A45BB-ECB3-4D80-865A-0492FC3FD1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76134" y="87007"/>
            <a:ext cx="6039729" cy="1385741"/>
          </a:xfrm>
        </p:spPr>
        <p:txBody>
          <a:bodyPr>
            <a:normAutofit fontScale="90000"/>
          </a:bodyPr>
          <a:lstStyle/>
          <a:p>
            <a:r>
              <a:rPr lang="en-US" sz="10000" dirty="0">
                <a:latin typeface="Abadi" panose="020B0604020104020204" pitchFamily="34" charset="0"/>
              </a:rPr>
              <a:t>Procedure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044076A-0189-4DDB-8035-16ACD4949BD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57995" y="1687841"/>
            <a:ext cx="9076006" cy="4902591"/>
          </a:xfrm>
        </p:spPr>
        <p:txBody>
          <a:bodyPr>
            <a:normAutofit/>
          </a:bodyPr>
          <a:lstStyle/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en-US" sz="2700" dirty="0"/>
              <a:t>What are the independent and dependent variables?</a:t>
            </a:r>
          </a:p>
          <a:p>
            <a:pPr algn="l"/>
            <a:endParaRPr lang="en-US" sz="1050" dirty="0"/>
          </a:p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en-US" sz="2700" dirty="0"/>
              <a:t>2 independent variables</a:t>
            </a:r>
          </a:p>
          <a:p>
            <a:pPr marL="800100" lvl="1" indent="-342900" algn="l">
              <a:buFont typeface="Wingdings" panose="05000000000000000000" pitchFamily="2" charset="2"/>
              <a:buChar char="§"/>
            </a:pPr>
            <a:r>
              <a:rPr lang="en-US" sz="2400" dirty="0"/>
              <a:t>Type of fabric</a:t>
            </a:r>
          </a:p>
          <a:p>
            <a:pPr marL="800100" lvl="1" indent="-342900" algn="l">
              <a:buFont typeface="Wingdings" panose="05000000000000000000" pitchFamily="2" charset="2"/>
              <a:buChar char="§"/>
            </a:pPr>
            <a:r>
              <a:rPr lang="en-US" sz="2400" dirty="0"/>
              <a:t>Type of liquid</a:t>
            </a:r>
          </a:p>
          <a:p>
            <a:pPr lvl="1" algn="l"/>
            <a:endParaRPr lang="en-US" sz="1050" dirty="0"/>
          </a:p>
          <a:p>
            <a:pPr marL="457200" indent="-457200" algn="l">
              <a:buFont typeface="Wingdings" panose="05000000000000000000" pitchFamily="2" charset="2"/>
              <a:buChar char="Ø"/>
            </a:pPr>
            <a:r>
              <a:rPr lang="en-US" sz="2700" dirty="0"/>
              <a:t>1 dependent variable</a:t>
            </a:r>
          </a:p>
          <a:p>
            <a:pPr marL="800100" lvl="1" indent="-342900" algn="l">
              <a:buFont typeface="Wingdings" panose="05000000000000000000" pitchFamily="2" charset="2"/>
              <a:buChar char="§"/>
            </a:pPr>
            <a:r>
              <a:rPr lang="en-US" sz="2400" dirty="0"/>
              <a:t>The time of a liquid filling up a certain portion of the container</a:t>
            </a:r>
          </a:p>
          <a:p>
            <a:pPr lvl="1" algn="l"/>
            <a:endParaRPr lang="en-US" sz="1050" dirty="0"/>
          </a:p>
          <a:p>
            <a:pPr marL="457200" indent="-457200" algn="l">
              <a:buFont typeface="Wingdings" panose="05000000000000000000" pitchFamily="2" charset="2"/>
              <a:buChar char="Ø"/>
            </a:pPr>
            <a:r>
              <a:rPr lang="en-US" sz="2700" dirty="0"/>
              <a:t>What do the elements of this experiment represent?</a:t>
            </a:r>
          </a:p>
          <a:p>
            <a:pPr marL="914400" lvl="1" indent="-457200" algn="l">
              <a:buFont typeface="Wingdings" panose="05000000000000000000" pitchFamily="2" charset="2"/>
              <a:buChar char="§"/>
            </a:pPr>
            <a:r>
              <a:rPr lang="en-US" sz="2600" dirty="0"/>
              <a:t>Piece of fabric — a mask</a:t>
            </a:r>
            <a:endParaRPr lang="en-US" sz="1050" dirty="0"/>
          </a:p>
          <a:p>
            <a:pPr marL="914400" lvl="1" indent="-457200" algn="l">
              <a:buFont typeface="Wingdings" panose="05000000000000000000" pitchFamily="2" charset="2"/>
              <a:buChar char="§"/>
            </a:pPr>
            <a:r>
              <a:rPr lang="en-US" sz="2600" dirty="0"/>
              <a:t>Liquid — particles in the air</a:t>
            </a: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907F10B8-5653-43A8-A654-D37877E5FFD0}"/>
              </a:ext>
            </a:extLst>
          </p:cNvPr>
          <p:cNvSpPr txBox="1">
            <a:spLocks/>
          </p:cNvSpPr>
          <p:nvPr/>
        </p:nvSpPr>
        <p:spPr>
          <a:xfrm>
            <a:off x="686972" y="1796866"/>
            <a:ext cx="6311706" cy="468454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buFont typeface="Wingdings" panose="05000000000000000000" pitchFamily="2" charset="2"/>
              <a:buChar char="Ø"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034477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prism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E46D6D-3625-48C1-B3EF-A015D23B637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40677"/>
            <a:ext cx="9144000" cy="1655762"/>
          </a:xfrm>
        </p:spPr>
        <p:txBody>
          <a:bodyPr>
            <a:normAutofit/>
          </a:bodyPr>
          <a:lstStyle/>
          <a:p>
            <a:r>
              <a:rPr lang="en-US" sz="5400" dirty="0">
                <a:latin typeface="Abadi" panose="020B0604020104020204" pitchFamily="34" charset="0"/>
              </a:rPr>
              <a:t>Experimental Results for Water</a:t>
            </a:r>
            <a:endParaRPr lang="en-US" sz="5400" dirty="0"/>
          </a:p>
        </p:txBody>
      </p:sp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7156EFCF-ABB7-45DC-94B8-09BA1830E10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6913029"/>
              </p:ext>
            </p:extLst>
          </p:nvPr>
        </p:nvGraphicFramePr>
        <p:xfrm>
          <a:off x="6217920" y="2096086"/>
          <a:ext cx="5846711" cy="41921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2F2CFFCA-A628-4E6D-B90E-90BFF48289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4745" y="2096086"/>
            <a:ext cx="5819334" cy="4192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2819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prism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6AE496-942C-4DA2-A7A9-EC41414FA11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22031"/>
            <a:ext cx="9144000" cy="1582390"/>
          </a:xfrm>
        </p:spPr>
        <p:txBody>
          <a:bodyPr>
            <a:normAutofit fontScale="90000"/>
          </a:bodyPr>
          <a:lstStyle/>
          <a:p>
            <a:r>
              <a:rPr lang="en-US" dirty="0">
                <a:latin typeface="Abadi" panose="020B0604020104020204" pitchFamily="34" charset="0"/>
              </a:rPr>
              <a:t>Experimental Results for Less Dense Milk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875226B-D522-4A2B-AD3A-9DB8246670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386" y="2170181"/>
            <a:ext cx="5989613" cy="4111171"/>
          </a:xfrm>
          <a:prstGeom prst="rect">
            <a:avLst/>
          </a:prstGeom>
        </p:spPr>
      </p:pic>
      <p:graphicFrame>
        <p:nvGraphicFramePr>
          <p:cNvPr id="10" name="Chart 9">
            <a:extLst>
              <a:ext uri="{FF2B5EF4-FFF2-40B4-BE49-F238E27FC236}">
                <a16:creationId xmlns:a16="http://schemas.microsoft.com/office/drawing/2014/main" id="{FD4E42A1-E8A7-4A46-BBBC-27C96405E77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04038922"/>
              </p:ext>
            </p:extLst>
          </p:nvPr>
        </p:nvGraphicFramePr>
        <p:xfrm>
          <a:off x="6189784" y="2170180"/>
          <a:ext cx="5867694" cy="41111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912538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prism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32844A-D288-4EFB-9B61-9A4846B27CE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52468" y="25400"/>
            <a:ext cx="7577797" cy="1655763"/>
          </a:xfrm>
        </p:spPr>
        <p:txBody>
          <a:bodyPr>
            <a:normAutofit/>
          </a:bodyPr>
          <a:lstStyle/>
          <a:p>
            <a:r>
              <a:rPr lang="en-US" sz="5400" dirty="0">
                <a:latin typeface="Abadi" panose="020B0604020104020204" pitchFamily="34" charset="0"/>
              </a:rPr>
              <a:t>Experimental Results for More Dense Milk</a:t>
            </a:r>
            <a:endParaRPr lang="en-US" sz="54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D977573-4FDF-4BA7-A016-4B7A876255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092" y="2233831"/>
            <a:ext cx="6108963" cy="4012223"/>
          </a:xfrm>
          <a:prstGeom prst="rect">
            <a:avLst/>
          </a:prstGeom>
        </p:spPr>
      </p:pic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AC4FA687-7890-40AE-9CE0-58DE3830BC6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09454395"/>
              </p:ext>
            </p:extLst>
          </p:nvPr>
        </p:nvGraphicFramePr>
        <p:xfrm>
          <a:off x="6358597" y="2233831"/>
          <a:ext cx="5696311" cy="40122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7004106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prism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9206B9-E52B-4C75-83F0-CB004D827F2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50609" y="198437"/>
            <a:ext cx="9144000" cy="1655763"/>
          </a:xfrm>
        </p:spPr>
        <p:txBody>
          <a:bodyPr>
            <a:normAutofit/>
          </a:bodyPr>
          <a:lstStyle/>
          <a:p>
            <a:r>
              <a:rPr lang="en-US" sz="5400" dirty="0">
                <a:latin typeface="Abadi" panose="020B0604020104020204" pitchFamily="34" charset="0"/>
              </a:rPr>
              <a:t>Experimental Results for Less Dense Syrup</a:t>
            </a:r>
            <a:endParaRPr lang="en-US" sz="54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3E2E2DA-81EE-40D2-9F67-E6703E0046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095" y="2071467"/>
            <a:ext cx="6043905" cy="4315265"/>
          </a:xfrm>
          <a:prstGeom prst="rect">
            <a:avLst/>
          </a:prstGeom>
        </p:spPr>
      </p:pic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C5505800-A896-4741-8E5B-91FB3C1489C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41786680"/>
              </p:ext>
            </p:extLst>
          </p:nvPr>
        </p:nvGraphicFramePr>
        <p:xfrm>
          <a:off x="6222608" y="2071468"/>
          <a:ext cx="5805269" cy="43152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5625110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prism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FEEE4301-1A0B-4BBC-BEE7-21F61809883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0992677"/>
              </p:ext>
            </p:extLst>
          </p:nvPr>
        </p:nvGraphicFramePr>
        <p:xfrm>
          <a:off x="1" y="0"/>
          <a:ext cx="12191999" cy="685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009983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prism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3CF852-21AD-4957-928D-1EA202BCD22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949524" y="98474"/>
            <a:ext cx="6292948" cy="1540486"/>
          </a:xfrm>
        </p:spPr>
        <p:txBody>
          <a:bodyPr>
            <a:normAutofit/>
          </a:bodyPr>
          <a:lstStyle/>
          <a:p>
            <a:r>
              <a:rPr lang="en-US" sz="10000" dirty="0">
                <a:latin typeface="Abadi" panose="020B0604020104020204" pitchFamily="34" charset="0"/>
              </a:rPr>
              <a:t>Discussion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0F0B93A-CE36-48FE-B389-BBBB598C8BF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59058" y="1871003"/>
            <a:ext cx="9673883" cy="4586069"/>
          </a:xfrm>
        </p:spPr>
        <p:txBody>
          <a:bodyPr>
            <a:normAutofit/>
          </a:bodyPr>
          <a:lstStyle/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en-US" sz="2800" dirty="0"/>
              <a:t>Why was water added to the used liquids?</a:t>
            </a:r>
          </a:p>
          <a:p>
            <a:pPr algn="l"/>
            <a:endParaRPr lang="en-US" sz="1050" dirty="0"/>
          </a:p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en-US" sz="2800" dirty="0"/>
              <a:t>What happened to the results as the liquids became denser?</a:t>
            </a:r>
          </a:p>
          <a:p>
            <a:pPr algn="l"/>
            <a:endParaRPr lang="en-US" sz="1050" dirty="0"/>
          </a:p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en-US" sz="2800" dirty="0"/>
              <a:t>Source of error? </a:t>
            </a:r>
          </a:p>
          <a:p>
            <a:pPr marL="800100" lvl="1" indent="-342900" algn="l">
              <a:buFont typeface="Wingdings" panose="05000000000000000000" pitchFamily="2" charset="2"/>
              <a:buChar char="§"/>
            </a:pPr>
            <a:r>
              <a:rPr lang="en-US" sz="2400" dirty="0"/>
              <a:t>What happened to the fabric when it was used many times?</a:t>
            </a:r>
          </a:p>
          <a:p>
            <a:pPr lvl="1" algn="l"/>
            <a:endParaRPr lang="en-US" sz="1050" dirty="0"/>
          </a:p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en-US" sz="2800" dirty="0"/>
              <a:t>What is the tread count?</a:t>
            </a:r>
          </a:p>
          <a:p>
            <a:pPr marL="342900" indent="-342900" algn="l">
              <a:buFont typeface="Wingdings" panose="05000000000000000000" pitchFamily="2" charset="2"/>
              <a:buChar char="Ø"/>
            </a:pPr>
            <a:endParaRPr lang="en-US" sz="1050" dirty="0"/>
          </a:p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en-US" sz="2800" dirty="0"/>
              <a:t>How do we achieve the best protection from mask wearing?</a:t>
            </a:r>
          </a:p>
          <a:p>
            <a:pPr marL="800100" lvl="1" indent="-342900" algn="l">
              <a:buFont typeface="Wingdings" panose="05000000000000000000" pitchFamily="2" charset="2"/>
              <a:buChar char="§"/>
            </a:pPr>
            <a:r>
              <a:rPr lang="en-US" sz="2400" dirty="0"/>
              <a:t>Mathematical analysis (two people vs three people)</a:t>
            </a:r>
          </a:p>
          <a:p>
            <a:pPr lvl="1" algn="l"/>
            <a:endParaRPr lang="en-US" sz="2400" dirty="0"/>
          </a:p>
          <a:p>
            <a:pPr marL="342900" indent="-342900" algn="l">
              <a:buFont typeface="Wingdings" panose="05000000000000000000" pitchFamily="2" charset="2"/>
              <a:buChar char="Ø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3874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prism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C92932-0F11-4F76-974B-6B74E7B074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280116" y="260251"/>
            <a:ext cx="6250745" cy="1470147"/>
          </a:xfrm>
        </p:spPr>
        <p:txBody>
          <a:bodyPr>
            <a:normAutofit/>
          </a:bodyPr>
          <a:lstStyle/>
          <a:p>
            <a:r>
              <a:rPr lang="en-US" sz="10000" dirty="0">
                <a:latin typeface="Abadi" panose="020B0604020104020204" pitchFamily="34" charset="0"/>
              </a:rPr>
              <a:t>Conclusion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8C4B00B-2373-478C-9E8B-7A3FAF95BFD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69852" y="1927274"/>
            <a:ext cx="10452296" cy="4670475"/>
          </a:xfrm>
        </p:spPr>
        <p:txBody>
          <a:bodyPr>
            <a:normAutofit/>
          </a:bodyPr>
          <a:lstStyle/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en-US" sz="3200" dirty="0"/>
              <a:t>The hypothesis proved to be almost correct</a:t>
            </a:r>
          </a:p>
          <a:p>
            <a:pPr marL="342900" indent="-342900" algn="l">
              <a:buFont typeface="Wingdings" panose="05000000000000000000" pitchFamily="2" charset="2"/>
              <a:buChar char="Ø"/>
            </a:pPr>
            <a:endParaRPr lang="en-US" sz="1050" dirty="0"/>
          </a:p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en-US" sz="3200" dirty="0"/>
              <a:t>Most thicker materials did perform better than thinner materials</a:t>
            </a:r>
          </a:p>
          <a:p>
            <a:pPr marL="342900" indent="-342900" algn="l">
              <a:buFont typeface="Wingdings" panose="05000000000000000000" pitchFamily="2" charset="2"/>
              <a:buChar char="Ø"/>
            </a:pPr>
            <a:endParaRPr lang="en-US" sz="1050" dirty="0"/>
          </a:p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en-US" sz="3200" dirty="0"/>
              <a:t>Materials with higher thread count would perform better</a:t>
            </a:r>
          </a:p>
          <a:p>
            <a:pPr algn="l"/>
            <a:endParaRPr lang="en-US" sz="1050" dirty="0"/>
          </a:p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en-US" sz="3200" dirty="0"/>
              <a:t>Masks are a great way to keep everyone safe from the coronavirus!</a:t>
            </a:r>
          </a:p>
        </p:txBody>
      </p:sp>
    </p:spTree>
    <p:extLst>
      <p:ext uri="{BB962C8B-B14F-4D97-AF65-F5344CB8AC3E}">
        <p14:creationId xmlns:p14="http://schemas.microsoft.com/office/powerpoint/2010/main" val="348223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prism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9829</TotalTime>
  <Words>448</Words>
  <Application>Microsoft Office PowerPoint</Application>
  <PresentationFormat>Widescreen</PresentationFormat>
  <Paragraphs>88</Paragraphs>
  <Slides>15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2" baseType="lpstr">
      <vt:lpstr>Abadi</vt:lpstr>
      <vt:lpstr>Aharoni</vt:lpstr>
      <vt:lpstr>Arial</vt:lpstr>
      <vt:lpstr>Calibri</vt:lpstr>
      <vt:lpstr>Calibri Light</vt:lpstr>
      <vt:lpstr>Wingdings</vt:lpstr>
      <vt:lpstr>Office Theme</vt:lpstr>
      <vt:lpstr>What Material for Masks Works the Best?</vt:lpstr>
      <vt:lpstr>Introduction</vt:lpstr>
      <vt:lpstr>Purpose</vt:lpstr>
      <vt:lpstr>Hypothesis</vt:lpstr>
      <vt:lpstr>Materials</vt:lpstr>
      <vt:lpstr>PowerPoint Presentation</vt:lpstr>
      <vt:lpstr>Procedure</vt:lpstr>
      <vt:lpstr>Procedure</vt:lpstr>
      <vt:lpstr>Experimental Results for Water</vt:lpstr>
      <vt:lpstr>Experimental Results for Less Dense Milk</vt:lpstr>
      <vt:lpstr>Experimental Results for More Dense Milk</vt:lpstr>
      <vt:lpstr>Experimental Results for Less Dense Syrup</vt:lpstr>
      <vt:lpstr>PowerPoint Presentation</vt:lpstr>
      <vt:lpstr>Discussion</vt:lpstr>
      <vt:lpstr>Conclusion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lzhangtemp</dc:creator>
  <cp:lastModifiedBy>lzhangtemp</cp:lastModifiedBy>
  <cp:revision>69</cp:revision>
  <dcterms:created xsi:type="dcterms:W3CDTF">2021-04-02T18:59:03Z</dcterms:created>
  <dcterms:modified xsi:type="dcterms:W3CDTF">2021-04-21T23:11:09Z</dcterms:modified>
</cp:coreProperties>
</file>