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Roboto"/>
      <p:regular r:id="rId26"/>
      <p:bold r:id="rId27"/>
      <p:italic r:id="rId28"/>
      <p:boldItalic r:id="rId29"/>
    </p:embeddedFont>
    <p:embeddedFont>
      <p:font typeface="Nunito"/>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670FE32-7EA3-43F7-AE26-8BA462F45BBF}">
  <a:tblStyle styleId="{A670FE32-7EA3-43F7-AE26-8BA462F45BB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regular.fntdata"/><Relationship Id="rId25" Type="http://schemas.openxmlformats.org/officeDocument/2006/relationships/slide" Target="slides/slide19.xml"/><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bold.fntdata"/><Relationship Id="rId30" Type="http://schemas.openxmlformats.org/officeDocument/2006/relationships/font" Target="fonts/Nunito-regular.fntdata"/><Relationship Id="rId11" Type="http://schemas.openxmlformats.org/officeDocument/2006/relationships/slide" Target="slides/slide5.xml"/><Relationship Id="rId33" Type="http://schemas.openxmlformats.org/officeDocument/2006/relationships/font" Target="fonts/Nunito-boldItalic.fntdata"/><Relationship Id="rId10" Type="http://schemas.openxmlformats.org/officeDocument/2006/relationships/slide" Target="slides/slide4.xml"/><Relationship Id="rId32" Type="http://schemas.openxmlformats.org/officeDocument/2006/relationships/font" Target="fonts/Nunito-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d23c41822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d23c41822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cef7235319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cef7235319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cef7235319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cef7235319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cef7235319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cef7235319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d27991a17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d27991a17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cef7235319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cef7235319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cef7235319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cef7235319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d27991a17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d27991a17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cef7235319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cef7235319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d27991a17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d27991a17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cef7235319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cef7235319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cef7235319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cef7235319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cef7235319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cef7235319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cd4d5058e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cd4d5058e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cef7235319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cef7235319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d27991a178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d27991a17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d27991a178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d27991a17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d27991a17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d27991a17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rgbClr val="999999"/>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jpg"/><Relationship Id="rId4" Type="http://schemas.openxmlformats.org/officeDocument/2006/relationships/image" Target="../media/image18.jpg"/><Relationship Id="rId5"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jpg"/><Relationship Id="rId4" Type="http://schemas.openxmlformats.org/officeDocument/2006/relationships/image" Target="../media/image15.jpg"/><Relationship Id="rId5"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4" name="Shape 84"/>
        <p:cNvGrpSpPr/>
        <p:nvPr/>
      </p:nvGrpSpPr>
      <p:grpSpPr>
        <a:xfrm>
          <a:off x="0" y="0"/>
          <a:ext cx="0" cy="0"/>
          <a:chOff x="0" y="0"/>
          <a:chExt cx="0" cy="0"/>
        </a:xfrm>
      </p:grpSpPr>
      <p:pic>
        <p:nvPicPr>
          <p:cNvPr id="85" name="Google Shape;85;p13"/>
          <p:cNvPicPr preferRelativeResize="0"/>
          <p:nvPr/>
        </p:nvPicPr>
        <p:blipFill>
          <a:blip r:embed="rId3">
            <a:alphaModFix/>
          </a:blip>
          <a:stretch>
            <a:fillRect/>
          </a:stretch>
        </p:blipFill>
        <p:spPr>
          <a:xfrm>
            <a:off x="0" y="0"/>
            <a:ext cx="9144003" cy="4991101"/>
          </a:xfrm>
          <a:prstGeom prst="rect">
            <a:avLst/>
          </a:prstGeom>
          <a:noFill/>
          <a:ln>
            <a:noFill/>
          </a:ln>
        </p:spPr>
      </p:pic>
      <p:sp>
        <p:nvSpPr>
          <p:cNvPr id="86" name="Google Shape;86;p13"/>
          <p:cNvSpPr txBox="1"/>
          <p:nvPr>
            <p:ph type="ctrTitle"/>
          </p:nvPr>
        </p:nvSpPr>
        <p:spPr>
          <a:xfrm>
            <a:off x="350950" y="1300050"/>
            <a:ext cx="8541900" cy="1335900"/>
          </a:xfrm>
          <a:prstGeom prst="rect">
            <a:avLst/>
          </a:prstGeom>
          <a:noFill/>
        </p:spPr>
        <p:txBody>
          <a:bodyPr anchorCtr="0" anchor="b" bIns="91425" lIns="91425" spcFirstLastPara="1" rIns="91425" wrap="square" tIns="91425">
            <a:spAutoFit/>
          </a:bodyPr>
          <a:lstStyle/>
          <a:p>
            <a:pPr indent="0" lvl="0" marL="0" rtl="0" algn="ctr">
              <a:spcBef>
                <a:spcPts val="0"/>
              </a:spcBef>
              <a:spcAft>
                <a:spcPts val="0"/>
              </a:spcAft>
              <a:buSzPts val="990"/>
              <a:buNone/>
            </a:pPr>
            <a:r>
              <a:rPr b="1" lang="en" sz="2400" u="sng">
                <a:solidFill>
                  <a:schemeClr val="lt2"/>
                </a:solidFill>
                <a:latin typeface="Nunito"/>
                <a:ea typeface="Nunito"/>
                <a:cs typeface="Nunito"/>
                <a:sym typeface="Nunito"/>
              </a:rPr>
              <a:t>The Effect of Lowering Huntingtin Protein Levels in                                       </a:t>
            </a:r>
            <a:r>
              <a:rPr b="1" lang="en" sz="2400">
                <a:solidFill>
                  <a:schemeClr val="lt2"/>
                </a:solidFill>
                <a:latin typeface="Nunito"/>
                <a:ea typeface="Nunito"/>
                <a:cs typeface="Nunito"/>
                <a:sym typeface="Nunito"/>
              </a:rPr>
              <a:t>              </a:t>
            </a:r>
            <a:r>
              <a:rPr b="1" lang="en" sz="2400" u="sng">
                <a:solidFill>
                  <a:schemeClr val="lt2"/>
                </a:solidFill>
                <a:latin typeface="Nunito"/>
                <a:ea typeface="Nunito"/>
                <a:cs typeface="Nunito"/>
                <a:sym typeface="Nunito"/>
              </a:rPr>
              <a:t>Hippocampal Neurons on Cell Apoptosis.</a:t>
            </a:r>
            <a:endParaRPr b="1" sz="2400" u="sng">
              <a:solidFill>
                <a:schemeClr val="lt2"/>
              </a:solidFill>
              <a:latin typeface="Nunito"/>
              <a:ea typeface="Nunito"/>
              <a:cs typeface="Nunito"/>
              <a:sym typeface="Nunito"/>
            </a:endParaRPr>
          </a:p>
          <a:p>
            <a:pPr indent="0" lvl="0" marL="0" rtl="0" algn="l">
              <a:spcBef>
                <a:spcPts val="0"/>
              </a:spcBef>
              <a:spcAft>
                <a:spcPts val="0"/>
              </a:spcAft>
              <a:buSzPts val="990"/>
              <a:buNone/>
            </a:pPr>
            <a:r>
              <a:t/>
            </a:r>
            <a:endParaRPr sz="2680"/>
          </a:p>
        </p:txBody>
      </p:sp>
      <p:sp>
        <p:nvSpPr>
          <p:cNvPr id="87" name="Google Shape;87;p13"/>
          <p:cNvSpPr txBox="1"/>
          <p:nvPr>
            <p:ph idx="1" type="subTitle"/>
          </p:nvPr>
        </p:nvSpPr>
        <p:spPr>
          <a:xfrm>
            <a:off x="350938" y="2739463"/>
            <a:ext cx="8222100" cy="4329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275"/>
              <a:buNone/>
            </a:pPr>
            <a:r>
              <a:rPr lang="en" sz="2300">
                <a:solidFill>
                  <a:schemeClr val="dk1"/>
                </a:solidFill>
                <a:latin typeface="Nunito"/>
                <a:ea typeface="Nunito"/>
                <a:cs typeface="Nunito"/>
                <a:sym typeface="Nunito"/>
              </a:rPr>
              <a:t>                                  </a:t>
            </a:r>
            <a:r>
              <a:rPr lang="en" sz="2300">
                <a:solidFill>
                  <a:schemeClr val="lt2"/>
                </a:solidFill>
                <a:latin typeface="Nunito"/>
                <a:ea typeface="Nunito"/>
                <a:cs typeface="Nunito"/>
                <a:sym typeface="Nunito"/>
              </a:rPr>
              <a:t>  </a:t>
            </a:r>
            <a:r>
              <a:rPr b="1" lang="en" sz="2300">
                <a:solidFill>
                  <a:schemeClr val="lt2"/>
                </a:solidFill>
                <a:latin typeface="Nunito"/>
                <a:ea typeface="Nunito"/>
                <a:cs typeface="Nunito"/>
                <a:sym typeface="Nunito"/>
              </a:rPr>
              <a:t> </a:t>
            </a:r>
            <a:r>
              <a:rPr b="1" lang="en" sz="2300" u="sng">
                <a:solidFill>
                  <a:schemeClr val="lt2"/>
                </a:solidFill>
                <a:latin typeface="Nunito"/>
                <a:ea typeface="Nunito"/>
                <a:cs typeface="Nunito"/>
                <a:sym typeface="Nunito"/>
              </a:rPr>
              <a:t>By: Caleb Tibbs </a:t>
            </a:r>
            <a:endParaRPr b="1" sz="2300" u="sng">
              <a:solidFill>
                <a:schemeClr val="lt2"/>
              </a:solidFill>
              <a:latin typeface="Nunito"/>
              <a:ea typeface="Nunito"/>
              <a:cs typeface="Nunito"/>
              <a:sym typeface="Nunito"/>
            </a:endParaRPr>
          </a:p>
          <a:p>
            <a:pPr indent="0" lvl="0" marL="0" rtl="0" algn="l">
              <a:lnSpc>
                <a:spcPct val="80000"/>
              </a:lnSpc>
              <a:spcBef>
                <a:spcPts val="0"/>
              </a:spcBef>
              <a:spcAft>
                <a:spcPts val="0"/>
              </a:spcAft>
              <a:buSzPts val="275"/>
              <a:buNone/>
            </a:pPr>
            <a:r>
              <a:rPr b="1" lang="en" sz="2300">
                <a:solidFill>
                  <a:schemeClr val="lt2"/>
                </a:solidFill>
                <a:latin typeface="Nunito"/>
                <a:ea typeface="Nunito"/>
                <a:cs typeface="Nunito"/>
                <a:sym typeface="Nunito"/>
              </a:rPr>
              <a:t>                                         </a:t>
            </a:r>
            <a:r>
              <a:rPr b="1" lang="en" sz="2300" u="sng">
                <a:solidFill>
                  <a:schemeClr val="lt2"/>
                </a:solidFill>
                <a:latin typeface="Nunito"/>
                <a:ea typeface="Nunito"/>
                <a:cs typeface="Nunito"/>
                <a:sym typeface="Nunito"/>
              </a:rPr>
              <a:t>Grade 10</a:t>
            </a:r>
            <a:endParaRPr b="1" sz="2300" u="sng">
              <a:solidFill>
                <a:schemeClr val="lt2"/>
              </a:solidFill>
              <a:latin typeface="Nunito"/>
              <a:ea typeface="Nunito"/>
              <a:cs typeface="Nunito"/>
              <a:sym typeface="Nunito"/>
            </a:endParaRPr>
          </a:p>
          <a:p>
            <a:pPr indent="0" lvl="0" marL="0" rtl="0" algn="l">
              <a:lnSpc>
                <a:spcPct val="80000"/>
              </a:lnSpc>
              <a:spcBef>
                <a:spcPts val="0"/>
              </a:spcBef>
              <a:spcAft>
                <a:spcPts val="0"/>
              </a:spcAft>
              <a:buSzPts val="275"/>
              <a:buNone/>
            </a:pPr>
            <a:r>
              <a:rPr b="1" lang="en" sz="2300">
                <a:solidFill>
                  <a:schemeClr val="lt2"/>
                </a:solidFill>
                <a:latin typeface="Nunito"/>
                <a:ea typeface="Nunito"/>
                <a:cs typeface="Nunito"/>
                <a:sym typeface="Nunito"/>
              </a:rPr>
              <a:t>                               </a:t>
            </a:r>
            <a:r>
              <a:rPr b="1" lang="en" sz="2300" u="sng">
                <a:solidFill>
                  <a:schemeClr val="lt2"/>
                </a:solidFill>
                <a:latin typeface="Nunito"/>
                <a:ea typeface="Nunito"/>
                <a:cs typeface="Nunito"/>
                <a:sym typeface="Nunito"/>
              </a:rPr>
              <a:t>Holy Spirit High School</a:t>
            </a:r>
            <a:endParaRPr b="1" sz="2300" u="sng">
              <a:solidFill>
                <a:schemeClr val="lt2"/>
              </a:solidFill>
              <a:latin typeface="Nunito"/>
              <a:ea typeface="Nunito"/>
              <a:cs typeface="Nunito"/>
              <a:sym typeface="Nunito"/>
            </a:endParaRPr>
          </a:p>
          <a:p>
            <a:pPr indent="0" lvl="0" marL="0" rtl="0" algn="l">
              <a:lnSpc>
                <a:spcPct val="80000"/>
              </a:lnSpc>
              <a:spcBef>
                <a:spcPts val="0"/>
              </a:spcBef>
              <a:spcAft>
                <a:spcPts val="0"/>
              </a:spcAft>
              <a:buSzPts val="275"/>
              <a:buNone/>
            </a:pPr>
            <a:r>
              <a:rPr b="1" lang="en" sz="2300">
                <a:solidFill>
                  <a:schemeClr val="lt2"/>
                </a:solidFill>
                <a:latin typeface="Nunito"/>
                <a:ea typeface="Nunito"/>
                <a:cs typeface="Nunito"/>
                <a:sym typeface="Nunito"/>
              </a:rPr>
              <a:t>                                           </a:t>
            </a:r>
            <a:r>
              <a:rPr b="1" lang="en" sz="2300" u="sng">
                <a:solidFill>
                  <a:schemeClr val="lt2"/>
                </a:solidFill>
                <a:latin typeface="Nunito"/>
                <a:ea typeface="Nunito"/>
                <a:cs typeface="Nunito"/>
                <a:sym typeface="Nunito"/>
              </a:rPr>
              <a:t>C.B.S NL</a:t>
            </a:r>
            <a:endParaRPr b="1" sz="2300" u="sng">
              <a:solidFill>
                <a:schemeClr val="lt2"/>
              </a:solidFill>
              <a:latin typeface="Nunito"/>
              <a:ea typeface="Nunito"/>
              <a:cs typeface="Nunito"/>
              <a:sym typeface="Nunito"/>
            </a:endParaRPr>
          </a:p>
          <a:p>
            <a:pPr indent="0" lvl="0" marL="0" rtl="0" algn="l">
              <a:lnSpc>
                <a:spcPct val="80000"/>
              </a:lnSpc>
              <a:spcBef>
                <a:spcPts val="0"/>
              </a:spcBef>
              <a:spcAft>
                <a:spcPts val="0"/>
              </a:spcAft>
              <a:buSzPts val="275"/>
              <a:buNone/>
            </a:pPr>
            <a:r>
              <a:t/>
            </a:r>
            <a:endParaRPr sz="525">
              <a:solidFill>
                <a:schemeClr val="dk1"/>
              </a:solidFill>
              <a:latin typeface="Nunito"/>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4"/>
          <p:cNvPicPr preferRelativeResize="0"/>
          <p:nvPr/>
        </p:nvPicPr>
        <p:blipFill>
          <a:blip r:embed="rId3">
            <a:alphaModFix/>
          </a:blip>
          <a:stretch>
            <a:fillRect/>
          </a:stretch>
        </p:blipFill>
        <p:spPr>
          <a:xfrm>
            <a:off x="0" y="0"/>
            <a:ext cx="9144003" cy="5143500"/>
          </a:xfrm>
          <a:prstGeom prst="rect">
            <a:avLst/>
          </a:prstGeom>
          <a:noFill/>
          <a:ln>
            <a:noFill/>
          </a:ln>
        </p:spPr>
      </p:pic>
      <p:sp>
        <p:nvSpPr>
          <p:cNvPr id="93" name="Google Shape;93;p14"/>
          <p:cNvSpPr txBox="1"/>
          <p:nvPr>
            <p:ph type="ctrTitle"/>
          </p:nvPr>
        </p:nvSpPr>
        <p:spPr>
          <a:xfrm>
            <a:off x="481800" y="230975"/>
            <a:ext cx="8180400" cy="564900"/>
          </a:xfrm>
          <a:prstGeom prst="rect">
            <a:avLst/>
          </a:prstGeom>
          <a:solidFill>
            <a:schemeClr val="lt2"/>
          </a:solidFill>
        </p:spPr>
        <p:txBody>
          <a:bodyPr anchorCtr="0" anchor="b" bIns="91425" lIns="91425" spcFirstLastPara="1" rIns="91425" wrap="square" tIns="91425">
            <a:normAutofit fontScale="90000"/>
          </a:bodyPr>
          <a:lstStyle/>
          <a:p>
            <a:pPr indent="0" lvl="0" marL="0" rtl="0" algn="l">
              <a:spcBef>
                <a:spcPts val="0"/>
              </a:spcBef>
              <a:spcAft>
                <a:spcPts val="0"/>
              </a:spcAft>
              <a:buNone/>
            </a:pPr>
            <a:r>
              <a:rPr b="1" lang="en" sz="3500" u="sng">
                <a:solidFill>
                  <a:schemeClr val="dk1"/>
                </a:solidFill>
                <a:latin typeface="Nunito"/>
                <a:ea typeface="Nunito"/>
                <a:cs typeface="Nunito"/>
                <a:sym typeface="Nunito"/>
              </a:rPr>
              <a:t>Introduction</a:t>
            </a:r>
            <a:endParaRPr b="1" sz="3500" u="sng">
              <a:solidFill>
                <a:schemeClr val="dk1"/>
              </a:solidFill>
              <a:latin typeface="Nunito"/>
              <a:ea typeface="Nunito"/>
              <a:cs typeface="Nunito"/>
              <a:sym typeface="Nunito"/>
            </a:endParaRPr>
          </a:p>
        </p:txBody>
      </p:sp>
      <p:sp>
        <p:nvSpPr>
          <p:cNvPr id="94" name="Google Shape;94;p14"/>
          <p:cNvSpPr txBox="1"/>
          <p:nvPr>
            <p:ph idx="1" type="subTitle"/>
          </p:nvPr>
        </p:nvSpPr>
        <p:spPr>
          <a:xfrm>
            <a:off x="460950" y="1009150"/>
            <a:ext cx="8222100" cy="3451800"/>
          </a:xfrm>
          <a:prstGeom prst="rect">
            <a:avLst/>
          </a:prstGeom>
          <a:solidFill>
            <a:schemeClr val="lt2"/>
          </a:solidFill>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solidFill>
                  <a:schemeClr val="dk1"/>
                </a:solidFill>
                <a:latin typeface="Nunito"/>
                <a:ea typeface="Nunito"/>
                <a:cs typeface="Nunito"/>
                <a:sym typeface="Nunito"/>
              </a:rPr>
              <a:t>Huntington's disease is neurological disease caused by a mutation in the huntingtin gene. The huntington gene produces huntington's protein (HTT). HD can cause many symptoms such as movement issues, loss of memory and trouble regulating emotions. </a:t>
            </a:r>
            <a:endParaRPr>
              <a:solidFill>
                <a:schemeClr val="dk1"/>
              </a:solidFill>
              <a:latin typeface="Nunito"/>
              <a:ea typeface="Nunito"/>
              <a:cs typeface="Nunito"/>
              <a:sym typeface="Nunito"/>
            </a:endParaRPr>
          </a:p>
          <a:p>
            <a:pPr indent="0" lvl="0" marL="0" rtl="0" algn="l">
              <a:spcBef>
                <a:spcPts val="0"/>
              </a:spcBef>
              <a:spcAft>
                <a:spcPts val="0"/>
              </a:spcAft>
              <a:buNone/>
            </a:pPr>
            <a:r>
              <a:rPr lang="en">
                <a:solidFill>
                  <a:schemeClr val="dk1"/>
                </a:solidFill>
                <a:latin typeface="Nunito"/>
                <a:ea typeface="Nunito"/>
                <a:cs typeface="Nunito"/>
                <a:sym typeface="Nunito"/>
              </a:rPr>
              <a:t>There are many treatments being developed for huntington's disease that could cause HTT levels to lower. For my project I grew 4 neural cultures to analyze the effects of lowering huntingtin protein levels on cell death, to see if these types treatments could be used for patients with HD. If Lowering HTT levels in cells has no significant effects on cell death, these types of treatments could be used by patients with HD.</a:t>
            </a:r>
            <a:endParaRPr>
              <a:solidFill>
                <a:schemeClr val="dk1"/>
              </a:solidFill>
              <a:latin typeface="Nunito"/>
              <a:ea typeface="Nunito"/>
              <a:cs typeface="Nunito"/>
              <a:sym typeface="Nunito"/>
            </a:endParaRPr>
          </a:p>
        </p:txBody>
      </p:sp>
      <p:sp>
        <p:nvSpPr>
          <p:cNvPr id="95" name="Google Shape;95;p14"/>
          <p:cNvSpPr txBox="1"/>
          <p:nvPr/>
        </p:nvSpPr>
        <p:spPr>
          <a:xfrm>
            <a:off x="0" y="4948075"/>
            <a:ext cx="9144000" cy="2664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5"/>
          <p:cNvPicPr preferRelativeResize="0"/>
          <p:nvPr/>
        </p:nvPicPr>
        <p:blipFill>
          <a:blip r:embed="rId3">
            <a:alphaModFix/>
          </a:blip>
          <a:stretch>
            <a:fillRect/>
          </a:stretch>
        </p:blipFill>
        <p:spPr>
          <a:xfrm>
            <a:off x="0" y="0"/>
            <a:ext cx="9144003" cy="4935375"/>
          </a:xfrm>
          <a:prstGeom prst="rect">
            <a:avLst/>
          </a:prstGeom>
          <a:noFill/>
          <a:ln>
            <a:noFill/>
          </a:ln>
        </p:spPr>
      </p:pic>
      <p:sp>
        <p:nvSpPr>
          <p:cNvPr id="101" name="Google Shape;101;p15"/>
          <p:cNvSpPr txBox="1"/>
          <p:nvPr>
            <p:ph idx="1" type="body"/>
          </p:nvPr>
        </p:nvSpPr>
        <p:spPr>
          <a:xfrm>
            <a:off x="311700" y="371588"/>
            <a:ext cx="8520600" cy="4192200"/>
          </a:xfrm>
          <a:prstGeom prst="rect">
            <a:avLst/>
          </a:prstGeom>
          <a:solidFill>
            <a:srgbClr val="B7B7B7"/>
          </a:solidFill>
        </p:spPr>
        <p:txBody>
          <a:bodyPr anchorCtr="0" anchor="t" bIns="91425" lIns="91425" spcFirstLastPara="1" rIns="91425" wrap="square" tIns="91425">
            <a:normAutofit fontScale="32500"/>
          </a:bodyPr>
          <a:lstStyle/>
          <a:p>
            <a:pPr indent="0" lvl="0" marL="0" rtl="0" algn="l">
              <a:lnSpc>
                <a:spcPct val="100000"/>
              </a:lnSpc>
              <a:spcBef>
                <a:spcPts val="0"/>
              </a:spcBef>
              <a:spcAft>
                <a:spcPts val="0"/>
              </a:spcAft>
              <a:buNone/>
            </a:pPr>
            <a:r>
              <a:rPr b="1" lang="en" sz="6500">
                <a:solidFill>
                  <a:schemeClr val="dk1"/>
                </a:solidFill>
                <a:latin typeface="Nunito"/>
                <a:ea typeface="Nunito"/>
                <a:cs typeface="Nunito"/>
                <a:sym typeface="Nunito"/>
              </a:rPr>
              <a:t>Purpose: </a:t>
            </a:r>
            <a:r>
              <a:rPr lang="en" sz="6500">
                <a:solidFill>
                  <a:schemeClr val="dk1"/>
                </a:solidFill>
                <a:latin typeface="Nunito"/>
                <a:ea typeface="Nunito"/>
                <a:cs typeface="Nunito"/>
                <a:sym typeface="Nunito"/>
              </a:rPr>
              <a:t>The purpose of this project is to help determine the effects of lowering HTT levels on apoptosis (cell death), to determine if </a:t>
            </a:r>
            <a:r>
              <a:rPr lang="en" sz="6500">
                <a:solidFill>
                  <a:schemeClr val="dk1"/>
                </a:solidFill>
                <a:latin typeface="Nunito"/>
                <a:ea typeface="Nunito"/>
                <a:cs typeface="Nunito"/>
                <a:sym typeface="Nunito"/>
              </a:rPr>
              <a:t>treatments</a:t>
            </a:r>
            <a:r>
              <a:rPr lang="en" sz="6500">
                <a:solidFill>
                  <a:schemeClr val="dk1"/>
                </a:solidFill>
                <a:latin typeface="Nunito"/>
                <a:ea typeface="Nunito"/>
                <a:cs typeface="Nunito"/>
                <a:sym typeface="Nunito"/>
              </a:rPr>
              <a:t> for </a:t>
            </a:r>
            <a:r>
              <a:rPr lang="en" sz="6500">
                <a:solidFill>
                  <a:schemeClr val="dk1"/>
                </a:solidFill>
                <a:latin typeface="Nunito"/>
                <a:ea typeface="Nunito"/>
                <a:cs typeface="Nunito"/>
                <a:sym typeface="Nunito"/>
              </a:rPr>
              <a:t>Huntington's</a:t>
            </a:r>
            <a:r>
              <a:rPr lang="en" sz="6500">
                <a:solidFill>
                  <a:schemeClr val="dk1"/>
                </a:solidFill>
                <a:latin typeface="Nunito"/>
                <a:ea typeface="Nunito"/>
                <a:cs typeface="Nunito"/>
                <a:sym typeface="Nunito"/>
              </a:rPr>
              <a:t> disease that could cause lower HTT levels could be used by patients with HD. </a:t>
            </a:r>
            <a:endParaRPr sz="65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t/>
            </a:r>
            <a:endParaRPr sz="65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rPr b="1" lang="en" sz="6500">
                <a:solidFill>
                  <a:schemeClr val="dk1"/>
                </a:solidFill>
                <a:latin typeface="Nunito"/>
                <a:ea typeface="Nunito"/>
                <a:cs typeface="Nunito"/>
                <a:sym typeface="Nunito"/>
              </a:rPr>
              <a:t>Question: </a:t>
            </a:r>
            <a:r>
              <a:rPr lang="en" sz="6500">
                <a:solidFill>
                  <a:schemeClr val="dk1"/>
                </a:solidFill>
                <a:latin typeface="Nunito"/>
                <a:ea typeface="Nunito"/>
                <a:cs typeface="Nunito"/>
                <a:sym typeface="Nunito"/>
              </a:rPr>
              <a:t>What are the effects of lowering HTT levels in neurons on cell death and could treatments for HD that could cause huntingtin </a:t>
            </a:r>
            <a:r>
              <a:rPr lang="en" sz="6500">
                <a:solidFill>
                  <a:schemeClr val="dk1"/>
                </a:solidFill>
                <a:latin typeface="Nunito"/>
                <a:ea typeface="Nunito"/>
                <a:cs typeface="Nunito"/>
                <a:sym typeface="Nunito"/>
              </a:rPr>
              <a:t>protein</a:t>
            </a:r>
            <a:r>
              <a:rPr lang="en" sz="6500">
                <a:solidFill>
                  <a:schemeClr val="dk1"/>
                </a:solidFill>
                <a:latin typeface="Nunito"/>
                <a:ea typeface="Nunito"/>
                <a:cs typeface="Nunito"/>
                <a:sym typeface="Nunito"/>
              </a:rPr>
              <a:t> levels to lower be used by patient with HD?</a:t>
            </a:r>
            <a:endParaRPr sz="65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t/>
            </a:r>
            <a:endParaRPr sz="65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rPr b="1" lang="en" sz="6500">
                <a:solidFill>
                  <a:schemeClr val="dk1"/>
                </a:solidFill>
                <a:latin typeface="Nunito"/>
                <a:ea typeface="Nunito"/>
                <a:cs typeface="Nunito"/>
                <a:sym typeface="Nunito"/>
              </a:rPr>
              <a:t>Hypothesis:</a:t>
            </a:r>
            <a:r>
              <a:rPr lang="en" sz="6500">
                <a:solidFill>
                  <a:schemeClr val="dk1"/>
                </a:solidFill>
                <a:latin typeface="Nunito"/>
                <a:ea typeface="Nunito"/>
                <a:cs typeface="Nunito"/>
                <a:sym typeface="Nunito"/>
              </a:rPr>
              <a:t> I predict that cells that have lowered HTT levels, will have an increased rate of apoptosis as compared to the control.</a:t>
            </a:r>
            <a:endParaRPr sz="6500">
              <a:solidFill>
                <a:schemeClr val="dk1"/>
              </a:solidFill>
              <a:latin typeface="Nunito"/>
              <a:ea typeface="Nunito"/>
              <a:cs typeface="Nunito"/>
              <a:sym typeface="Nunito"/>
            </a:endParaRPr>
          </a:p>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6"/>
          <p:cNvPicPr preferRelativeResize="0"/>
          <p:nvPr/>
        </p:nvPicPr>
        <p:blipFill>
          <a:blip r:embed="rId3">
            <a:alphaModFix/>
          </a:blip>
          <a:stretch>
            <a:fillRect/>
          </a:stretch>
        </p:blipFill>
        <p:spPr>
          <a:xfrm>
            <a:off x="0" y="0"/>
            <a:ext cx="9144003" cy="4890801"/>
          </a:xfrm>
          <a:prstGeom prst="rect">
            <a:avLst/>
          </a:prstGeom>
          <a:noFill/>
          <a:ln>
            <a:noFill/>
          </a:ln>
        </p:spPr>
      </p:pic>
      <p:sp>
        <p:nvSpPr>
          <p:cNvPr id="107" name="Google Shape;107;p16"/>
          <p:cNvSpPr txBox="1"/>
          <p:nvPr>
            <p:ph idx="1" type="body"/>
          </p:nvPr>
        </p:nvSpPr>
        <p:spPr>
          <a:xfrm>
            <a:off x="311700" y="1070925"/>
            <a:ext cx="8520600" cy="3401100"/>
          </a:xfrm>
          <a:prstGeom prst="rect">
            <a:avLst/>
          </a:prstGeom>
          <a:solidFill>
            <a:srgbClr val="999999"/>
          </a:solidFill>
        </p:spPr>
        <p:txBody>
          <a:bodyPr anchorCtr="0" anchor="t" bIns="91425" lIns="91425" spcFirstLastPara="1" rIns="91425" wrap="square" tIns="91425">
            <a:normAutofit fontScale="47500"/>
          </a:bodyPr>
          <a:lstStyle/>
          <a:p>
            <a:pPr indent="0" lvl="0" marL="0" rtl="0" algn="l">
              <a:lnSpc>
                <a:spcPct val="100000"/>
              </a:lnSpc>
              <a:spcBef>
                <a:spcPts val="0"/>
              </a:spcBef>
              <a:spcAft>
                <a:spcPts val="0"/>
              </a:spcAft>
              <a:buNone/>
            </a:pPr>
            <a:r>
              <a:rPr b="1" lang="en" sz="5100">
                <a:solidFill>
                  <a:schemeClr val="dk1"/>
                </a:solidFill>
                <a:latin typeface="Nunito"/>
                <a:ea typeface="Nunito"/>
                <a:cs typeface="Nunito"/>
                <a:sym typeface="Nunito"/>
              </a:rPr>
              <a:t>Independent variable:</a:t>
            </a:r>
            <a:r>
              <a:rPr lang="en" sz="4800">
                <a:solidFill>
                  <a:schemeClr val="dk1"/>
                </a:solidFill>
                <a:latin typeface="Nunito"/>
                <a:ea typeface="Nunito"/>
                <a:cs typeface="Nunito"/>
                <a:sym typeface="Nunito"/>
              </a:rPr>
              <a:t> The HTT level in neurons.</a:t>
            </a:r>
            <a:endParaRPr sz="48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t/>
            </a:r>
            <a:endParaRPr sz="48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rPr b="1" lang="en" sz="5100">
                <a:solidFill>
                  <a:schemeClr val="dk1"/>
                </a:solidFill>
                <a:latin typeface="Nunito"/>
                <a:ea typeface="Nunito"/>
                <a:cs typeface="Nunito"/>
                <a:sym typeface="Nunito"/>
              </a:rPr>
              <a:t>Dependent variable:</a:t>
            </a:r>
            <a:r>
              <a:rPr lang="en" sz="4800">
                <a:solidFill>
                  <a:schemeClr val="dk1"/>
                </a:solidFill>
                <a:latin typeface="Nunito"/>
                <a:ea typeface="Nunito"/>
                <a:cs typeface="Nunito"/>
                <a:sym typeface="Nunito"/>
              </a:rPr>
              <a:t> The amount of cell death in neurons.</a:t>
            </a:r>
            <a:endParaRPr sz="48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t/>
            </a:r>
            <a:endParaRPr sz="48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rPr b="1" lang="en" sz="5100">
                <a:solidFill>
                  <a:schemeClr val="dk1"/>
                </a:solidFill>
                <a:latin typeface="Nunito"/>
                <a:ea typeface="Nunito"/>
                <a:cs typeface="Nunito"/>
                <a:sym typeface="Nunito"/>
              </a:rPr>
              <a:t>Controlled variables: </a:t>
            </a:r>
            <a:r>
              <a:rPr lang="en" sz="5100">
                <a:solidFill>
                  <a:schemeClr val="dk1"/>
                </a:solidFill>
                <a:latin typeface="Nunito"/>
                <a:ea typeface="Nunito"/>
                <a:cs typeface="Nunito"/>
                <a:sym typeface="Nunito"/>
              </a:rPr>
              <a:t>The culture media, the number of times the media was replaced, the incubator, the brain region used to collect the cells, the slides the cultures were placed on and the microscope settings used during imaging.</a:t>
            </a:r>
            <a:endParaRPr>
              <a:solidFill>
                <a:schemeClr val="dk1"/>
              </a:solidFill>
            </a:endParaRPr>
          </a:p>
        </p:txBody>
      </p:sp>
      <p:sp>
        <p:nvSpPr>
          <p:cNvPr id="108" name="Google Shape;108;p16"/>
          <p:cNvSpPr txBox="1"/>
          <p:nvPr/>
        </p:nvSpPr>
        <p:spPr>
          <a:xfrm>
            <a:off x="311700" y="376575"/>
            <a:ext cx="8520600" cy="615600"/>
          </a:xfrm>
          <a:prstGeom prst="rect">
            <a:avLst/>
          </a:prstGeom>
          <a:solidFill>
            <a:srgbClr val="999999"/>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u="sng">
                <a:solidFill>
                  <a:schemeClr val="dk1"/>
                </a:solidFill>
                <a:latin typeface="Nunito"/>
                <a:ea typeface="Nunito"/>
                <a:cs typeface="Nunito"/>
                <a:sym typeface="Nunito"/>
              </a:rPr>
              <a:t>Variables</a:t>
            </a:r>
            <a:endParaRPr b="1" sz="2800" u="sng">
              <a:solidFill>
                <a:schemeClr val="dk1"/>
              </a:solidFill>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17"/>
          <p:cNvPicPr preferRelativeResize="0"/>
          <p:nvPr/>
        </p:nvPicPr>
        <p:blipFill>
          <a:blip r:embed="rId3">
            <a:alphaModFix/>
          </a:blip>
          <a:stretch>
            <a:fillRect/>
          </a:stretch>
        </p:blipFill>
        <p:spPr>
          <a:xfrm>
            <a:off x="0" y="-282450"/>
            <a:ext cx="9144003" cy="5217827"/>
          </a:xfrm>
          <a:prstGeom prst="rect">
            <a:avLst/>
          </a:prstGeom>
          <a:noFill/>
          <a:ln>
            <a:noFill/>
          </a:ln>
        </p:spPr>
      </p:pic>
      <p:sp>
        <p:nvSpPr>
          <p:cNvPr id="114" name="Google Shape;114;p17"/>
          <p:cNvSpPr txBox="1"/>
          <p:nvPr>
            <p:ph type="title"/>
          </p:nvPr>
        </p:nvSpPr>
        <p:spPr>
          <a:xfrm>
            <a:off x="288175" y="264425"/>
            <a:ext cx="8473500" cy="607800"/>
          </a:xfrm>
          <a:prstGeom prst="rect">
            <a:avLst/>
          </a:prstGeom>
          <a:solidFill>
            <a:schemeClr val="lt2"/>
          </a:solidFill>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811" u="sng">
                <a:latin typeface="Nunito"/>
                <a:ea typeface="Nunito"/>
                <a:cs typeface="Nunito"/>
                <a:sym typeface="Nunito"/>
              </a:rPr>
              <a:t>Materials</a:t>
            </a:r>
            <a:endParaRPr b="1" sz="2811" u="sng">
              <a:latin typeface="Nunito"/>
              <a:ea typeface="Nunito"/>
              <a:cs typeface="Nunito"/>
              <a:sym typeface="Nunito"/>
            </a:endParaRPr>
          </a:p>
        </p:txBody>
      </p:sp>
      <p:sp>
        <p:nvSpPr>
          <p:cNvPr id="115" name="Google Shape;115;p17"/>
          <p:cNvSpPr txBox="1"/>
          <p:nvPr>
            <p:ph idx="1" type="body"/>
          </p:nvPr>
        </p:nvSpPr>
        <p:spPr>
          <a:xfrm>
            <a:off x="264625" y="1006025"/>
            <a:ext cx="8520600" cy="3339000"/>
          </a:xfrm>
          <a:prstGeom prst="rect">
            <a:avLst/>
          </a:prstGeom>
          <a:solidFill>
            <a:srgbClr val="999999"/>
          </a:solidFill>
        </p:spPr>
        <p:txBody>
          <a:bodyPr anchorCtr="0" anchor="t" bIns="91425" lIns="91425" spcFirstLastPara="1" rIns="91425" wrap="square" tIns="91425">
            <a:normAutofit fontScale="25000" lnSpcReduction="20000"/>
          </a:bodyPr>
          <a:lstStyle/>
          <a:p>
            <a:pPr indent="-355600" lvl="0" marL="457200" rtl="0" algn="l">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Brain tissue from the hippocampus of newborn rats</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Scalpel</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Papain (proteolytic enzyme – breaks down protein)</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Pipets of various sizes</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Glass coverslips</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24 well plate</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Poly D lysine (allows for attachment of cells to glass coverslips)</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Widefield microscope</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Incubator </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Feeding media: Neurobasal Media, B 27, </a:t>
            </a:r>
            <a:r>
              <a:rPr lang="en" sz="8000">
                <a:solidFill>
                  <a:schemeClr val="dk1"/>
                </a:solidFill>
                <a:latin typeface="Nunito"/>
                <a:ea typeface="Nunito"/>
                <a:cs typeface="Nunito"/>
                <a:sym typeface="Nunito"/>
              </a:rPr>
              <a:t>Penicillin</a:t>
            </a:r>
            <a:r>
              <a:rPr lang="en" sz="8000">
                <a:solidFill>
                  <a:schemeClr val="dk1"/>
                </a:solidFill>
                <a:latin typeface="Nunito"/>
                <a:ea typeface="Nunito"/>
                <a:cs typeface="Nunito"/>
                <a:sym typeface="Nunito"/>
              </a:rPr>
              <a:t>/streptomycin (PS), Glutamax and hepes</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DAPI mounting media </a:t>
            </a:r>
            <a:endParaRPr sz="8000">
              <a:solidFill>
                <a:schemeClr val="dk1"/>
              </a:solidFill>
              <a:latin typeface="Nunito"/>
              <a:ea typeface="Nunito"/>
              <a:cs typeface="Nunito"/>
              <a:sym typeface="Nunito"/>
            </a:endParaRPr>
          </a:p>
          <a:p>
            <a:pPr indent="-355600" lvl="0" marL="457200" rtl="0" algn="just">
              <a:lnSpc>
                <a:spcPct val="100000"/>
              </a:lnSpc>
              <a:spcBef>
                <a:spcPts val="0"/>
              </a:spcBef>
              <a:spcAft>
                <a:spcPts val="0"/>
              </a:spcAft>
              <a:buClr>
                <a:schemeClr val="dk1"/>
              </a:buClr>
              <a:buSzPct val="100000"/>
              <a:buFont typeface="Nunito"/>
              <a:buChar char="●"/>
            </a:pPr>
            <a:r>
              <a:rPr lang="en" sz="8000">
                <a:solidFill>
                  <a:schemeClr val="dk1"/>
                </a:solidFill>
                <a:latin typeface="Nunito"/>
                <a:ea typeface="Nunito"/>
                <a:cs typeface="Nunito"/>
                <a:sym typeface="Nunito"/>
              </a:rPr>
              <a:t>Microscope slides</a:t>
            </a:r>
            <a:endParaRPr sz="8000">
              <a:solidFill>
                <a:schemeClr val="dk1"/>
              </a:solidFill>
              <a:latin typeface="Nunito"/>
              <a:ea typeface="Nunito"/>
              <a:cs typeface="Nunito"/>
              <a:sym typeface="Nunito"/>
            </a:endParaRPr>
          </a:p>
          <a:p>
            <a:pPr indent="0" lvl="0" marL="0" rtl="0" algn="l">
              <a:spcBef>
                <a:spcPts val="0"/>
              </a:spcBef>
              <a:spcAft>
                <a:spcPts val="1200"/>
              </a:spcAft>
              <a:buNone/>
            </a:pPr>
            <a:r>
              <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18"/>
          <p:cNvPicPr preferRelativeResize="0"/>
          <p:nvPr/>
        </p:nvPicPr>
        <p:blipFill>
          <a:blip r:embed="rId3">
            <a:alphaModFix/>
          </a:blip>
          <a:stretch>
            <a:fillRect/>
          </a:stretch>
        </p:blipFill>
        <p:spPr>
          <a:xfrm>
            <a:off x="0" y="-139400"/>
            <a:ext cx="9143997" cy="5282899"/>
          </a:xfrm>
          <a:prstGeom prst="rect">
            <a:avLst/>
          </a:prstGeom>
          <a:noFill/>
          <a:ln>
            <a:noFill/>
          </a:ln>
        </p:spPr>
      </p:pic>
      <p:pic>
        <p:nvPicPr>
          <p:cNvPr id="121" name="Google Shape;121;p18"/>
          <p:cNvPicPr preferRelativeResize="0"/>
          <p:nvPr/>
        </p:nvPicPr>
        <p:blipFill>
          <a:blip r:embed="rId4">
            <a:alphaModFix/>
          </a:blip>
          <a:stretch>
            <a:fillRect/>
          </a:stretch>
        </p:blipFill>
        <p:spPr>
          <a:xfrm>
            <a:off x="164750" y="116838"/>
            <a:ext cx="4407249" cy="4631025"/>
          </a:xfrm>
          <a:prstGeom prst="rect">
            <a:avLst/>
          </a:prstGeom>
          <a:noFill/>
          <a:ln>
            <a:noFill/>
          </a:ln>
        </p:spPr>
      </p:pic>
      <p:pic>
        <p:nvPicPr>
          <p:cNvPr id="122" name="Google Shape;122;p18"/>
          <p:cNvPicPr preferRelativeResize="0"/>
          <p:nvPr/>
        </p:nvPicPr>
        <p:blipFill>
          <a:blip r:embed="rId5">
            <a:alphaModFix/>
          </a:blip>
          <a:stretch>
            <a:fillRect/>
          </a:stretch>
        </p:blipFill>
        <p:spPr>
          <a:xfrm>
            <a:off x="4827550" y="116850"/>
            <a:ext cx="4138772" cy="46132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9"/>
          <p:cNvPicPr preferRelativeResize="0"/>
          <p:nvPr/>
        </p:nvPicPr>
        <p:blipFill>
          <a:blip r:embed="rId3">
            <a:alphaModFix/>
          </a:blip>
          <a:stretch>
            <a:fillRect/>
          </a:stretch>
        </p:blipFill>
        <p:spPr>
          <a:xfrm>
            <a:off x="0" y="0"/>
            <a:ext cx="9144003" cy="4965101"/>
          </a:xfrm>
          <a:prstGeom prst="rect">
            <a:avLst/>
          </a:prstGeom>
          <a:noFill/>
          <a:ln>
            <a:noFill/>
          </a:ln>
        </p:spPr>
      </p:pic>
      <p:sp>
        <p:nvSpPr>
          <p:cNvPr id="128" name="Google Shape;128;p19"/>
          <p:cNvSpPr txBox="1"/>
          <p:nvPr>
            <p:ph type="title"/>
          </p:nvPr>
        </p:nvSpPr>
        <p:spPr>
          <a:xfrm>
            <a:off x="311700" y="410000"/>
            <a:ext cx="8520600" cy="6078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latin typeface="Nunito"/>
                <a:ea typeface="Nunito"/>
                <a:cs typeface="Nunito"/>
                <a:sym typeface="Nunito"/>
              </a:rPr>
              <a:t>Procedure: starting the cultures</a:t>
            </a:r>
            <a:endParaRPr b="1" u="sng">
              <a:latin typeface="Nunito"/>
              <a:ea typeface="Nunito"/>
              <a:cs typeface="Nunito"/>
              <a:sym typeface="Nunito"/>
            </a:endParaRPr>
          </a:p>
        </p:txBody>
      </p:sp>
      <p:sp>
        <p:nvSpPr>
          <p:cNvPr id="129" name="Google Shape;129;p19"/>
          <p:cNvSpPr txBox="1"/>
          <p:nvPr>
            <p:ph idx="1" type="body"/>
          </p:nvPr>
        </p:nvSpPr>
        <p:spPr>
          <a:xfrm>
            <a:off x="311700" y="1229875"/>
            <a:ext cx="8520600" cy="3339000"/>
          </a:xfrm>
          <a:prstGeom prst="rect">
            <a:avLst/>
          </a:prstGeom>
          <a:solidFill>
            <a:schemeClr val="lt2"/>
          </a:solidFill>
        </p:spPr>
        <p:txBody>
          <a:bodyPr anchorCtr="0" anchor="t" bIns="91425" lIns="91425" spcFirstLastPara="1" rIns="91425" wrap="square" tIns="91425">
            <a:normAutofit fontScale="25000" lnSpcReduction="20000"/>
          </a:bodyPr>
          <a:lstStyle/>
          <a:p>
            <a:pPr indent="0" lvl="0" marL="0" rtl="0" algn="l">
              <a:lnSpc>
                <a:spcPct val="100000"/>
              </a:lnSpc>
              <a:spcBef>
                <a:spcPts val="1400"/>
              </a:spcBef>
              <a:spcAft>
                <a:spcPts val="0"/>
              </a:spcAft>
              <a:buNone/>
            </a:pPr>
            <a:r>
              <a:rPr b="1" lang="en" sz="8000" u="sng">
                <a:solidFill>
                  <a:schemeClr val="dk1"/>
                </a:solidFill>
                <a:latin typeface="Nunito"/>
                <a:ea typeface="Nunito"/>
                <a:cs typeface="Nunito"/>
                <a:sym typeface="Nunito"/>
              </a:rPr>
              <a:t>Dissection</a:t>
            </a:r>
            <a:r>
              <a:rPr lang="en" sz="8000">
                <a:solidFill>
                  <a:schemeClr val="dk1"/>
                </a:solidFill>
                <a:latin typeface="Nunito"/>
                <a:ea typeface="Nunito"/>
                <a:cs typeface="Nunito"/>
                <a:sym typeface="Nunito"/>
              </a:rPr>
              <a:t>: Firstly, neuronal tissue from the hippocampus of young rats was dissected for culturing, using a dissecting microscope</a:t>
            </a:r>
            <a:endParaRPr sz="8000">
              <a:solidFill>
                <a:schemeClr val="dk1"/>
              </a:solidFill>
              <a:latin typeface="Nunito"/>
              <a:ea typeface="Nunito"/>
              <a:cs typeface="Nunito"/>
              <a:sym typeface="Nunito"/>
            </a:endParaRPr>
          </a:p>
          <a:p>
            <a:pPr indent="0" lvl="0" marL="0" rtl="0" algn="l">
              <a:lnSpc>
                <a:spcPct val="100000"/>
              </a:lnSpc>
              <a:spcBef>
                <a:spcPts val="1500"/>
              </a:spcBef>
              <a:spcAft>
                <a:spcPts val="0"/>
              </a:spcAft>
              <a:buNone/>
            </a:pPr>
            <a:r>
              <a:rPr b="1" lang="en" sz="8000" u="sng">
                <a:solidFill>
                  <a:schemeClr val="dk1"/>
                </a:solidFill>
                <a:latin typeface="Nunito"/>
                <a:ea typeface="Nunito"/>
                <a:cs typeface="Nunito"/>
                <a:sym typeface="Nunito"/>
              </a:rPr>
              <a:t>Dissociation</a:t>
            </a:r>
            <a:r>
              <a:rPr b="1" lang="en" sz="8000">
                <a:solidFill>
                  <a:schemeClr val="dk1"/>
                </a:solidFill>
                <a:latin typeface="Nunito"/>
                <a:ea typeface="Nunito"/>
                <a:cs typeface="Nunito"/>
                <a:sym typeface="Nunito"/>
              </a:rPr>
              <a:t>:</a:t>
            </a:r>
            <a:r>
              <a:rPr lang="en" sz="8000">
                <a:solidFill>
                  <a:schemeClr val="dk1"/>
                </a:solidFill>
                <a:latin typeface="Nunito"/>
                <a:ea typeface="Nunito"/>
                <a:cs typeface="Nunito"/>
                <a:sym typeface="Nunito"/>
              </a:rPr>
              <a:t> Next, the samples are broken down into cellular components in a process known as dissociation. The dissected brain tissue is first minced into small pieces using a scalpel. Then, a proteolytic enzyme is added to break down excess proteins that bind the cells together, so that the cells are separated from each other. Then,  the tissue is passed through a pipet multiple times and the cells are freed into a single cell layer.</a:t>
            </a:r>
            <a:endParaRPr sz="8000">
              <a:solidFill>
                <a:schemeClr val="dk1"/>
              </a:solidFill>
              <a:latin typeface="Nunito"/>
              <a:ea typeface="Nunito"/>
              <a:cs typeface="Nunito"/>
              <a:sym typeface="Nunito"/>
            </a:endParaRPr>
          </a:p>
          <a:p>
            <a:pPr indent="0" lvl="0" marL="0" rtl="0" algn="l">
              <a:lnSpc>
                <a:spcPct val="100000"/>
              </a:lnSpc>
              <a:spcBef>
                <a:spcPts val="1500"/>
              </a:spcBef>
              <a:spcAft>
                <a:spcPts val="0"/>
              </a:spcAft>
              <a:buNone/>
            </a:pPr>
            <a:r>
              <a:t/>
            </a:r>
            <a:endParaRPr sz="1400">
              <a:solidFill>
                <a:srgbClr val="000000"/>
              </a:solidFill>
              <a:latin typeface="Arial"/>
              <a:ea typeface="Arial"/>
              <a:cs typeface="Arial"/>
              <a:sym typeface="Arial"/>
            </a:endParaRPr>
          </a:p>
          <a:p>
            <a:pPr indent="0" lvl="0" marL="457200" rtl="0" algn="just">
              <a:lnSpc>
                <a:spcPct val="100000"/>
              </a:lnSpc>
              <a:spcBef>
                <a:spcPts val="1500"/>
              </a:spcBef>
              <a:spcAft>
                <a:spcPts val="0"/>
              </a:spcAft>
              <a:buNone/>
            </a:pPr>
            <a:r>
              <a:t/>
            </a:r>
            <a:endParaRPr>
              <a:solidFill>
                <a:schemeClr val="lt1"/>
              </a:solidFill>
              <a:latin typeface="Calibri"/>
              <a:ea typeface="Calibri"/>
              <a:cs typeface="Calibri"/>
              <a:sym typeface="Calibri"/>
            </a:endParaRPr>
          </a:p>
          <a:p>
            <a:pPr indent="0" lvl="0" marL="0" rtl="0" algn="l">
              <a:spcBef>
                <a:spcPts val="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20"/>
          <p:cNvPicPr preferRelativeResize="0"/>
          <p:nvPr/>
        </p:nvPicPr>
        <p:blipFill>
          <a:blip r:embed="rId3">
            <a:alphaModFix/>
          </a:blip>
          <a:stretch>
            <a:fillRect/>
          </a:stretch>
        </p:blipFill>
        <p:spPr>
          <a:xfrm>
            <a:off x="0" y="-92925"/>
            <a:ext cx="9144003" cy="5050952"/>
          </a:xfrm>
          <a:prstGeom prst="rect">
            <a:avLst/>
          </a:prstGeom>
          <a:noFill/>
          <a:ln>
            <a:noFill/>
          </a:ln>
        </p:spPr>
      </p:pic>
      <p:sp>
        <p:nvSpPr>
          <p:cNvPr id="135" name="Google Shape;135;p20"/>
          <p:cNvSpPr txBox="1"/>
          <p:nvPr>
            <p:ph idx="1" type="body"/>
          </p:nvPr>
        </p:nvSpPr>
        <p:spPr>
          <a:xfrm>
            <a:off x="311700" y="462450"/>
            <a:ext cx="8520600" cy="4198800"/>
          </a:xfrm>
          <a:prstGeom prst="rect">
            <a:avLst/>
          </a:prstGeom>
          <a:solidFill>
            <a:schemeClr val="lt2"/>
          </a:solidFill>
        </p:spPr>
        <p:txBody>
          <a:bodyPr anchorCtr="0" anchor="t" bIns="91425" lIns="91425" spcFirstLastPara="1" rIns="91425" wrap="square" tIns="91425">
            <a:normAutofit/>
          </a:bodyPr>
          <a:lstStyle/>
          <a:p>
            <a:pPr indent="0" lvl="0" marL="0" rtl="0" algn="l">
              <a:lnSpc>
                <a:spcPct val="100000"/>
              </a:lnSpc>
              <a:spcBef>
                <a:spcPts val="1400"/>
              </a:spcBef>
              <a:spcAft>
                <a:spcPts val="0"/>
              </a:spcAft>
              <a:buNone/>
            </a:pPr>
            <a:r>
              <a:rPr b="1" lang="en" sz="2000" u="sng">
                <a:solidFill>
                  <a:schemeClr val="dk1"/>
                </a:solidFill>
                <a:latin typeface="Nunito"/>
                <a:ea typeface="Nunito"/>
                <a:cs typeface="Nunito"/>
                <a:sym typeface="Nunito"/>
              </a:rPr>
              <a:t>Plating</a:t>
            </a:r>
            <a:r>
              <a:rPr lang="en" sz="2000">
                <a:solidFill>
                  <a:schemeClr val="dk1"/>
                </a:solidFill>
                <a:latin typeface="Nunito"/>
                <a:ea typeface="Nunito"/>
                <a:cs typeface="Nunito"/>
                <a:sym typeface="Nunito"/>
              </a:rPr>
              <a:t>: These cells are then plated onto Poly D Lysine coated coverslips in well plates and a culture media is added to help the cells grow. </a:t>
            </a:r>
            <a:endParaRPr sz="2000">
              <a:solidFill>
                <a:schemeClr val="dk1"/>
              </a:solidFill>
              <a:latin typeface="Nunito"/>
              <a:ea typeface="Nunito"/>
              <a:cs typeface="Nunito"/>
              <a:sym typeface="Nunito"/>
            </a:endParaRPr>
          </a:p>
          <a:p>
            <a:pPr indent="0" lvl="0" marL="0" rtl="0" algn="l">
              <a:lnSpc>
                <a:spcPct val="100000"/>
              </a:lnSpc>
              <a:spcBef>
                <a:spcPts val="1500"/>
              </a:spcBef>
              <a:spcAft>
                <a:spcPts val="0"/>
              </a:spcAft>
              <a:buNone/>
            </a:pPr>
            <a:r>
              <a:rPr b="1" lang="en" sz="2000" u="sng">
                <a:solidFill>
                  <a:schemeClr val="dk1"/>
                </a:solidFill>
                <a:latin typeface="Nunito"/>
                <a:ea typeface="Nunito"/>
                <a:cs typeface="Nunito"/>
                <a:sym typeface="Nunito"/>
              </a:rPr>
              <a:t>Genetic manipulation:</a:t>
            </a:r>
            <a:r>
              <a:rPr lang="en" sz="2000">
                <a:solidFill>
                  <a:schemeClr val="dk1"/>
                </a:solidFill>
                <a:latin typeface="Nunito"/>
                <a:ea typeface="Nunito"/>
                <a:cs typeface="Nunito"/>
                <a:sym typeface="Nunito"/>
              </a:rPr>
              <a:t> A chemical is then added to the variable culture that causes the HTT levels of the cells to lower.</a:t>
            </a:r>
            <a:endParaRPr sz="2000">
              <a:solidFill>
                <a:schemeClr val="dk1"/>
              </a:solidFill>
              <a:latin typeface="Nunito"/>
              <a:ea typeface="Nunito"/>
              <a:cs typeface="Nunito"/>
              <a:sym typeface="Nunito"/>
            </a:endParaRPr>
          </a:p>
          <a:p>
            <a:pPr indent="0" lvl="0" marL="0" rtl="0" algn="l">
              <a:lnSpc>
                <a:spcPct val="100000"/>
              </a:lnSpc>
              <a:spcBef>
                <a:spcPts val="1500"/>
              </a:spcBef>
              <a:spcAft>
                <a:spcPts val="1500"/>
              </a:spcAft>
              <a:buNone/>
            </a:pPr>
            <a:r>
              <a:rPr b="1" lang="en" sz="2000" u="sng">
                <a:solidFill>
                  <a:schemeClr val="dk1"/>
                </a:solidFill>
                <a:latin typeface="Nunito"/>
                <a:ea typeface="Nunito"/>
                <a:cs typeface="Nunito"/>
                <a:sym typeface="Nunito"/>
              </a:rPr>
              <a:t>Maintenance:</a:t>
            </a:r>
            <a:r>
              <a:rPr lang="en" sz="2000">
                <a:solidFill>
                  <a:schemeClr val="dk1"/>
                </a:solidFill>
                <a:latin typeface="Nunito"/>
                <a:ea typeface="Nunito"/>
                <a:cs typeface="Nunito"/>
                <a:sym typeface="Nunito"/>
              </a:rPr>
              <a:t> The cells are placed into an incubator and once a week, the culture media is suctioned out and a new one is added.</a:t>
            </a:r>
            <a:endParaRPr sz="2000">
              <a:solidFill>
                <a:schemeClr val="dk1"/>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1"/>
          <p:cNvPicPr preferRelativeResize="0"/>
          <p:nvPr/>
        </p:nvPicPr>
        <p:blipFill>
          <a:blip r:embed="rId3">
            <a:alphaModFix/>
          </a:blip>
          <a:stretch>
            <a:fillRect/>
          </a:stretch>
        </p:blipFill>
        <p:spPr>
          <a:xfrm>
            <a:off x="0" y="0"/>
            <a:ext cx="9200148" cy="5143500"/>
          </a:xfrm>
          <a:prstGeom prst="rect">
            <a:avLst/>
          </a:prstGeom>
          <a:noFill/>
          <a:ln>
            <a:noFill/>
          </a:ln>
        </p:spPr>
      </p:pic>
      <p:sp>
        <p:nvSpPr>
          <p:cNvPr id="141" name="Google Shape;141;p2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2" name="Google Shape;142;p21"/>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3" name="Google Shape;143;p21"/>
          <p:cNvPicPr preferRelativeResize="0"/>
          <p:nvPr/>
        </p:nvPicPr>
        <p:blipFill>
          <a:blip r:embed="rId4">
            <a:alphaModFix/>
          </a:blip>
          <a:stretch>
            <a:fillRect/>
          </a:stretch>
        </p:blipFill>
        <p:spPr>
          <a:xfrm>
            <a:off x="219775" y="173988"/>
            <a:ext cx="4206601" cy="4611850"/>
          </a:xfrm>
          <a:prstGeom prst="rect">
            <a:avLst/>
          </a:prstGeom>
          <a:noFill/>
          <a:ln>
            <a:noFill/>
          </a:ln>
        </p:spPr>
      </p:pic>
      <p:pic>
        <p:nvPicPr>
          <p:cNvPr id="144" name="Google Shape;144;p21"/>
          <p:cNvPicPr preferRelativeResize="0"/>
          <p:nvPr/>
        </p:nvPicPr>
        <p:blipFill>
          <a:blip r:embed="rId5">
            <a:alphaModFix/>
          </a:blip>
          <a:stretch>
            <a:fillRect/>
          </a:stretch>
        </p:blipFill>
        <p:spPr>
          <a:xfrm>
            <a:off x="4572000" y="174000"/>
            <a:ext cx="4367300" cy="4611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2"/>
          <p:cNvPicPr preferRelativeResize="0"/>
          <p:nvPr/>
        </p:nvPicPr>
        <p:blipFill>
          <a:blip r:embed="rId3">
            <a:alphaModFix/>
          </a:blip>
          <a:stretch>
            <a:fillRect/>
          </a:stretch>
        </p:blipFill>
        <p:spPr>
          <a:xfrm>
            <a:off x="0" y="-386500"/>
            <a:ext cx="9143997" cy="5307026"/>
          </a:xfrm>
          <a:prstGeom prst="rect">
            <a:avLst/>
          </a:prstGeom>
          <a:noFill/>
          <a:ln>
            <a:noFill/>
          </a:ln>
        </p:spPr>
      </p:pic>
      <p:sp>
        <p:nvSpPr>
          <p:cNvPr id="150" name="Google Shape;150;p22"/>
          <p:cNvSpPr txBox="1"/>
          <p:nvPr>
            <p:ph type="title"/>
          </p:nvPr>
        </p:nvSpPr>
        <p:spPr>
          <a:xfrm>
            <a:off x="311700" y="410000"/>
            <a:ext cx="8520600" cy="6078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latin typeface="Nunito"/>
                <a:ea typeface="Nunito"/>
                <a:cs typeface="Nunito"/>
                <a:sym typeface="Nunito"/>
              </a:rPr>
              <a:t>Procedure: analyzing the cultures</a:t>
            </a:r>
            <a:endParaRPr b="1" u="sng">
              <a:latin typeface="Nunito"/>
              <a:ea typeface="Nunito"/>
              <a:cs typeface="Nunito"/>
              <a:sym typeface="Nunito"/>
            </a:endParaRPr>
          </a:p>
        </p:txBody>
      </p:sp>
      <p:sp>
        <p:nvSpPr>
          <p:cNvPr id="151" name="Google Shape;151;p22"/>
          <p:cNvSpPr txBox="1"/>
          <p:nvPr>
            <p:ph idx="1" type="body"/>
          </p:nvPr>
        </p:nvSpPr>
        <p:spPr>
          <a:xfrm>
            <a:off x="311700" y="1229875"/>
            <a:ext cx="8520600" cy="3339000"/>
          </a:xfrm>
          <a:prstGeom prst="rect">
            <a:avLst/>
          </a:prstGeom>
          <a:solidFill>
            <a:schemeClr val="lt2"/>
          </a:solidFill>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b="1" lang="en" sz="2000" u="sng">
                <a:solidFill>
                  <a:schemeClr val="dk1"/>
                </a:solidFill>
                <a:latin typeface="Nunito"/>
                <a:ea typeface="Nunito"/>
                <a:cs typeface="Nunito"/>
                <a:sym typeface="Nunito"/>
              </a:rPr>
              <a:t>Imaging: </a:t>
            </a:r>
            <a:r>
              <a:rPr lang="en" sz="2000">
                <a:solidFill>
                  <a:schemeClr val="dk1"/>
                </a:solidFill>
                <a:latin typeface="Nunito"/>
                <a:ea typeface="Nunito"/>
                <a:cs typeface="Nunito"/>
                <a:sym typeface="Nunito"/>
              </a:rPr>
              <a:t>I placed the cultures on microscope slides and chemical called DAPI is added to make the cells glow. Then I put the cultures under a widefield microscope and took 4 pictures of each culture.</a:t>
            </a:r>
            <a:endParaRPr sz="2000">
              <a:solidFill>
                <a:schemeClr val="dk1"/>
              </a:solidFill>
              <a:latin typeface="Nunito"/>
              <a:ea typeface="Nunito"/>
              <a:cs typeface="Nunito"/>
              <a:sym typeface="Nunito"/>
            </a:endParaRPr>
          </a:p>
          <a:p>
            <a:pPr indent="0" lvl="0" marL="0" rtl="0" algn="l">
              <a:spcBef>
                <a:spcPts val="1200"/>
              </a:spcBef>
              <a:spcAft>
                <a:spcPts val="0"/>
              </a:spcAft>
              <a:buNone/>
            </a:pPr>
            <a:r>
              <a:rPr b="1" lang="en" sz="2000" u="sng">
                <a:solidFill>
                  <a:schemeClr val="dk1"/>
                </a:solidFill>
                <a:latin typeface="Nunito"/>
                <a:ea typeface="Nunito"/>
                <a:cs typeface="Nunito"/>
                <a:sym typeface="Nunito"/>
              </a:rPr>
              <a:t>Analyzing:</a:t>
            </a:r>
            <a:r>
              <a:rPr lang="en" sz="2000">
                <a:solidFill>
                  <a:schemeClr val="dk1"/>
                </a:solidFill>
                <a:latin typeface="Nunito"/>
                <a:ea typeface="Nunito"/>
                <a:cs typeface="Nunito"/>
                <a:sym typeface="Nunito"/>
              </a:rPr>
              <a:t> To analyze the data I used a program called “imagej”. First, I opened up the program and set the scale. Then, I inserted one of my photos into the program and used the zoom function to zoom in on a nucleus. Then, I used the freehand selections tool to make a trace of the nucleus and added it to the ROI manager. Then, I used the measure function to determine the size of the nucleus in μm</a:t>
            </a:r>
            <a:r>
              <a:rPr baseline="30000" lang="en" sz="2000">
                <a:solidFill>
                  <a:schemeClr val="dk1"/>
                </a:solidFill>
                <a:latin typeface="Nunito"/>
                <a:ea typeface="Nunito"/>
                <a:cs typeface="Nunito"/>
                <a:sym typeface="Nunito"/>
              </a:rPr>
              <a:t>2</a:t>
            </a:r>
            <a:r>
              <a:rPr lang="en" sz="2000">
                <a:solidFill>
                  <a:schemeClr val="dk1"/>
                </a:solidFill>
                <a:latin typeface="Nunito"/>
                <a:ea typeface="Nunito"/>
                <a:cs typeface="Nunito"/>
                <a:sym typeface="Nunito"/>
              </a:rPr>
              <a:t> and added the data to a table. I did this 3 times per photo </a:t>
            </a:r>
            <a:r>
              <a:rPr lang="en" sz="2000">
                <a:solidFill>
                  <a:schemeClr val="dk1"/>
                </a:solidFill>
                <a:latin typeface="Nunito"/>
                <a:ea typeface="Nunito"/>
                <a:cs typeface="Nunito"/>
                <a:sym typeface="Nunito"/>
              </a:rPr>
              <a:t>until I analyzed all of the photos. After I collected all of my data I put the results through a t test to determine if it was statistically significant.</a:t>
            </a:r>
            <a:endParaRPr sz="2000">
              <a:solidFill>
                <a:schemeClr val="dk1"/>
              </a:solidFill>
              <a:latin typeface="Nunito"/>
              <a:ea typeface="Nunito"/>
              <a:cs typeface="Nunito"/>
              <a:sym typeface="Nunito"/>
            </a:endParaRPr>
          </a:p>
          <a:p>
            <a:pPr indent="0" lvl="0" marL="0" rtl="0" algn="l">
              <a:spcBef>
                <a:spcPts val="1200"/>
              </a:spcBef>
              <a:spcAft>
                <a:spcPts val="1200"/>
              </a:spcAft>
              <a:buNone/>
            </a:pPr>
            <a:r>
              <a:t/>
            </a:r>
            <a:endParaRPr sz="2000">
              <a:solidFill>
                <a:schemeClr val="dk1"/>
              </a:solidFill>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7" name="Google Shape;157;p23"/>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8" name="Google Shape;158;p23"/>
          <p:cNvPicPr preferRelativeResize="0"/>
          <p:nvPr/>
        </p:nvPicPr>
        <p:blipFill>
          <a:blip r:embed="rId3">
            <a:alphaModFix/>
          </a:blip>
          <a:stretch>
            <a:fillRect/>
          </a:stretch>
        </p:blipFill>
        <p:spPr>
          <a:xfrm>
            <a:off x="0" y="0"/>
            <a:ext cx="9144003" cy="50044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4"/>
          <p:cNvPicPr preferRelativeResize="0"/>
          <p:nvPr/>
        </p:nvPicPr>
        <p:blipFill>
          <a:blip r:embed="rId3">
            <a:alphaModFix/>
          </a:blip>
          <a:stretch>
            <a:fillRect/>
          </a:stretch>
        </p:blipFill>
        <p:spPr>
          <a:xfrm>
            <a:off x="0" y="0"/>
            <a:ext cx="9143997" cy="4965124"/>
          </a:xfrm>
          <a:prstGeom prst="rect">
            <a:avLst/>
          </a:prstGeom>
          <a:noFill/>
          <a:ln>
            <a:noFill/>
          </a:ln>
        </p:spPr>
      </p:pic>
      <p:sp>
        <p:nvSpPr>
          <p:cNvPr id="164" name="Google Shape;164;p24"/>
          <p:cNvSpPr txBox="1"/>
          <p:nvPr>
            <p:ph type="title"/>
          </p:nvPr>
        </p:nvSpPr>
        <p:spPr>
          <a:xfrm>
            <a:off x="258400" y="143500"/>
            <a:ext cx="1429500" cy="6078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Nunito"/>
                <a:ea typeface="Nunito"/>
                <a:cs typeface="Nunito"/>
                <a:sym typeface="Nunito"/>
              </a:rPr>
              <a:t>Results</a:t>
            </a:r>
            <a:endParaRPr>
              <a:latin typeface="Nunito"/>
              <a:ea typeface="Nunito"/>
              <a:cs typeface="Nunito"/>
              <a:sym typeface="Nunito"/>
            </a:endParaRPr>
          </a:p>
        </p:txBody>
      </p:sp>
      <p:graphicFrame>
        <p:nvGraphicFramePr>
          <p:cNvPr id="165" name="Google Shape;165;p24"/>
          <p:cNvGraphicFramePr/>
          <p:nvPr/>
        </p:nvGraphicFramePr>
        <p:xfrm>
          <a:off x="0" y="937885"/>
          <a:ext cx="3000000" cy="3000000"/>
        </p:xfrm>
        <a:graphic>
          <a:graphicData uri="http://schemas.openxmlformats.org/drawingml/2006/table">
            <a:tbl>
              <a:tblPr>
                <a:noFill/>
                <a:tableStyleId>{A670FE32-7EA3-43F7-AE26-8BA462F45BBF}</a:tableStyleId>
              </a:tblPr>
              <a:tblGrid>
                <a:gridCol w="917150"/>
                <a:gridCol w="619825"/>
                <a:gridCol w="604800"/>
                <a:gridCol w="632825"/>
                <a:gridCol w="608850"/>
                <a:gridCol w="641900"/>
                <a:gridCol w="617275"/>
                <a:gridCol w="629350"/>
                <a:gridCol w="602325"/>
                <a:gridCol w="643100"/>
                <a:gridCol w="623700"/>
                <a:gridCol w="611975"/>
              </a:tblGrid>
              <a:tr h="651325">
                <a:tc>
                  <a:txBody>
                    <a:bodyPr/>
                    <a:lstStyle/>
                    <a:p>
                      <a:pPr indent="0" lvl="0" marL="0" rtl="0" algn="l">
                        <a:spcBef>
                          <a:spcPts val="0"/>
                        </a:spcBef>
                        <a:spcAft>
                          <a:spcPts val="0"/>
                        </a:spcAft>
                        <a:buNone/>
                      </a:pPr>
                      <a:r>
                        <a:t/>
                      </a:r>
                      <a:endParaRPr>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#1    </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#2</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#3</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#4</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#5</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#6</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#7</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#8</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#9</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#10</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#11</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677975">
                <a:tc>
                  <a:txBody>
                    <a:bodyPr/>
                    <a:lstStyle/>
                    <a:p>
                      <a:pPr indent="0" lvl="0" marL="0" rtl="0" algn="l">
                        <a:spcBef>
                          <a:spcPts val="0"/>
                        </a:spcBef>
                        <a:spcAft>
                          <a:spcPts val="0"/>
                        </a:spcAft>
                        <a:buNone/>
                      </a:pPr>
                      <a:r>
                        <a:rPr lang="en">
                          <a:solidFill>
                            <a:schemeClr val="dk1"/>
                          </a:solidFill>
                          <a:latin typeface="Nunito"/>
                          <a:ea typeface="Nunito"/>
                          <a:cs typeface="Nunito"/>
                          <a:sym typeface="Nunito"/>
                        </a:rPr>
                        <a:t>Control culture 1</a:t>
                      </a:r>
                      <a:endParaRPr>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42.769</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116.024</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78.993</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65.647</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60.855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45.912</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52.765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56.527</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52.971</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122.174</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92.699</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677975">
                <a:tc>
                  <a:txBody>
                    <a:bodyPr/>
                    <a:lstStyle/>
                    <a:p>
                      <a:pPr indent="0" lvl="0" marL="0" rtl="0" algn="l">
                        <a:spcBef>
                          <a:spcPts val="0"/>
                        </a:spcBef>
                        <a:spcAft>
                          <a:spcPts val="0"/>
                        </a:spcAft>
                        <a:buNone/>
                      </a:pPr>
                      <a:r>
                        <a:rPr lang="en">
                          <a:solidFill>
                            <a:schemeClr val="dk1"/>
                          </a:solidFill>
                          <a:latin typeface="Nunito"/>
                          <a:ea typeface="Nunito"/>
                          <a:cs typeface="Nunito"/>
                          <a:sym typeface="Nunito"/>
                        </a:rPr>
                        <a:t>Control culture 2</a:t>
                      </a:r>
                      <a:endParaRPr>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69.615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80.333</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101.82</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152.009</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76.829</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61.216</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79.56</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231.568</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85.073</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62.195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92.751</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822925">
                <a:tc>
                  <a:txBody>
                    <a:bodyPr/>
                    <a:lstStyle/>
                    <a:p>
                      <a:pPr indent="0" lvl="0" marL="0" rtl="0" algn="l">
                        <a:spcBef>
                          <a:spcPts val="0"/>
                        </a:spcBef>
                        <a:spcAft>
                          <a:spcPts val="0"/>
                        </a:spcAft>
                        <a:buNone/>
                      </a:pPr>
                      <a:r>
                        <a:rPr lang="en">
                          <a:solidFill>
                            <a:schemeClr val="dk1"/>
                          </a:solidFill>
                          <a:latin typeface="Nunito"/>
                          <a:ea typeface="Nunito"/>
                          <a:cs typeface="Nunito"/>
                          <a:sym typeface="Nunito"/>
                        </a:rPr>
                        <a:t>HTT lowered culture 1</a:t>
                      </a:r>
                      <a:endParaRPr>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133.355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88.01</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79.044</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89.196</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58.691</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62.246</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65.905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45.087</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67.612</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77.808</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54.259</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822925">
                <a:tc>
                  <a:txBody>
                    <a:bodyPr/>
                    <a:lstStyle/>
                    <a:p>
                      <a:pPr indent="0" lvl="0" marL="0" rtl="0" algn="l">
                        <a:spcBef>
                          <a:spcPts val="0"/>
                        </a:spcBef>
                        <a:spcAft>
                          <a:spcPts val="0"/>
                        </a:spcAft>
                        <a:buNone/>
                      </a:pPr>
                      <a:r>
                        <a:rPr lang="en">
                          <a:solidFill>
                            <a:schemeClr val="dk1"/>
                          </a:solidFill>
                          <a:latin typeface="Nunito"/>
                          <a:ea typeface="Nunito"/>
                          <a:cs typeface="Nunito"/>
                          <a:sym typeface="Nunito"/>
                        </a:rPr>
                        <a:t>HTT lowered culture 2</a:t>
                      </a:r>
                      <a:endParaRPr>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174.578</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68.378</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102.644</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62.143</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87.959</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61.422</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92.493</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62.401</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101.305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51.168</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78.323</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bl>
          </a:graphicData>
        </a:graphic>
      </p:graphicFrame>
      <p:graphicFrame>
        <p:nvGraphicFramePr>
          <p:cNvPr id="166" name="Google Shape;166;p24"/>
          <p:cNvGraphicFramePr/>
          <p:nvPr/>
        </p:nvGraphicFramePr>
        <p:xfrm>
          <a:off x="7693800" y="937875"/>
          <a:ext cx="3000000" cy="3000000"/>
        </p:xfrm>
        <a:graphic>
          <a:graphicData uri="http://schemas.openxmlformats.org/drawingml/2006/table">
            <a:tbl>
              <a:tblPr>
                <a:noFill/>
                <a:tableStyleId>{A670FE32-7EA3-43F7-AE26-8BA462F45BBF}</a:tableStyleId>
              </a:tblPr>
              <a:tblGrid>
                <a:gridCol w="613300"/>
              </a:tblGrid>
              <a:tr h="651325">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Nucleus #12</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677975">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63.792</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677975">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53.95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822950">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54.105</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822925">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71.212</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bl>
          </a:graphicData>
        </a:graphic>
      </p:graphicFrame>
      <p:sp>
        <p:nvSpPr>
          <p:cNvPr id="167" name="Google Shape;167;p24"/>
          <p:cNvSpPr txBox="1"/>
          <p:nvPr/>
        </p:nvSpPr>
        <p:spPr>
          <a:xfrm>
            <a:off x="2240100" y="147250"/>
            <a:ext cx="4663800" cy="6003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chemeClr val="dk1"/>
                </a:solidFill>
                <a:latin typeface="Nunito"/>
                <a:ea typeface="Nunito"/>
                <a:cs typeface="Nunito"/>
                <a:sym typeface="Nunito"/>
              </a:rPr>
              <a:t>The Size Of The Nuclei (μm</a:t>
            </a:r>
            <a:r>
              <a:rPr baseline="30000" lang="en" sz="2700">
                <a:solidFill>
                  <a:schemeClr val="dk1"/>
                </a:solidFill>
                <a:latin typeface="Nunito"/>
                <a:ea typeface="Nunito"/>
                <a:cs typeface="Nunito"/>
                <a:sym typeface="Nunito"/>
              </a:rPr>
              <a:t>2</a:t>
            </a:r>
            <a:r>
              <a:rPr lang="en" sz="2700">
                <a:solidFill>
                  <a:schemeClr val="dk1"/>
                </a:solidFill>
                <a:latin typeface="Nunito"/>
                <a:ea typeface="Nunito"/>
                <a:cs typeface="Nunito"/>
                <a:sym typeface="Nunito"/>
              </a:rPr>
              <a:t>)</a:t>
            </a:r>
            <a:r>
              <a:rPr baseline="30000" lang="en" sz="2700">
                <a:solidFill>
                  <a:schemeClr val="dk1"/>
                </a:solidFill>
                <a:latin typeface="Nunito"/>
                <a:ea typeface="Nunito"/>
                <a:cs typeface="Nunito"/>
                <a:sym typeface="Nunito"/>
              </a:rPr>
              <a:t>    </a:t>
            </a:r>
            <a:endParaRPr baseline="30000" sz="2700">
              <a:solidFill>
                <a:schemeClr val="dk1"/>
              </a:solidFill>
              <a:latin typeface="Nunito"/>
              <a:ea typeface="Nunito"/>
              <a:cs typeface="Nunito"/>
              <a:sym typeface="Nunito"/>
            </a:endParaRPr>
          </a:p>
        </p:txBody>
      </p:sp>
      <p:graphicFrame>
        <p:nvGraphicFramePr>
          <p:cNvPr id="168" name="Google Shape;168;p24"/>
          <p:cNvGraphicFramePr/>
          <p:nvPr/>
        </p:nvGraphicFramePr>
        <p:xfrm>
          <a:off x="8307100" y="937875"/>
          <a:ext cx="3000000" cy="3000000"/>
        </p:xfrm>
        <a:graphic>
          <a:graphicData uri="http://schemas.openxmlformats.org/drawingml/2006/table">
            <a:tbl>
              <a:tblPr>
                <a:noFill/>
                <a:tableStyleId>{A670FE32-7EA3-43F7-AE26-8BA462F45BBF}</a:tableStyleId>
              </a:tblPr>
              <a:tblGrid>
                <a:gridCol w="836900"/>
              </a:tblGrid>
              <a:tr h="651325">
                <a:tc>
                  <a:txBody>
                    <a:bodyPr/>
                    <a:lstStyle/>
                    <a:p>
                      <a:pPr indent="0" lvl="0" marL="0" rtl="0" algn="l">
                        <a:spcBef>
                          <a:spcPts val="0"/>
                        </a:spcBef>
                        <a:spcAft>
                          <a:spcPts val="0"/>
                        </a:spcAft>
                        <a:buNone/>
                      </a:pPr>
                      <a:r>
                        <a:rPr lang="en" sz="900">
                          <a:solidFill>
                            <a:schemeClr val="dk1"/>
                          </a:solidFill>
                          <a:latin typeface="Nunito"/>
                          <a:ea typeface="Nunito"/>
                          <a:cs typeface="Nunito"/>
                          <a:sym typeface="Nunito"/>
                        </a:rPr>
                        <a:t>Avg</a:t>
                      </a:r>
                      <a:endParaRPr sz="9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677975">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75.094</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677975">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95.577</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822950">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72.943</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822925">
                <a:tc>
                  <a:txBody>
                    <a:bodyPr/>
                    <a:lstStyle/>
                    <a:p>
                      <a:pPr indent="0" lvl="0" marL="0" rtl="0" algn="l">
                        <a:spcBef>
                          <a:spcPts val="0"/>
                        </a:spcBef>
                        <a:spcAft>
                          <a:spcPts val="0"/>
                        </a:spcAft>
                        <a:buNone/>
                      </a:pPr>
                      <a:r>
                        <a:rPr lang="en" sz="800">
                          <a:solidFill>
                            <a:schemeClr val="dk1"/>
                          </a:solidFill>
                          <a:latin typeface="Nunito"/>
                          <a:ea typeface="Nunito"/>
                          <a:cs typeface="Nunito"/>
                          <a:sym typeface="Nunito"/>
                        </a:rPr>
                        <a:t>84.502</a:t>
                      </a:r>
                      <a:endParaRPr sz="800">
                        <a:solidFill>
                          <a:schemeClr val="dk1"/>
                        </a:solidFill>
                        <a:latin typeface="Nunito"/>
                        <a:ea typeface="Nunito"/>
                        <a:cs typeface="Nunito"/>
                        <a:sym typeface="Nuni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5"/>
          <p:cNvPicPr preferRelativeResize="0"/>
          <p:nvPr/>
        </p:nvPicPr>
        <p:blipFill>
          <a:blip r:embed="rId3">
            <a:alphaModFix/>
          </a:blip>
          <a:stretch>
            <a:fillRect/>
          </a:stretch>
        </p:blipFill>
        <p:spPr>
          <a:xfrm>
            <a:off x="0" y="0"/>
            <a:ext cx="9144003" cy="4920526"/>
          </a:xfrm>
          <a:prstGeom prst="rect">
            <a:avLst/>
          </a:prstGeom>
          <a:noFill/>
          <a:ln>
            <a:noFill/>
          </a:ln>
        </p:spPr>
      </p:pic>
      <p:pic>
        <p:nvPicPr>
          <p:cNvPr id="174" name="Google Shape;174;p25" title="Points scored"/>
          <p:cNvPicPr preferRelativeResize="0"/>
          <p:nvPr/>
        </p:nvPicPr>
        <p:blipFill>
          <a:blip r:embed="rId4">
            <a:alphaModFix/>
          </a:blip>
          <a:stretch>
            <a:fillRect/>
          </a:stretch>
        </p:blipFill>
        <p:spPr>
          <a:xfrm>
            <a:off x="1026600" y="947827"/>
            <a:ext cx="7338549" cy="3781275"/>
          </a:xfrm>
          <a:prstGeom prst="rect">
            <a:avLst/>
          </a:prstGeom>
          <a:noFill/>
          <a:ln>
            <a:noFill/>
          </a:ln>
        </p:spPr>
      </p:pic>
      <p:sp>
        <p:nvSpPr>
          <p:cNvPr id="175" name="Google Shape;175;p25"/>
          <p:cNvSpPr txBox="1"/>
          <p:nvPr/>
        </p:nvSpPr>
        <p:spPr>
          <a:xfrm>
            <a:off x="1026575" y="332225"/>
            <a:ext cx="7338600" cy="615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latin typeface="Nunito"/>
                <a:ea typeface="Nunito"/>
                <a:cs typeface="Nunito"/>
                <a:sym typeface="Nunito"/>
              </a:rPr>
              <a:t>The Average Size of the Nuclei (μm</a:t>
            </a:r>
            <a:r>
              <a:rPr baseline="30000" lang="en" sz="2800">
                <a:latin typeface="Nunito"/>
                <a:ea typeface="Nunito"/>
                <a:cs typeface="Nunito"/>
                <a:sym typeface="Nunito"/>
              </a:rPr>
              <a:t>2</a:t>
            </a:r>
            <a:r>
              <a:rPr lang="en" sz="2700">
                <a:solidFill>
                  <a:schemeClr val="dk2"/>
                </a:solidFill>
                <a:latin typeface="Nunito"/>
                <a:ea typeface="Nunito"/>
                <a:cs typeface="Nunito"/>
                <a:sym typeface="Nunito"/>
              </a:rPr>
              <a:t>)</a:t>
            </a:r>
            <a:endParaRPr baseline="30000" sz="2800">
              <a:solidFill>
                <a:schemeClr val="dk2"/>
              </a:solidFill>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26"/>
          <p:cNvPicPr preferRelativeResize="0"/>
          <p:nvPr/>
        </p:nvPicPr>
        <p:blipFill>
          <a:blip r:embed="rId3">
            <a:alphaModFix/>
          </a:blip>
          <a:stretch>
            <a:fillRect/>
          </a:stretch>
        </p:blipFill>
        <p:spPr>
          <a:xfrm>
            <a:off x="-56325" y="0"/>
            <a:ext cx="9200323" cy="4945674"/>
          </a:xfrm>
          <a:prstGeom prst="rect">
            <a:avLst/>
          </a:prstGeom>
          <a:noFill/>
          <a:ln>
            <a:noFill/>
          </a:ln>
        </p:spPr>
      </p:pic>
      <p:sp>
        <p:nvSpPr>
          <p:cNvPr id="181" name="Google Shape;181;p26"/>
          <p:cNvSpPr txBox="1"/>
          <p:nvPr>
            <p:ph type="title"/>
          </p:nvPr>
        </p:nvSpPr>
        <p:spPr>
          <a:xfrm>
            <a:off x="311700" y="410000"/>
            <a:ext cx="8520600" cy="6078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latin typeface="Nunito"/>
                <a:ea typeface="Nunito"/>
                <a:cs typeface="Nunito"/>
                <a:sym typeface="Nunito"/>
              </a:rPr>
              <a:t>Discussion</a:t>
            </a:r>
            <a:endParaRPr b="1" u="sng">
              <a:latin typeface="Nunito"/>
              <a:ea typeface="Nunito"/>
              <a:cs typeface="Nunito"/>
              <a:sym typeface="Nunito"/>
            </a:endParaRPr>
          </a:p>
        </p:txBody>
      </p:sp>
      <p:sp>
        <p:nvSpPr>
          <p:cNvPr id="182" name="Google Shape;182;p26"/>
          <p:cNvSpPr txBox="1"/>
          <p:nvPr>
            <p:ph idx="1" type="body"/>
          </p:nvPr>
        </p:nvSpPr>
        <p:spPr>
          <a:xfrm>
            <a:off x="311700" y="1229875"/>
            <a:ext cx="8520600" cy="3339000"/>
          </a:xfrm>
          <a:prstGeom prst="rect">
            <a:avLst/>
          </a:prstGeom>
          <a:solidFill>
            <a:schemeClr val="lt2"/>
          </a:solidFill>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latin typeface="Nunito"/>
                <a:ea typeface="Nunito"/>
                <a:cs typeface="Nunito"/>
                <a:sym typeface="Nunito"/>
              </a:rPr>
              <a:t>After analyzing the nuclei I determined that the average size of the control nuclei was 85.34μm</a:t>
            </a:r>
            <a:r>
              <a:rPr baseline="30000" lang="en">
                <a:solidFill>
                  <a:schemeClr val="dk1"/>
                </a:solidFill>
                <a:latin typeface="Nunito"/>
                <a:ea typeface="Nunito"/>
                <a:cs typeface="Nunito"/>
                <a:sym typeface="Nunito"/>
              </a:rPr>
              <a:t>2</a:t>
            </a:r>
            <a:r>
              <a:rPr lang="en">
                <a:solidFill>
                  <a:schemeClr val="dk1"/>
                </a:solidFill>
                <a:latin typeface="Nunito"/>
                <a:ea typeface="Nunito"/>
                <a:cs typeface="Nunito"/>
                <a:sym typeface="Nunito"/>
              </a:rPr>
              <a:t>and the average size of the nuclei with lowered HTT levels was 78.72μm</a:t>
            </a:r>
            <a:r>
              <a:rPr baseline="30000" lang="en">
                <a:solidFill>
                  <a:schemeClr val="dk1"/>
                </a:solidFill>
                <a:latin typeface="Nunito"/>
                <a:ea typeface="Nunito"/>
                <a:cs typeface="Nunito"/>
                <a:sym typeface="Nunito"/>
              </a:rPr>
              <a:t>2</a:t>
            </a:r>
            <a:r>
              <a:rPr lang="en">
                <a:solidFill>
                  <a:schemeClr val="dk1"/>
                </a:solidFill>
                <a:latin typeface="Nunito"/>
                <a:ea typeface="Nunito"/>
                <a:cs typeface="Nunito"/>
                <a:sym typeface="Nunito"/>
              </a:rPr>
              <a:t>.  After putting my result </a:t>
            </a:r>
            <a:r>
              <a:rPr lang="en">
                <a:solidFill>
                  <a:schemeClr val="dk1"/>
                </a:solidFill>
                <a:latin typeface="Nunito"/>
                <a:ea typeface="Nunito"/>
                <a:cs typeface="Nunito"/>
                <a:sym typeface="Nunito"/>
              </a:rPr>
              <a:t>through</a:t>
            </a:r>
            <a:r>
              <a:rPr lang="en">
                <a:solidFill>
                  <a:schemeClr val="dk1"/>
                </a:solidFill>
                <a:latin typeface="Nunito"/>
                <a:ea typeface="Nunito"/>
                <a:cs typeface="Nunito"/>
                <a:sym typeface="Nunito"/>
              </a:rPr>
              <a:t> a T-test it was determined that my results had a p-value of 0.5394 and therefore were not statistically significant. This means that in this study lowering HTT levels in cells did not have any significant effects on cell death.</a:t>
            </a:r>
            <a:endParaRPr baseline="30000">
              <a:solidFill>
                <a:schemeClr val="dk1"/>
              </a:solidFill>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7"/>
          <p:cNvSpPr txBox="1"/>
          <p:nvPr>
            <p:ph type="title"/>
          </p:nvPr>
        </p:nvSpPr>
        <p:spPr>
          <a:xfrm>
            <a:off x="175700" y="508900"/>
            <a:ext cx="43125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Nunito"/>
                <a:ea typeface="Nunito"/>
                <a:cs typeface="Nunito"/>
                <a:sym typeface="Nunito"/>
              </a:rPr>
              <a:t>Control:</a:t>
            </a:r>
            <a:endParaRPr>
              <a:latin typeface="Nunito"/>
              <a:ea typeface="Nunito"/>
              <a:cs typeface="Nunito"/>
              <a:sym typeface="Nunito"/>
            </a:endParaRPr>
          </a:p>
        </p:txBody>
      </p:sp>
      <p:sp>
        <p:nvSpPr>
          <p:cNvPr id="188" name="Google Shape;188;p27"/>
          <p:cNvSpPr txBox="1"/>
          <p:nvPr>
            <p:ph idx="1" type="body"/>
          </p:nvPr>
        </p:nvSpPr>
        <p:spPr>
          <a:xfrm>
            <a:off x="4699125" y="508900"/>
            <a:ext cx="4067100" cy="607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700">
                <a:solidFill>
                  <a:schemeClr val="dk1"/>
                </a:solidFill>
                <a:latin typeface="Nunito"/>
                <a:ea typeface="Nunito"/>
                <a:cs typeface="Nunito"/>
                <a:sym typeface="Nunito"/>
              </a:rPr>
              <a:t>HTT Lowered:</a:t>
            </a:r>
            <a:endParaRPr sz="2700">
              <a:solidFill>
                <a:schemeClr val="dk1"/>
              </a:solidFill>
              <a:latin typeface="Nunito"/>
              <a:ea typeface="Nunito"/>
              <a:cs typeface="Nunito"/>
              <a:sym typeface="Nunito"/>
            </a:endParaRPr>
          </a:p>
        </p:txBody>
      </p:sp>
      <p:pic>
        <p:nvPicPr>
          <p:cNvPr id="189" name="Google Shape;189;p27"/>
          <p:cNvPicPr preferRelativeResize="0"/>
          <p:nvPr/>
        </p:nvPicPr>
        <p:blipFill>
          <a:blip r:embed="rId3">
            <a:alphaModFix/>
          </a:blip>
          <a:stretch>
            <a:fillRect/>
          </a:stretch>
        </p:blipFill>
        <p:spPr>
          <a:xfrm>
            <a:off x="120000" y="1116700"/>
            <a:ext cx="4067098" cy="3668248"/>
          </a:xfrm>
          <a:prstGeom prst="rect">
            <a:avLst/>
          </a:prstGeom>
          <a:noFill/>
          <a:ln>
            <a:noFill/>
          </a:ln>
        </p:spPr>
      </p:pic>
      <p:pic>
        <p:nvPicPr>
          <p:cNvPr id="190" name="Google Shape;190;p27"/>
          <p:cNvPicPr preferRelativeResize="0"/>
          <p:nvPr/>
        </p:nvPicPr>
        <p:blipFill>
          <a:blip r:embed="rId4">
            <a:alphaModFix/>
          </a:blip>
          <a:stretch>
            <a:fillRect/>
          </a:stretch>
        </p:blipFill>
        <p:spPr>
          <a:xfrm>
            <a:off x="4572000" y="1116700"/>
            <a:ext cx="4419599" cy="366824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8"/>
          <p:cNvPicPr preferRelativeResize="0"/>
          <p:nvPr/>
        </p:nvPicPr>
        <p:blipFill>
          <a:blip r:embed="rId3">
            <a:alphaModFix/>
          </a:blip>
          <a:stretch>
            <a:fillRect/>
          </a:stretch>
        </p:blipFill>
        <p:spPr>
          <a:xfrm>
            <a:off x="0" y="0"/>
            <a:ext cx="9144003" cy="4970400"/>
          </a:xfrm>
          <a:prstGeom prst="rect">
            <a:avLst/>
          </a:prstGeom>
          <a:noFill/>
          <a:ln>
            <a:noFill/>
          </a:ln>
        </p:spPr>
      </p:pic>
      <p:sp>
        <p:nvSpPr>
          <p:cNvPr id="196" name="Google Shape;196;p28"/>
          <p:cNvSpPr txBox="1"/>
          <p:nvPr>
            <p:ph type="title"/>
          </p:nvPr>
        </p:nvSpPr>
        <p:spPr>
          <a:xfrm>
            <a:off x="311700" y="447100"/>
            <a:ext cx="8520600" cy="6078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latin typeface="Nunito"/>
                <a:ea typeface="Nunito"/>
                <a:cs typeface="Nunito"/>
                <a:sym typeface="Nunito"/>
              </a:rPr>
              <a:t>Sources of error</a:t>
            </a:r>
            <a:endParaRPr b="1" u="sng">
              <a:latin typeface="Nunito"/>
              <a:ea typeface="Nunito"/>
              <a:cs typeface="Nunito"/>
              <a:sym typeface="Nunito"/>
            </a:endParaRPr>
          </a:p>
        </p:txBody>
      </p:sp>
      <p:sp>
        <p:nvSpPr>
          <p:cNvPr id="197" name="Google Shape;197;p28"/>
          <p:cNvSpPr txBox="1"/>
          <p:nvPr>
            <p:ph idx="1" type="body"/>
          </p:nvPr>
        </p:nvSpPr>
        <p:spPr>
          <a:xfrm>
            <a:off x="311700" y="1464775"/>
            <a:ext cx="8520600" cy="3196500"/>
          </a:xfrm>
          <a:prstGeom prst="rect">
            <a:avLst/>
          </a:prstGeom>
          <a:solidFill>
            <a:schemeClr val="lt2"/>
          </a:solidFill>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latin typeface="Nunito"/>
                <a:ea typeface="Nunito"/>
                <a:cs typeface="Nunito"/>
                <a:sym typeface="Nunito"/>
              </a:rPr>
              <a:t>One source of error that I discovered while doing my project was tracing around the nuclei to measure their area. This was a source of error because I couldn’t trace around the </a:t>
            </a:r>
            <a:r>
              <a:rPr lang="en">
                <a:solidFill>
                  <a:schemeClr val="dk1"/>
                </a:solidFill>
                <a:latin typeface="Nunito"/>
                <a:ea typeface="Nunito"/>
                <a:cs typeface="Nunito"/>
                <a:sym typeface="Nunito"/>
              </a:rPr>
              <a:t>nuclei </a:t>
            </a:r>
            <a:r>
              <a:rPr lang="en">
                <a:solidFill>
                  <a:schemeClr val="dk1"/>
                </a:solidFill>
                <a:latin typeface="Nunito"/>
                <a:ea typeface="Nunito"/>
                <a:cs typeface="Nunito"/>
                <a:sym typeface="Nunito"/>
              </a:rPr>
              <a:t>perfectly, so the results that I got for the area of the nuclei could be slightly bigger or smaller than their actual size. </a:t>
            </a:r>
            <a:endParaRPr>
              <a:solidFill>
                <a:schemeClr val="dk1"/>
              </a:solidFill>
              <a:latin typeface="Nunito"/>
              <a:ea typeface="Nunito"/>
              <a:cs typeface="Nunito"/>
              <a:sym typeface="Nuni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29"/>
          <p:cNvPicPr preferRelativeResize="0"/>
          <p:nvPr/>
        </p:nvPicPr>
        <p:blipFill>
          <a:blip r:embed="rId3">
            <a:alphaModFix/>
          </a:blip>
          <a:stretch>
            <a:fillRect/>
          </a:stretch>
        </p:blipFill>
        <p:spPr>
          <a:xfrm>
            <a:off x="0" y="0"/>
            <a:ext cx="9144003" cy="4945674"/>
          </a:xfrm>
          <a:prstGeom prst="rect">
            <a:avLst/>
          </a:prstGeom>
          <a:noFill/>
          <a:ln>
            <a:noFill/>
          </a:ln>
        </p:spPr>
      </p:pic>
      <p:sp>
        <p:nvSpPr>
          <p:cNvPr id="203" name="Google Shape;203;p29"/>
          <p:cNvSpPr txBox="1"/>
          <p:nvPr>
            <p:ph type="title"/>
          </p:nvPr>
        </p:nvSpPr>
        <p:spPr>
          <a:xfrm>
            <a:off x="311700" y="410000"/>
            <a:ext cx="8520600" cy="6078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latin typeface="Nunito"/>
                <a:ea typeface="Nunito"/>
                <a:cs typeface="Nunito"/>
                <a:sym typeface="Nunito"/>
              </a:rPr>
              <a:t>Conclusion</a:t>
            </a:r>
            <a:endParaRPr b="1" u="sng">
              <a:latin typeface="Nunito"/>
              <a:ea typeface="Nunito"/>
              <a:cs typeface="Nunito"/>
              <a:sym typeface="Nunito"/>
            </a:endParaRPr>
          </a:p>
        </p:txBody>
      </p:sp>
      <p:sp>
        <p:nvSpPr>
          <p:cNvPr id="204" name="Google Shape;204;p29"/>
          <p:cNvSpPr txBox="1"/>
          <p:nvPr>
            <p:ph idx="1" type="body"/>
          </p:nvPr>
        </p:nvSpPr>
        <p:spPr>
          <a:xfrm>
            <a:off x="311700" y="1229875"/>
            <a:ext cx="8520600" cy="3339000"/>
          </a:xfrm>
          <a:prstGeom prst="rect">
            <a:avLst/>
          </a:prstGeom>
          <a:solidFill>
            <a:schemeClr val="lt2"/>
          </a:solidFill>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latin typeface="Nunito"/>
                <a:ea typeface="Nunito"/>
                <a:cs typeface="Nunito"/>
                <a:sym typeface="Nunito"/>
              </a:rPr>
              <a:t>In conclusion, my </a:t>
            </a:r>
            <a:r>
              <a:rPr lang="en">
                <a:solidFill>
                  <a:schemeClr val="dk1"/>
                </a:solidFill>
                <a:latin typeface="Nunito"/>
                <a:ea typeface="Nunito"/>
                <a:cs typeface="Nunito"/>
                <a:sym typeface="Nunito"/>
              </a:rPr>
              <a:t>hypothesis was incorrect and there were no significant effects of lowering </a:t>
            </a:r>
            <a:r>
              <a:rPr lang="en">
                <a:solidFill>
                  <a:schemeClr val="dk1"/>
                </a:solidFill>
                <a:latin typeface="Nunito"/>
                <a:ea typeface="Nunito"/>
                <a:cs typeface="Nunito"/>
                <a:sym typeface="Nunito"/>
              </a:rPr>
              <a:t> HTT levels on cell death. This means that treatments for HD that could cause HTT levels to lower could be used by patients with </a:t>
            </a:r>
            <a:r>
              <a:rPr lang="en">
                <a:solidFill>
                  <a:schemeClr val="dk1"/>
                </a:solidFill>
                <a:latin typeface="Nunito"/>
                <a:ea typeface="Nunito"/>
                <a:cs typeface="Nunito"/>
                <a:sym typeface="Nunito"/>
              </a:rPr>
              <a:t>huntington's</a:t>
            </a:r>
            <a:r>
              <a:rPr lang="en">
                <a:solidFill>
                  <a:schemeClr val="dk1"/>
                </a:solidFill>
                <a:latin typeface="Nunito"/>
                <a:ea typeface="Nunito"/>
                <a:cs typeface="Nunito"/>
                <a:sym typeface="Nunito"/>
              </a:rPr>
              <a:t> disease and I recommend that these types of treatments should be studied further by researchers. </a:t>
            </a:r>
            <a:endParaRPr>
              <a:solidFill>
                <a:schemeClr val="dk1"/>
              </a:solidFill>
              <a:latin typeface="Nunito"/>
              <a:ea typeface="Nunito"/>
              <a:cs typeface="Nunito"/>
              <a:sym typeface="Nuni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30"/>
          <p:cNvPicPr preferRelativeResize="0"/>
          <p:nvPr/>
        </p:nvPicPr>
        <p:blipFill>
          <a:blip r:embed="rId3">
            <a:alphaModFix/>
          </a:blip>
          <a:stretch>
            <a:fillRect/>
          </a:stretch>
        </p:blipFill>
        <p:spPr>
          <a:xfrm>
            <a:off x="0" y="0"/>
            <a:ext cx="9144003" cy="4896227"/>
          </a:xfrm>
          <a:prstGeom prst="rect">
            <a:avLst/>
          </a:prstGeom>
          <a:noFill/>
          <a:ln>
            <a:noFill/>
          </a:ln>
        </p:spPr>
      </p:pic>
      <p:sp>
        <p:nvSpPr>
          <p:cNvPr id="210" name="Google Shape;210;p30"/>
          <p:cNvSpPr txBox="1"/>
          <p:nvPr>
            <p:ph type="title"/>
          </p:nvPr>
        </p:nvSpPr>
        <p:spPr>
          <a:xfrm>
            <a:off x="311700" y="410000"/>
            <a:ext cx="8520600" cy="6078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latin typeface="Nunito"/>
                <a:ea typeface="Nunito"/>
                <a:cs typeface="Nunito"/>
                <a:sym typeface="Nunito"/>
              </a:rPr>
              <a:t>Acknowledgements</a:t>
            </a:r>
            <a:endParaRPr b="1" u="sng">
              <a:latin typeface="Nunito"/>
              <a:ea typeface="Nunito"/>
              <a:cs typeface="Nunito"/>
              <a:sym typeface="Nunito"/>
            </a:endParaRPr>
          </a:p>
        </p:txBody>
      </p:sp>
      <p:sp>
        <p:nvSpPr>
          <p:cNvPr id="211" name="Google Shape;211;p30"/>
          <p:cNvSpPr txBox="1"/>
          <p:nvPr>
            <p:ph idx="1" type="body"/>
          </p:nvPr>
        </p:nvSpPr>
        <p:spPr>
          <a:xfrm>
            <a:off x="311700" y="1229875"/>
            <a:ext cx="8520600" cy="3339000"/>
          </a:xfrm>
          <a:prstGeom prst="rect">
            <a:avLst/>
          </a:prstGeom>
          <a:solidFill>
            <a:schemeClr val="lt2"/>
          </a:solidFill>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latin typeface="Nunito"/>
                <a:ea typeface="Nunito"/>
                <a:cs typeface="Nunito"/>
                <a:sym typeface="Nunito"/>
              </a:rPr>
              <a:t>I would like to thank Jessica Barron, Firoozeh Nafar and Matthew Parsons who made this </a:t>
            </a:r>
            <a:r>
              <a:rPr lang="en">
                <a:solidFill>
                  <a:schemeClr val="dk1"/>
                </a:solidFill>
                <a:latin typeface="Nunito"/>
                <a:ea typeface="Nunito"/>
                <a:cs typeface="Nunito"/>
                <a:sym typeface="Nunito"/>
              </a:rPr>
              <a:t>project</a:t>
            </a:r>
            <a:r>
              <a:rPr lang="en">
                <a:solidFill>
                  <a:schemeClr val="dk1"/>
                </a:solidFill>
                <a:latin typeface="Nunito"/>
                <a:ea typeface="Nunito"/>
                <a:cs typeface="Nunito"/>
                <a:sym typeface="Nunito"/>
              </a:rPr>
              <a:t> possible, for taking the time to teach me how to grow and analyze the cells.</a:t>
            </a:r>
            <a:endParaRPr>
              <a:solidFill>
                <a:schemeClr val="dk1"/>
              </a:solidFill>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31"/>
          <p:cNvPicPr preferRelativeResize="0"/>
          <p:nvPr/>
        </p:nvPicPr>
        <p:blipFill>
          <a:blip r:embed="rId3">
            <a:alphaModFix/>
          </a:blip>
          <a:stretch>
            <a:fillRect/>
          </a:stretch>
        </p:blipFill>
        <p:spPr>
          <a:xfrm>
            <a:off x="0" y="0"/>
            <a:ext cx="9144003" cy="4933302"/>
          </a:xfrm>
          <a:prstGeom prst="rect">
            <a:avLst/>
          </a:prstGeom>
          <a:noFill/>
          <a:ln>
            <a:noFill/>
          </a:ln>
        </p:spPr>
      </p:pic>
      <p:sp>
        <p:nvSpPr>
          <p:cNvPr id="217" name="Google Shape;217;p31"/>
          <p:cNvSpPr txBox="1"/>
          <p:nvPr>
            <p:ph type="title"/>
          </p:nvPr>
        </p:nvSpPr>
        <p:spPr>
          <a:xfrm>
            <a:off x="311700" y="410000"/>
            <a:ext cx="8520600" cy="6078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u="sng">
                <a:latin typeface="Nunito"/>
                <a:ea typeface="Nunito"/>
                <a:cs typeface="Nunito"/>
                <a:sym typeface="Nunito"/>
              </a:rPr>
              <a:t>Sources</a:t>
            </a:r>
            <a:endParaRPr b="1" u="sng">
              <a:latin typeface="Nunito"/>
              <a:ea typeface="Nunito"/>
              <a:cs typeface="Nunito"/>
              <a:sym typeface="Nunito"/>
            </a:endParaRPr>
          </a:p>
        </p:txBody>
      </p:sp>
      <p:sp>
        <p:nvSpPr>
          <p:cNvPr id="218" name="Google Shape;218;p31"/>
          <p:cNvSpPr txBox="1"/>
          <p:nvPr>
            <p:ph idx="1" type="body"/>
          </p:nvPr>
        </p:nvSpPr>
        <p:spPr>
          <a:xfrm>
            <a:off x="311700" y="1229875"/>
            <a:ext cx="8520600" cy="3339000"/>
          </a:xfrm>
          <a:prstGeom prst="rect">
            <a:avLst/>
          </a:prstGeom>
          <a:solidFill>
            <a:schemeClr val="lt2"/>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solidFill>
                  <a:schemeClr val="dk1"/>
                </a:solidFill>
                <a:latin typeface="Nunito"/>
                <a:ea typeface="Nunito"/>
                <a:cs typeface="Nunito"/>
                <a:sym typeface="Nunito"/>
              </a:rPr>
              <a:t>Yokota, T., Sugawara, K., Ito, K., Takahashi, R., Ariga, H., &amp; Mizusawa, H. (2003). Down regulation of DJ-1 enhances cell death by oxidative stress, ER stress, and proteasome inhibition. </a:t>
            </a:r>
            <a:r>
              <a:rPr i="1" lang="en" sz="1700">
                <a:solidFill>
                  <a:schemeClr val="dk1"/>
                </a:solidFill>
                <a:latin typeface="Nunito"/>
                <a:ea typeface="Nunito"/>
                <a:cs typeface="Nunito"/>
                <a:sym typeface="Nunito"/>
              </a:rPr>
              <a:t>Biochemical and Biophysical Research Communications,</a:t>
            </a:r>
            <a:r>
              <a:rPr lang="en" sz="1700">
                <a:solidFill>
                  <a:schemeClr val="dk1"/>
                </a:solidFill>
                <a:latin typeface="Nunito"/>
                <a:ea typeface="Nunito"/>
                <a:cs typeface="Nunito"/>
                <a:sym typeface="Nunito"/>
              </a:rPr>
              <a:t> </a:t>
            </a:r>
            <a:r>
              <a:rPr i="1" lang="en" sz="1700">
                <a:solidFill>
                  <a:schemeClr val="dk1"/>
                </a:solidFill>
                <a:latin typeface="Nunito"/>
                <a:ea typeface="Nunito"/>
                <a:cs typeface="Nunito"/>
                <a:sym typeface="Nunito"/>
              </a:rPr>
              <a:t>312</a:t>
            </a:r>
            <a:r>
              <a:rPr lang="en" sz="1700">
                <a:solidFill>
                  <a:schemeClr val="dk1"/>
                </a:solidFill>
                <a:latin typeface="Nunito"/>
                <a:ea typeface="Nunito"/>
                <a:cs typeface="Nunito"/>
                <a:sym typeface="Nunito"/>
              </a:rPr>
              <a:t>(4), 1342-1348.</a:t>
            </a:r>
            <a:endParaRPr sz="1700">
              <a:solidFill>
                <a:schemeClr val="dk1"/>
              </a:solidFill>
              <a:latin typeface="Nunito"/>
              <a:ea typeface="Nunito"/>
              <a:cs typeface="Nunito"/>
              <a:sym typeface="Nunito"/>
            </a:endParaRPr>
          </a:p>
          <a:p>
            <a:pPr indent="0" lvl="0" marL="0" rtl="0" algn="l">
              <a:lnSpc>
                <a:spcPct val="100000"/>
              </a:lnSpc>
              <a:spcBef>
                <a:spcPts val="0"/>
              </a:spcBef>
              <a:spcAft>
                <a:spcPts val="0"/>
              </a:spcAft>
              <a:buNone/>
            </a:pPr>
            <a:r>
              <a:rPr lang="en" sz="1700">
                <a:solidFill>
                  <a:schemeClr val="dk1"/>
                </a:solidFill>
                <a:latin typeface="Nunito"/>
                <a:ea typeface="Nunito"/>
                <a:cs typeface="Nunito"/>
                <a:sym typeface="Nunito"/>
              </a:rPr>
              <a:t>Yu, S.-W., Wang, H., Poitras, M.F., Coombs, C., Bowers, W.J., Federoff, H.J., . . . Dawson, V.L. (2002). Mediation of poty(ADP-ribose) polymerase-1 - Dependent cell death by apoptosis-inducing factor. </a:t>
            </a:r>
            <a:r>
              <a:rPr i="1" lang="en" sz="1700">
                <a:solidFill>
                  <a:schemeClr val="dk1"/>
                </a:solidFill>
                <a:latin typeface="Nunito"/>
                <a:ea typeface="Nunito"/>
                <a:cs typeface="Nunito"/>
                <a:sym typeface="Nunito"/>
              </a:rPr>
              <a:t>Science,</a:t>
            </a:r>
            <a:r>
              <a:rPr lang="en" sz="1700">
                <a:solidFill>
                  <a:schemeClr val="dk1"/>
                </a:solidFill>
                <a:latin typeface="Nunito"/>
                <a:ea typeface="Nunito"/>
                <a:cs typeface="Nunito"/>
                <a:sym typeface="Nunito"/>
              </a:rPr>
              <a:t> </a:t>
            </a:r>
            <a:r>
              <a:rPr i="1" lang="en" sz="1700">
                <a:solidFill>
                  <a:schemeClr val="dk1"/>
                </a:solidFill>
                <a:latin typeface="Nunito"/>
                <a:ea typeface="Nunito"/>
                <a:cs typeface="Nunito"/>
                <a:sym typeface="Nunito"/>
              </a:rPr>
              <a:t>297</a:t>
            </a:r>
            <a:r>
              <a:rPr lang="en" sz="1700">
                <a:solidFill>
                  <a:schemeClr val="dk1"/>
                </a:solidFill>
                <a:latin typeface="Nunito"/>
                <a:ea typeface="Nunito"/>
                <a:cs typeface="Nunito"/>
                <a:sym typeface="Nunito"/>
              </a:rPr>
              <a:t>(5579), 259-263.</a:t>
            </a:r>
            <a:endParaRPr sz="1700">
              <a:solidFill>
                <a:schemeClr val="dk1"/>
              </a:solidFill>
              <a:latin typeface="Nunito"/>
              <a:ea typeface="Nunito"/>
              <a:cs typeface="Nunito"/>
              <a:sym typeface="Nunito"/>
            </a:endParaRPr>
          </a:p>
          <a:p>
            <a:pPr indent="0" lvl="0" marL="0" rtl="0" algn="l">
              <a:lnSpc>
                <a:spcPct val="107916"/>
              </a:lnSpc>
              <a:spcBef>
                <a:spcPts val="0"/>
              </a:spcBef>
              <a:spcAft>
                <a:spcPts val="0"/>
              </a:spcAft>
              <a:buNone/>
            </a:pPr>
            <a:r>
              <a:rPr lang="en" sz="1600">
                <a:solidFill>
                  <a:schemeClr val="dk1"/>
                </a:solidFill>
                <a:latin typeface="Nunito"/>
                <a:ea typeface="Nunito"/>
                <a:cs typeface="Nunito"/>
                <a:sym typeface="Nunito"/>
              </a:rPr>
              <a:t>JoVE Science Education Database. </a:t>
            </a:r>
            <a:r>
              <a:rPr i="1" lang="en" sz="1600">
                <a:solidFill>
                  <a:schemeClr val="dk1"/>
                </a:solidFill>
                <a:latin typeface="Nunito"/>
                <a:ea typeface="Nunito"/>
                <a:cs typeface="Nunito"/>
                <a:sym typeface="Nunito"/>
              </a:rPr>
              <a:t>Neuroscience.</a:t>
            </a:r>
            <a:r>
              <a:rPr lang="en" sz="1600">
                <a:solidFill>
                  <a:schemeClr val="dk1"/>
                </a:solidFill>
                <a:latin typeface="Nunito"/>
                <a:ea typeface="Nunito"/>
                <a:cs typeface="Nunito"/>
                <a:sym typeface="Nunito"/>
              </a:rPr>
              <a:t> Primary Neuronal Cultures. JoVE, Cambridge, MA, (2020).</a:t>
            </a:r>
            <a:endParaRPr sz="1600">
              <a:solidFill>
                <a:schemeClr val="dk1"/>
              </a:solidFill>
              <a:latin typeface="Nunito"/>
              <a:ea typeface="Nunito"/>
              <a:cs typeface="Nunito"/>
              <a:sym typeface="Nunito"/>
            </a:endParaRPr>
          </a:p>
          <a:p>
            <a:pPr indent="0" lvl="0" marL="0" rtl="0" algn="l">
              <a:lnSpc>
                <a:spcPct val="107916"/>
              </a:lnSpc>
              <a:spcBef>
                <a:spcPts val="800"/>
              </a:spcBef>
              <a:spcAft>
                <a:spcPts val="0"/>
              </a:spcAft>
              <a:buNone/>
            </a:pPr>
            <a:r>
              <a:rPr lang="en" sz="1600">
                <a:solidFill>
                  <a:schemeClr val="dk1"/>
                </a:solidFill>
                <a:latin typeface="Nunito"/>
                <a:ea typeface="Nunito"/>
                <a:cs typeface="Nunito"/>
                <a:sym typeface="Nunito"/>
              </a:rPr>
              <a:t>Lu, Z., Piechowicz, M., Qiu, S. A Simplified Method for Ultra-Low Density, Long-Term Primary Hippocampal Neuron Culture. </a:t>
            </a:r>
            <a:r>
              <a:rPr i="1" lang="en" sz="1600">
                <a:solidFill>
                  <a:schemeClr val="dk1"/>
                </a:solidFill>
                <a:latin typeface="Nunito"/>
                <a:ea typeface="Nunito"/>
                <a:cs typeface="Nunito"/>
                <a:sym typeface="Nunito"/>
              </a:rPr>
              <a:t>J. Vis. Exp.</a:t>
            </a:r>
            <a:r>
              <a:rPr lang="en" sz="1600">
                <a:solidFill>
                  <a:schemeClr val="dk1"/>
                </a:solidFill>
                <a:latin typeface="Nunito"/>
                <a:ea typeface="Nunito"/>
                <a:cs typeface="Nunito"/>
                <a:sym typeface="Nunito"/>
              </a:rPr>
              <a:t> (109), e53797, doi:10.3791/53797 (2016).</a:t>
            </a:r>
            <a:endParaRPr sz="1600">
              <a:solidFill>
                <a:schemeClr val="dk1"/>
              </a:solidFill>
              <a:latin typeface="Nunito"/>
              <a:ea typeface="Nunito"/>
              <a:cs typeface="Nunito"/>
              <a:sym typeface="Nunito"/>
            </a:endParaRPr>
          </a:p>
          <a:p>
            <a:pPr indent="457200" lvl="0" marL="0" rtl="0" algn="l">
              <a:lnSpc>
                <a:spcPct val="100000"/>
              </a:lnSpc>
              <a:spcBef>
                <a:spcPts val="800"/>
              </a:spcBef>
              <a:spcAft>
                <a:spcPts val="0"/>
              </a:spcAft>
              <a:buNone/>
            </a:pPr>
            <a:r>
              <a:t/>
            </a:r>
            <a:endParaRPr sz="1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