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16459200" cx="32918400"/>
  <p:notesSz cx="6715125" cy="9239250"/>
  <p:embeddedFontLst>
    <p:embeddedFont>
      <p:font typeface="Roboto"/>
      <p:regular r:id="rId23"/>
      <p:bold r:id="rId24"/>
      <p:italic r:id="rId25"/>
      <p:boldItalic r:id="rId26"/>
    </p:embeddedFont>
    <p:embeddedFont>
      <p:font typeface="Merriweather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192">
          <p15:clr>
            <a:srgbClr val="A4A3A4"/>
          </p15:clr>
        </p15:guide>
        <p15:guide id="2" orient="horz" pos="10098">
          <p15:clr>
            <a:srgbClr val="A4A3A4"/>
          </p15:clr>
        </p15:guide>
        <p15:guide id="3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0134787-0F5D-40B7-8140-FA690E67692B}">
  <a:tblStyle styleId="{90134787-0F5D-40B7-8140-FA690E6769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92" orient="horz"/>
        <p:guide pos="10098" orient="horz"/>
        <p:guide pos="10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Merriweather-bold.fntdata"/><Relationship Id="rId27" Type="http://schemas.openxmlformats.org/officeDocument/2006/relationships/font" Target="fonts/Merriweather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erriweather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Merriweather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-106363" y="692150"/>
            <a:ext cx="6929438" cy="3465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e1a07b8a0_0_5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e1a07b8a0_0_5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g7e1a07b8a0_0_5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e1a07b8a0_0_1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e1a07b8a0_0_1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7e1a07b8a0_0_1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e1a07b8a0_0_15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e1a07b8a0_0_15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g7e1a07b8a0_0_15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e1a07b8a0_0_2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e1a07b8a0_0_2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7e1a07b8a0_0_2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e1a07b8a0_0_25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e1a07b8a0_0_25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7e1a07b8a0_0_25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427fbfdbb_1_1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427fbfdbb_1_1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d427fbfdbb_1_1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e1a07b8a0_0_3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e1a07b8a0_0_3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7e1a07b8a0_0_3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e1a07b8a0_0_6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e1a07b8a0_0_6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7e1a07b8a0_0_6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ff0ffdd61_5_4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ff0ffdd61_5_4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bff0ffdd61_5_4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e1a07b8a0_0_35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e1a07b8a0_0_35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7e1a07b8a0_0_35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e1a07b8a0_0_4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e1a07b8a0_0_4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7e1a07b8a0_0_4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e1a07b8a0_0_45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e1a07b8a0_0_45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7e1a07b8a0_0_45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e1a07b8a0_0_65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7e1a07b8a0_0_65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7e1a07b8a0_0_65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e1a07b8a0_0_7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e1a07b8a0_0_7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7e1a07b8a0_0_7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d427fbfdbb_1_5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d427fbfdbb_1_5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d427fbfdbb_1_5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d427fbfdbb_1_0:notes"/>
          <p:cNvSpPr/>
          <p:nvPr>
            <p:ph idx="2" type="sldImg"/>
          </p:nvPr>
        </p:nvSpPr>
        <p:spPr>
          <a:xfrm>
            <a:off x="-106363" y="692150"/>
            <a:ext cx="6929400" cy="3465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d427fbfdbb_1_0:notes"/>
          <p:cNvSpPr txBox="1"/>
          <p:nvPr>
            <p:ph idx="1" type="body"/>
          </p:nvPr>
        </p:nvSpPr>
        <p:spPr>
          <a:xfrm>
            <a:off x="671513" y="4389438"/>
            <a:ext cx="5372100" cy="41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d427fbfdbb_1_0:notes"/>
          <p:cNvSpPr txBox="1"/>
          <p:nvPr>
            <p:ph idx="12" type="sldNum"/>
          </p:nvPr>
        </p:nvSpPr>
        <p:spPr>
          <a:xfrm>
            <a:off x="3803650" y="8775700"/>
            <a:ext cx="2910000" cy="462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-450" y="0"/>
            <a:ext cx="32919300" cy="1407392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5" name="Google Shape;15;p2"/>
          <p:cNvSpPr txBox="1"/>
          <p:nvPr>
            <p:ph type="ctrTitle"/>
          </p:nvPr>
        </p:nvSpPr>
        <p:spPr>
          <a:xfrm>
            <a:off x="1122120" y="1727120"/>
            <a:ext cx="30674100" cy="41040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2pPr>
            <a:lvl3pPr lvl="2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3pPr>
            <a:lvl4pPr lvl="3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4pPr>
            <a:lvl5pPr lvl="4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5pPr>
            <a:lvl6pPr lvl="5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6pPr>
            <a:lvl7pPr lvl="6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7pPr>
            <a:lvl8pPr lvl="7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8pPr>
            <a:lvl9pPr lvl="8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1122120" y="6011393"/>
            <a:ext cx="15273300" cy="23625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5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153917"/>
            <a:ext cx="32919300" cy="1407392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" name="Google Shape;20;p3"/>
          <p:cNvSpPr/>
          <p:nvPr/>
        </p:nvSpPr>
        <p:spPr>
          <a:xfrm>
            <a:off x="0" y="0"/>
            <a:ext cx="32919300" cy="1407392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1122120" y="1727120"/>
            <a:ext cx="30674100" cy="41040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2pPr>
            <a:lvl3pPr lvl="2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3pPr>
            <a:lvl4pPr lvl="3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4pPr>
            <a:lvl5pPr lvl="4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5pPr>
            <a:lvl6pPr lvl="5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6pPr>
            <a:lvl7pPr lvl="6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7pPr>
            <a:lvl8pPr lvl="7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8pPr>
            <a:lvl9pPr lvl="8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15530400" cy="1645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16950" lIns="316950" spcFirstLastPara="1" rIns="316950" wrap="square" tIns="31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0" y="141200"/>
            <a:ext cx="15529050" cy="14078000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6" name="Google Shape;26;p4"/>
          <p:cNvSpPr/>
          <p:nvPr/>
        </p:nvSpPr>
        <p:spPr>
          <a:xfrm>
            <a:off x="-450" y="0"/>
            <a:ext cx="15540840" cy="1406592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1122210" y="1602960"/>
            <a:ext cx="13343400" cy="80286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16720830" y="1602960"/>
            <a:ext cx="14999100" cy="131154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0"/>
            <a:ext cx="32918400" cy="408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16950" lIns="316950" spcFirstLastPara="1" rIns="316950" wrap="square" tIns="31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 txBox="1"/>
          <p:nvPr>
            <p:ph type="title"/>
          </p:nvPr>
        </p:nvSpPr>
        <p:spPr>
          <a:xfrm>
            <a:off x="1122210" y="1602960"/>
            <a:ext cx="30674100" cy="19959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1122120" y="4818240"/>
            <a:ext cx="14399700" cy="98439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17396640" y="4818240"/>
            <a:ext cx="14399700" cy="98439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0" y="0"/>
            <a:ext cx="32918400" cy="408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16950" lIns="316950" spcFirstLastPara="1" rIns="316950" wrap="square" tIns="31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6"/>
          <p:cNvSpPr txBox="1"/>
          <p:nvPr>
            <p:ph type="title"/>
          </p:nvPr>
        </p:nvSpPr>
        <p:spPr>
          <a:xfrm>
            <a:off x="1122210" y="1602960"/>
            <a:ext cx="30674100" cy="19959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/>
          <p:nvPr/>
        </p:nvSpPr>
        <p:spPr>
          <a:xfrm>
            <a:off x="0" y="0"/>
            <a:ext cx="13551900" cy="1645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16950" lIns="316950" spcFirstLastPara="1" rIns="316950" wrap="square" tIns="31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7"/>
          <p:cNvSpPr txBox="1"/>
          <p:nvPr>
            <p:ph type="title"/>
          </p:nvPr>
        </p:nvSpPr>
        <p:spPr>
          <a:xfrm>
            <a:off x="1122210" y="1602960"/>
            <a:ext cx="11259000" cy="58530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>
            <a:off x="1122120" y="7650080"/>
            <a:ext cx="11259000" cy="73536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500"/>
              <a:buChar char="●"/>
              <a:defRPr>
                <a:solidFill>
                  <a:schemeClr val="accent2"/>
                </a:solidFill>
              </a:defRPr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○"/>
              <a:defRPr>
                <a:solidFill>
                  <a:schemeClr val="accent2"/>
                </a:solidFill>
              </a:defRPr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■"/>
              <a:defRPr>
                <a:solidFill>
                  <a:schemeClr val="accent2"/>
                </a:solidFill>
              </a:defRPr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●"/>
              <a:defRPr>
                <a:solidFill>
                  <a:schemeClr val="accent2"/>
                </a:solidFill>
              </a:defRPr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○"/>
              <a:defRPr>
                <a:solidFill>
                  <a:schemeClr val="accent2"/>
                </a:solidFill>
              </a:defRPr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■"/>
              <a:defRPr>
                <a:solidFill>
                  <a:schemeClr val="accent2"/>
                </a:solidFill>
              </a:defRPr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●"/>
              <a:defRPr>
                <a:solidFill>
                  <a:schemeClr val="accent2"/>
                </a:solidFill>
              </a:defRPr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○"/>
              <a:defRPr>
                <a:solidFill>
                  <a:schemeClr val="accent2"/>
                </a:solidFill>
              </a:defRPr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122030" y="2555520"/>
            <a:ext cx="22492200" cy="113481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2pPr>
            <a:lvl3pPr lvl="2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3pPr>
            <a:lvl4pPr lvl="3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4pPr>
            <a:lvl5pPr lvl="4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5pPr>
            <a:lvl6pPr lvl="5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6pPr>
            <a:lvl7pPr lvl="6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7pPr>
            <a:lvl8pPr lvl="7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8pPr>
            <a:lvl9pPr lvl="8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0" y="0"/>
            <a:ext cx="16459200" cy="1645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16950" lIns="316950" spcFirstLastPara="1" rIns="316950" wrap="square" tIns="31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9"/>
          <p:cNvSpPr txBox="1"/>
          <p:nvPr>
            <p:ph type="title"/>
          </p:nvPr>
        </p:nvSpPr>
        <p:spPr>
          <a:xfrm>
            <a:off x="1120680" y="1602960"/>
            <a:ext cx="13335900" cy="65586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7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" type="subTitle"/>
          </p:nvPr>
        </p:nvSpPr>
        <p:spPr>
          <a:xfrm>
            <a:off x="1097280" y="8405520"/>
            <a:ext cx="13335900" cy="29655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2" type="body"/>
          </p:nvPr>
        </p:nvSpPr>
        <p:spPr>
          <a:xfrm>
            <a:off x="17564490" y="1602960"/>
            <a:ext cx="14234400" cy="131568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/>
          <p:nvPr/>
        </p:nvSpPr>
        <p:spPr>
          <a:xfrm>
            <a:off x="0" y="13980800"/>
            <a:ext cx="32918400" cy="247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16950" lIns="316950" spcFirstLastPara="1" rIns="316950" wrap="square" tIns="31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122120" y="14468480"/>
            <a:ext cx="28725900" cy="14736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1122300" y="2659760"/>
            <a:ext cx="19205700" cy="3983100"/>
          </a:xfrm>
          <a:prstGeom prst="rect">
            <a:avLst/>
          </a:prstGeom>
        </p:spPr>
        <p:txBody>
          <a:bodyPr anchorCtr="0" anchor="b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700"/>
              <a:buNone/>
              <a:defRPr sz="34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1122120" y="6788560"/>
            <a:ext cx="19205700" cy="3016200"/>
          </a:xfrm>
          <a:prstGeom prst="rect">
            <a:avLst/>
          </a:prstGeom>
        </p:spPr>
        <p:txBody>
          <a:bodyPr anchorCtr="0" anchor="t" bIns="316950" lIns="316950" spcFirstLastPara="1" rIns="316950" wrap="square" tIns="3169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500"/>
              <a:buChar char="●"/>
              <a:defRPr>
                <a:solidFill>
                  <a:schemeClr val="accent2"/>
                </a:solidFill>
              </a:defRPr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○"/>
              <a:defRPr>
                <a:solidFill>
                  <a:schemeClr val="accent2"/>
                </a:solidFill>
              </a:defRPr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■"/>
              <a:defRPr>
                <a:solidFill>
                  <a:schemeClr val="accent2"/>
                </a:solidFill>
              </a:defRPr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●"/>
              <a:defRPr>
                <a:solidFill>
                  <a:schemeClr val="accent2"/>
                </a:solidFill>
              </a:defRPr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○"/>
              <a:defRPr>
                <a:solidFill>
                  <a:schemeClr val="accent2"/>
                </a:solidFill>
              </a:defRPr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■"/>
              <a:defRPr>
                <a:solidFill>
                  <a:schemeClr val="accent2"/>
                </a:solidFill>
              </a:defRPr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●"/>
              <a:defRPr>
                <a:solidFill>
                  <a:schemeClr val="accent2"/>
                </a:solidFill>
              </a:defRPr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○"/>
              <a:defRPr>
                <a:solidFill>
                  <a:schemeClr val="accent2"/>
                </a:solidFill>
              </a:defRPr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8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122120" y="1424080"/>
            <a:ext cx="30674100" cy="18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16950" lIns="316950" spcFirstLastPara="1" rIns="316950" wrap="square" tIns="3169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700"/>
              <a:buFont typeface="Merriweather"/>
              <a:buNone/>
              <a:defRPr sz="97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122120" y="3687920"/>
            <a:ext cx="30674100" cy="109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6950" lIns="316950" spcFirstLastPara="1" rIns="316950" wrap="square" tIns="316950">
            <a:normAutofit/>
          </a:bodyPr>
          <a:lstStyle>
            <a:lvl1pPr indent="-514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Roboto"/>
              <a:buChar char="●"/>
              <a:defRPr sz="4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69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○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69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■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69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●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69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○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69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■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469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●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469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○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469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Roboto"/>
              <a:buChar char="■"/>
              <a:defRPr sz="3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30500848" y="14922294"/>
            <a:ext cx="1975200" cy="12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950" lIns="316950" spcFirstLastPara="1" rIns="316950" wrap="square" tIns="316950">
            <a:normAutofit/>
          </a:bodyPr>
          <a:lstStyle>
            <a:lvl1pPr lvl="0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3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hasd.org/cms_files/resources/Brady%20Marek%20Bacteria.pdf" TargetMode="External"/><Relationship Id="rId4" Type="http://schemas.openxmlformats.org/officeDocument/2006/relationships/hyperlink" Target="https://www.stevespanglerscience.com/lab/experiments/growing-bacteria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4373450" y="1951600"/>
            <a:ext cx="26546400" cy="9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FF"/>
                </a:solidFill>
              </a:rPr>
              <a:t>                 </a:t>
            </a:r>
            <a:r>
              <a:rPr lang="en-US" sz="12700">
                <a:solidFill>
                  <a:srgbClr val="4A86E8"/>
                </a:solidFill>
              </a:rPr>
              <a:t> Bacterial Growth in HTH</a:t>
            </a:r>
            <a:endParaRPr sz="12700">
              <a:solidFill>
                <a:srgbClr val="4A86E8"/>
              </a:solidFill>
            </a:endParaRPr>
          </a:p>
          <a:p>
            <a:pPr indent="0" lvl="0" marL="6400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rgbClr val="A4C2F4"/>
                </a:solidFill>
              </a:rPr>
              <a:t>Erin Reddy and Meredith Jones </a:t>
            </a:r>
            <a:endParaRPr sz="7000">
              <a:solidFill>
                <a:srgbClr val="A4C2F4"/>
              </a:solidFill>
            </a:endParaRPr>
          </a:p>
          <a:p>
            <a:pPr indent="0" lvl="0" marL="7772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>
                <a:solidFill>
                  <a:srgbClr val="A4C2F4"/>
                </a:solidFill>
              </a:rPr>
              <a:t>Holy Trinity High School</a:t>
            </a:r>
            <a:endParaRPr sz="6900">
              <a:solidFill>
                <a:srgbClr val="A4C2F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>
                <a:solidFill>
                  <a:srgbClr val="A4C2F4"/>
                </a:solidFill>
              </a:rPr>
              <a:t>                                          Torbay, NL</a:t>
            </a:r>
            <a:endParaRPr sz="6900">
              <a:solidFill>
                <a:srgbClr val="A4C2F4"/>
              </a:solidFill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8200" y="9560125"/>
            <a:ext cx="10921650" cy="582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36375" y="9560125"/>
            <a:ext cx="10921650" cy="58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/>
        </p:nvSpPr>
        <p:spPr>
          <a:xfrm>
            <a:off x="2076525" y="2192050"/>
            <a:ext cx="26546400" cy="101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Purpose 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-</a:t>
            </a:r>
            <a:r>
              <a:rPr lang="en-US" sz="4800"/>
              <a:t>To find out which surface in the school has the most bacteria growing.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Question(s):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-Which area will have the most bacteria growth?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Hypothesis</a:t>
            </a:r>
            <a:r>
              <a:rPr lang="en-US" sz="4800">
                <a:solidFill>
                  <a:srgbClr val="0000FF"/>
                </a:solidFill>
              </a:rPr>
              <a:t>:</a:t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-</a:t>
            </a:r>
            <a:r>
              <a:rPr lang="en-US" sz="4800"/>
              <a:t>The most touched surface will have the most bacterial growth, but with Covid-19, everything is being cleaned more often so there will not be as much growth. 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sp>
        <p:nvSpPr>
          <p:cNvPr id="79" name="Google Shape;79;p15"/>
          <p:cNvSpPr txBox="1"/>
          <p:nvPr/>
        </p:nvSpPr>
        <p:spPr>
          <a:xfrm>
            <a:off x="1018550" y="1463250"/>
            <a:ext cx="30484800" cy="18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14225" y="803000"/>
            <a:ext cx="10271851" cy="6230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4373450" y="1951600"/>
            <a:ext cx="26546400" cy="142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Independent variable:</a:t>
            </a:r>
            <a:endParaRPr sz="90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chemeClr val="dk1"/>
                </a:solidFill>
              </a:rPr>
              <a:t>-The surface that is swabbed</a:t>
            </a:r>
            <a:endParaRPr sz="5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Dependent variable:</a:t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chemeClr val="dk1"/>
                </a:solidFill>
              </a:rPr>
              <a:t>-The amount of bacteria that grows</a:t>
            </a:r>
            <a:r>
              <a:rPr b="1" lang="en-US" sz="5100">
                <a:solidFill>
                  <a:schemeClr val="dk1"/>
                </a:solidFill>
              </a:rPr>
              <a:t> </a:t>
            </a:r>
            <a:endParaRPr b="1" sz="5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5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Controlled</a:t>
            </a:r>
            <a:r>
              <a:rPr lang="en-US" sz="5100">
                <a:solidFill>
                  <a:srgbClr val="0000FF"/>
                </a:solidFill>
              </a:rPr>
              <a:t> variables:</a:t>
            </a:r>
            <a:r>
              <a:rPr lang="en-US" sz="5100">
                <a:solidFill>
                  <a:srgbClr val="4A86E8"/>
                </a:solidFill>
              </a:rPr>
              <a:t> </a:t>
            </a:r>
            <a:endParaRPr sz="5100">
              <a:solidFill>
                <a:srgbClr val="4A86E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chemeClr val="dk1"/>
                </a:solidFill>
              </a:rPr>
              <a:t>Same procedure for swabbing</a:t>
            </a:r>
            <a:endParaRPr sz="5100">
              <a:solidFill>
                <a:schemeClr val="dk1"/>
              </a:solidFill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Char char="-"/>
            </a:pPr>
            <a:r>
              <a:rPr lang="en-US" sz="5100">
                <a:solidFill>
                  <a:schemeClr val="dk1"/>
                </a:solidFill>
              </a:rPr>
              <a:t>Same cotton swabs</a:t>
            </a:r>
            <a:endParaRPr sz="5100">
              <a:solidFill>
                <a:schemeClr val="dk1"/>
              </a:solidFill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Char char="-"/>
            </a:pPr>
            <a:r>
              <a:rPr lang="en-US" sz="5100">
                <a:solidFill>
                  <a:schemeClr val="dk1"/>
                </a:solidFill>
              </a:rPr>
              <a:t>Same agar plate</a:t>
            </a:r>
            <a:endParaRPr sz="5100">
              <a:solidFill>
                <a:schemeClr val="dk1"/>
              </a:solidFill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Char char="-"/>
            </a:pPr>
            <a:r>
              <a:rPr lang="en-US" sz="5100">
                <a:solidFill>
                  <a:schemeClr val="dk1"/>
                </a:solidFill>
              </a:rPr>
              <a:t>Same place stored</a:t>
            </a:r>
            <a:endParaRPr sz="5100">
              <a:solidFill>
                <a:schemeClr val="dk1"/>
              </a:solidFill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Char char="-"/>
            </a:pPr>
            <a:r>
              <a:rPr lang="en-US" sz="5100">
                <a:solidFill>
                  <a:schemeClr val="dk1"/>
                </a:solidFill>
              </a:rPr>
              <a:t>Length of storage for agar plate</a:t>
            </a:r>
            <a:endParaRPr sz="5100">
              <a:solidFill>
                <a:schemeClr val="dk1"/>
              </a:solidFill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Char char="-"/>
            </a:pPr>
            <a:r>
              <a:rPr lang="en-US" sz="5100">
                <a:solidFill>
                  <a:schemeClr val="dk1"/>
                </a:solidFill>
              </a:rPr>
              <a:t>Same solution of agar</a:t>
            </a:r>
            <a:endParaRPr sz="5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chemeClr val="dk1"/>
                </a:solidFill>
              </a:rPr>
              <a:t>Same technique for estimation amount of bacteria growth</a:t>
            </a:r>
            <a:r>
              <a:rPr lang="en-US" sz="5100">
                <a:solidFill>
                  <a:srgbClr val="4A86E8"/>
                </a:solidFill>
              </a:rPr>
              <a:t> </a:t>
            </a:r>
            <a:endParaRPr sz="5100">
              <a:solidFill>
                <a:srgbClr val="4A86E8"/>
              </a:solidFill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82524" y="1951600"/>
            <a:ext cx="11552652" cy="594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/>
        </p:nvSpPr>
        <p:spPr>
          <a:xfrm>
            <a:off x="4333000" y="1951600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Materials: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chemeClr val="dk1"/>
                </a:solidFill>
              </a:rPr>
              <a:t>-Petri dish kit from amazon </a:t>
            </a:r>
            <a:endParaRPr sz="6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chemeClr val="dk1"/>
                </a:solidFill>
              </a:rPr>
              <a:t>-cotton swabs</a:t>
            </a:r>
            <a:endParaRPr sz="6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chemeClr val="dk1"/>
                </a:solidFill>
              </a:rPr>
              <a:t>-petri dishes </a:t>
            </a:r>
            <a:endParaRPr sz="67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chemeClr val="dk1"/>
                </a:solidFill>
              </a:rPr>
              <a:t>-nutrient solution</a:t>
            </a:r>
            <a:endParaRPr sz="6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chemeClr val="dk1"/>
                </a:solidFill>
              </a:rPr>
              <a:t>-Graphing paper to estimate bacteria growth</a:t>
            </a:r>
            <a:endParaRPr sz="6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chemeClr val="dk1"/>
              </a:solidFill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1999" y="7527707"/>
            <a:ext cx="8652375" cy="831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/>
        </p:nvSpPr>
        <p:spPr>
          <a:xfrm>
            <a:off x="4373450" y="1951600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Procedure:</a:t>
            </a:r>
            <a:endParaRPr sz="5100">
              <a:solidFill>
                <a:srgbClr val="0000FF"/>
              </a:solidFill>
            </a:endParaRPr>
          </a:p>
          <a:p>
            <a:pPr indent="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400">
              <a:solidFill>
                <a:srgbClr val="0000FF"/>
              </a:solidFill>
            </a:endParaRPr>
          </a:p>
          <a:p>
            <a:pPr indent="-692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AutoNum type="arabicPeriod"/>
            </a:pPr>
            <a:r>
              <a:rPr lang="en-US" sz="7300"/>
              <a:t>Create solution of agar</a:t>
            </a:r>
            <a:endParaRPr sz="7300"/>
          </a:p>
          <a:p>
            <a:pPr indent="-692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AutoNum type="arabicPeriod"/>
            </a:pPr>
            <a:r>
              <a:rPr lang="en-US" sz="7300"/>
              <a:t>Swab the surface with cotton pad</a:t>
            </a:r>
            <a:endParaRPr sz="7300"/>
          </a:p>
          <a:p>
            <a:pPr indent="-692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AutoNum type="arabicPeriod"/>
            </a:pPr>
            <a:r>
              <a:rPr lang="en-US" sz="7300"/>
              <a:t>Rub cotton pad on solution in container</a:t>
            </a:r>
            <a:endParaRPr sz="7300"/>
          </a:p>
          <a:p>
            <a:pPr indent="-692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AutoNum type="arabicPeriod"/>
            </a:pPr>
            <a:r>
              <a:rPr lang="en-US" sz="7300"/>
              <a:t>Place all containers in same atmosphere</a:t>
            </a:r>
            <a:endParaRPr sz="7300"/>
          </a:p>
          <a:p>
            <a:pPr indent="-692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AutoNum type="arabicPeriod"/>
            </a:pPr>
            <a:r>
              <a:rPr lang="en-US" sz="7300"/>
              <a:t>Graph amount of bacteria grown </a:t>
            </a:r>
            <a:endParaRPr sz="7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85500" y="836725"/>
            <a:ext cx="8996574" cy="59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54550" y="9196100"/>
            <a:ext cx="8322024" cy="683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/>
        </p:nvSpPr>
        <p:spPr>
          <a:xfrm>
            <a:off x="1941150" y="2022025"/>
            <a:ext cx="232935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Procedure continued:</a:t>
            </a:r>
            <a:endParaRPr sz="51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/>
        </p:nvSpPr>
        <p:spPr>
          <a:xfrm>
            <a:off x="4211700" y="1911150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Results: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</p:txBody>
      </p:sp>
      <p:pic>
        <p:nvPicPr>
          <p:cNvPr id="115" name="Google Shape;115;p2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59200" y="3673000"/>
            <a:ext cx="16084775" cy="99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250" y="3673000"/>
            <a:ext cx="14957625" cy="992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/>
        </p:nvSpPr>
        <p:spPr>
          <a:xfrm>
            <a:off x="20486100" y="13830600"/>
            <a:ext cx="10272000" cy="18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100"/>
              <a:t>Figure 2: Total surface area of bacteria in cm2</a:t>
            </a:r>
            <a:endParaRPr/>
          </a:p>
        </p:txBody>
      </p:sp>
      <p:sp>
        <p:nvSpPr>
          <p:cNvPr id="118" name="Google Shape;118;p20"/>
          <p:cNvSpPr txBox="1"/>
          <p:nvPr/>
        </p:nvSpPr>
        <p:spPr>
          <a:xfrm>
            <a:off x="4681700" y="14191575"/>
            <a:ext cx="9553200" cy="18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100"/>
              <a:t>Figure 1: Percent of the dish covered with bacteria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/>
        </p:nvSpPr>
        <p:spPr>
          <a:xfrm>
            <a:off x="182450" y="503800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FF"/>
                </a:solidFill>
              </a:rPr>
              <a:t>Results (continued)</a:t>
            </a:r>
            <a:r>
              <a:rPr lang="en-US" sz="5100">
                <a:solidFill>
                  <a:srgbClr val="0000FF"/>
                </a:solidFill>
              </a:rPr>
              <a:t>:</a:t>
            </a:r>
            <a:r>
              <a:rPr b="1" lang="en-US" sz="5100">
                <a:solidFill>
                  <a:srgbClr val="0000FF"/>
                </a:solidFill>
              </a:rPr>
              <a:t>Table 1: Total surface area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</p:txBody>
      </p:sp>
      <p:graphicFrame>
        <p:nvGraphicFramePr>
          <p:cNvPr id="125" name="Google Shape;125;p21"/>
          <p:cNvGraphicFramePr/>
          <p:nvPr/>
        </p:nvGraphicFramePr>
        <p:xfrm>
          <a:off x="373625" y="1776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{90134787-0F5D-40B7-8140-FA690E67692B}</a:tableStyleId>
              </a:tblPr>
              <a:tblGrid>
                <a:gridCol w="5488800"/>
                <a:gridCol w="3759450"/>
                <a:gridCol w="3759450"/>
                <a:gridCol w="3759450"/>
                <a:gridCol w="3759450"/>
                <a:gridCol w="3759450"/>
                <a:gridCol w="3759450"/>
                <a:gridCol w="3759450"/>
              </a:tblGrid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/>
                        <a:t>Experiment</a:t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/>
                        <a:t>Total surface area of bacteria (cm2)</a:t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/>
                        <a:t>Range:</a:t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/>
                        <a:t>Average:</a:t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/>
                        <a:t>Median:</a:t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/>
                        <a:t>Mode:</a:t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/>
                        <a:t>Standard Deviation:</a:t>
                      </a:r>
                      <a:endParaRPr b="1"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student desk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2.2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7.27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3.1293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2.35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#N/A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2.38907244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stairs rails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5.6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sink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8.19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toilet seat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1.13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hand sanitizer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1.7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light switch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0.96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locker door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3.31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student chair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0.92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chrome book keyboard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2.5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door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4.783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Google Shape;131;p22"/>
          <p:cNvGraphicFramePr/>
          <p:nvPr/>
        </p:nvGraphicFramePr>
        <p:xfrm>
          <a:off x="152400" y="162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{90134787-0F5D-40B7-8140-FA690E67692B}</a:tableStyleId>
              </a:tblPr>
              <a:tblGrid>
                <a:gridCol w="5590775"/>
                <a:gridCol w="3829300"/>
                <a:gridCol w="3829300"/>
                <a:gridCol w="3829300"/>
                <a:gridCol w="3829300"/>
                <a:gridCol w="3829300"/>
                <a:gridCol w="3829300"/>
                <a:gridCol w="3829300"/>
              </a:tblGrid>
              <a:tr h="1525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experiment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% of dish bac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Range: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Average: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Median: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Mode: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Standard Deviation: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student desk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3.88%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12.82%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5.51%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4.15%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#N/A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0.04205210525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stairs rails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9.87%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sink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14.44%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toilet seat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1.99%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hand sanitizer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3.00%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light switch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1.69%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locker door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5.84%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student chair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1.62%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5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chrome book keyboard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4.41%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2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door handle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500"/>
                        <a:t>8.34%</a:t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5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" name="Google Shape;132;p22"/>
          <p:cNvSpPr txBox="1"/>
          <p:nvPr/>
        </p:nvSpPr>
        <p:spPr>
          <a:xfrm>
            <a:off x="0" y="0"/>
            <a:ext cx="13224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100">
                <a:solidFill>
                  <a:srgbClr val="0000FF"/>
                </a:solidFill>
              </a:rPr>
              <a:t>Table 2: Percent% of dish covered</a:t>
            </a:r>
            <a:r>
              <a:rPr b="1" lang="en-US" sz="1200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/>
        </p:nvSpPr>
        <p:spPr>
          <a:xfrm>
            <a:off x="4373450" y="1951600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Discussion: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  <a:p>
            <a:pPr indent="-552450" lvl="0" marL="457200" rtl="0" algn="l">
              <a:spcBef>
                <a:spcPts val="0"/>
              </a:spcBef>
              <a:spcAft>
                <a:spcPts val="0"/>
              </a:spcAft>
              <a:buSzPts val="5100"/>
              <a:buChar char="-"/>
            </a:pPr>
            <a:r>
              <a:rPr lang="en-US" sz="5100"/>
              <a:t>throughout the studies, it was discovered that the place with the most bacteria was the sink.</a:t>
            </a:r>
            <a:endParaRPr sz="5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/>
          </a:p>
          <a:p>
            <a:pPr indent="-552450" lvl="0" marL="457200" rtl="0" algn="l">
              <a:spcBef>
                <a:spcPts val="0"/>
              </a:spcBef>
              <a:spcAft>
                <a:spcPts val="0"/>
              </a:spcAft>
              <a:buSzPts val="5100"/>
              <a:buChar char="-"/>
            </a:pPr>
            <a:r>
              <a:rPr lang="en-US" sz="5100"/>
              <a:t>the second most bacterial surface was the railing in the stairwell. </a:t>
            </a:r>
            <a:endParaRPr sz="5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/>
          </a:p>
          <a:p>
            <a:pPr indent="-552450" lvl="0" marL="457200" rtl="0" algn="l">
              <a:spcBef>
                <a:spcPts val="0"/>
              </a:spcBef>
              <a:spcAft>
                <a:spcPts val="0"/>
              </a:spcAft>
              <a:buSzPts val="5100"/>
              <a:buChar char="-"/>
            </a:pPr>
            <a:r>
              <a:rPr lang="en-US" sz="5100"/>
              <a:t>the least bacterial surface was the student chair.</a:t>
            </a:r>
            <a:endParaRPr sz="5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/>
          </a:p>
          <a:p>
            <a:pPr indent="-552450" lvl="0" marL="457200" rtl="0" algn="l">
              <a:spcBef>
                <a:spcPts val="0"/>
              </a:spcBef>
              <a:spcAft>
                <a:spcPts val="0"/>
              </a:spcAft>
              <a:buSzPts val="5100"/>
              <a:buChar char="-"/>
            </a:pPr>
            <a:r>
              <a:rPr lang="en-US" sz="5100"/>
              <a:t>it was interesting doing this study to be able to see how well the school has been cleaned.</a:t>
            </a:r>
            <a:endParaRPr sz="5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/>
          </a:p>
          <a:p>
            <a:pPr indent="-552450" lvl="0" marL="457200" rtl="0" algn="l">
              <a:spcBef>
                <a:spcPts val="0"/>
              </a:spcBef>
              <a:spcAft>
                <a:spcPts val="0"/>
              </a:spcAft>
              <a:buSzPts val="5100"/>
              <a:buChar char="-"/>
            </a:pPr>
            <a:r>
              <a:rPr lang="en-US" sz="5100"/>
              <a:t>it was also interesting to see the things that were sanitized the most, and the things that were sanitized the least, especially during the COVID-19 pandemic. </a:t>
            </a:r>
            <a:endParaRPr sz="5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/>
        </p:nvSpPr>
        <p:spPr>
          <a:xfrm>
            <a:off x="4090350" y="1870725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Sources of error 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u="sng"/>
              <a:t>Random errors</a:t>
            </a:r>
            <a:endParaRPr sz="5100" u="sng"/>
          </a:p>
          <a:p>
            <a:pPr indent="-5524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5100"/>
              <a:buChar char="-"/>
            </a:pPr>
            <a:r>
              <a:rPr lang="en-US" sz="5100"/>
              <a:t>change in </a:t>
            </a:r>
            <a:r>
              <a:rPr lang="en-US" sz="5100"/>
              <a:t>temperature of the atmosphere around the bacteria. </a:t>
            </a:r>
            <a:endParaRPr sz="51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/>
              <a:t>- the duration in which the bacteria was growing </a:t>
            </a:r>
            <a:endParaRPr sz="51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u="sng"/>
              <a:t>systematic errors</a:t>
            </a:r>
            <a:endParaRPr sz="5100" u="sng"/>
          </a:p>
          <a:p>
            <a:pPr indent="-5524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5100"/>
              <a:buChar char="-"/>
            </a:pPr>
            <a:r>
              <a:rPr lang="en-US" sz="5100"/>
              <a:t>how the agar mixture was prepared</a:t>
            </a:r>
            <a:endParaRPr sz="5100"/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9225" y="7368800"/>
            <a:ext cx="8661774" cy="866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/>
        </p:nvSpPr>
        <p:spPr>
          <a:xfrm>
            <a:off x="4354400" y="1418200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Conclusion 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1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/>
              <a:t>Related to our hypothesis the stair railing is a commonly touched surface which would show why it has a higher bacteria growth than most of the others that were tested. </a:t>
            </a:r>
            <a:endParaRPr sz="5100"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1004" y="9686725"/>
            <a:ext cx="10169800" cy="441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/>
        </p:nvSpPr>
        <p:spPr>
          <a:xfrm>
            <a:off x="2134875" y="1418200"/>
            <a:ext cx="287658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Acknowledgments</a:t>
            </a:r>
            <a:r>
              <a:rPr lang="en-US" sz="5100">
                <a:solidFill>
                  <a:srgbClr val="0000FF"/>
                </a:solidFill>
              </a:rPr>
              <a:t>:</a:t>
            </a:r>
            <a:endParaRPr sz="5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rgbClr val="4A86E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rgbClr val="4A86E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rgbClr val="4A86E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/>
              <a:t>-We would like to thank Ms. Kavanagh for helping us with this </a:t>
            </a:r>
            <a:r>
              <a:rPr lang="en-US" sz="5500"/>
              <a:t>project. </a:t>
            </a:r>
            <a:endParaRPr sz="5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/>
              <a:t>-We would also like to thank Ms. Edstrom for letting us use her classroom to swab different surfaces. </a:t>
            </a:r>
            <a:endParaRPr sz="5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0948" y="9170475"/>
            <a:ext cx="11879852" cy="633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/>
        </p:nvSpPr>
        <p:spPr>
          <a:xfrm>
            <a:off x="4354400" y="1418200"/>
            <a:ext cx="26546400" cy="12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</a:rPr>
              <a:t>References </a:t>
            </a:r>
            <a:endParaRPr sz="5100">
              <a:solidFill>
                <a:srgbClr val="0000FF"/>
              </a:solidFill>
            </a:endParaRPr>
          </a:p>
          <a:p>
            <a:pPr indent="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/>
          </a:p>
          <a:p>
            <a:pPr indent="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/>
              <a:t>(</a:t>
            </a:r>
            <a:r>
              <a:rPr lang="en-US" sz="5100" u="sng">
                <a:solidFill>
                  <a:schemeClr val="hlink"/>
                </a:solidFill>
                <a:hlinkClick r:id="rId3"/>
              </a:rPr>
              <a:t>Finding Germs At School PHEOCs Procedure PHEOCS Investigation</a:t>
            </a:r>
            <a:r>
              <a:rPr lang="en-US" sz="5100"/>
              <a:t> )</a:t>
            </a:r>
            <a:endParaRPr sz="5100"/>
          </a:p>
          <a:p>
            <a:pPr indent="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https://www.stevespanglerscience.com/lab/experiments/growing-bacteria/</a:t>
            </a:r>
            <a:r>
              <a:rPr lang="en-US" sz="5100"/>
              <a:t> </a:t>
            </a:r>
            <a:endParaRPr sz="5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/>
        </p:nvSpPr>
        <p:spPr>
          <a:xfrm>
            <a:off x="2507300" y="2709500"/>
            <a:ext cx="6066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Project log</a:t>
            </a:r>
            <a:endParaRPr sz="51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/>
        </p:nvSpPr>
        <p:spPr>
          <a:xfrm>
            <a:off x="9986250" y="6598050"/>
            <a:ext cx="129459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0">
                <a:solidFill>
                  <a:srgbClr val="0000FF"/>
                </a:solidFill>
              </a:rPr>
              <a:t>Thank you!</a:t>
            </a:r>
            <a:endParaRPr sz="20000">
              <a:solidFill>
                <a:srgbClr val="0000FF"/>
              </a:solidFill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400" y="9676725"/>
            <a:ext cx="6171400" cy="630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33750" y="9557988"/>
            <a:ext cx="6403900" cy="65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2918400" cy="708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