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16459200" cx="32918400"/>
  <p:notesSz cx="6715125" cy="9239250"/>
  <p:embeddedFontLst>
    <p:embeddedFont>
      <p:font typeface="Oswald"/>
      <p:regular r:id="rId20"/>
      <p:bold r:id="rId21"/>
    </p:embeddedFont>
    <p:embeddedFont>
      <p:font typeface="Alfa Slab One"/>
      <p:regular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192">
          <p15:clr>
            <a:srgbClr val="A4A3A4"/>
          </p15:clr>
        </p15:guide>
        <p15:guide id="2" orient="horz" pos="10098">
          <p15:clr>
            <a:srgbClr val="A4A3A4"/>
          </p15:clr>
        </p15:guide>
        <p15:guide id="3"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192" orient="horz"/>
        <p:guide pos="10098" orient="horz"/>
        <p:guide pos="1036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swald-regular.fntdata"/><Relationship Id="rId11" Type="http://schemas.openxmlformats.org/officeDocument/2006/relationships/slide" Target="slides/slide6.xml"/><Relationship Id="rId22" Type="http://schemas.openxmlformats.org/officeDocument/2006/relationships/font" Target="fonts/AlfaSlabOne-regular.fntdata"/><Relationship Id="rId10" Type="http://schemas.openxmlformats.org/officeDocument/2006/relationships/slide" Target="slides/slide5.xml"/><Relationship Id="rId21" Type="http://schemas.openxmlformats.org/officeDocument/2006/relationships/font" Target="fonts/Oswald-bold.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09888" cy="46196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9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9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9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9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03650" y="0"/>
            <a:ext cx="2909888" cy="461963"/>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9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9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9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9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06363" y="692150"/>
            <a:ext cx="6929438" cy="34655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71513" y="4389438"/>
            <a:ext cx="5372100" cy="415766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775700"/>
            <a:ext cx="2909888" cy="46196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9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9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9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9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03650" y="8775700"/>
            <a:ext cx="2909888" cy="46196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 name="Shape 13"/>
        <p:cNvGrpSpPr/>
        <p:nvPr/>
      </p:nvGrpSpPr>
      <p:grpSpPr>
        <a:xfrm>
          <a:off x="0" y="0"/>
          <a:ext cx="0" cy="0"/>
          <a:chOff x="0" y="0"/>
          <a:chExt cx="0" cy="0"/>
        </a:xfrm>
      </p:grpSpPr>
      <p:sp>
        <p:nvSpPr>
          <p:cNvPr id="14" name="Google Shape;14;g7e1a07b8a0_0_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5" name="Google Shape;15;g7e1a07b8a0_0_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 name="Google Shape;16;g7e1a07b8a0_0_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 name="Shape 19"/>
        <p:cNvGrpSpPr/>
        <p:nvPr/>
      </p:nvGrpSpPr>
      <p:grpSpPr>
        <a:xfrm>
          <a:off x="0" y="0"/>
          <a:ext cx="0" cy="0"/>
          <a:chOff x="0" y="0"/>
          <a:chExt cx="0" cy="0"/>
        </a:xfrm>
      </p:grpSpPr>
      <p:sp>
        <p:nvSpPr>
          <p:cNvPr id="20" name="Google Shape;20;g7e1a07b8a0_0_1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21" name="Google Shape;21;g7e1a07b8a0_0_1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2" name="Google Shape;22;g7e1a07b8a0_0_1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g7e1a07b8a0_0_1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28" name="Google Shape;28;g7e1a07b8a0_0_1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 name="Google Shape;29;g7e1a07b8a0_0_1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 name="Shape 33"/>
        <p:cNvGrpSpPr/>
        <p:nvPr/>
      </p:nvGrpSpPr>
      <p:grpSpPr>
        <a:xfrm>
          <a:off x="0" y="0"/>
          <a:ext cx="0" cy="0"/>
          <a:chOff x="0" y="0"/>
          <a:chExt cx="0" cy="0"/>
        </a:xfrm>
      </p:grpSpPr>
      <p:sp>
        <p:nvSpPr>
          <p:cNvPr id="34" name="Google Shape;34;g7e1a07b8a0_0_2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35" name="Google Shape;35;g7e1a07b8a0_0_2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6" name="Google Shape;36;g7e1a07b8a0_0_2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gc05dc2b64f_0_31: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42" name="Google Shape;42;gc05dc2b64f_0_31: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3" name="Google Shape;43;gc05dc2b64f_0_31: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gc05dc2b64f_0_41: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49" name="Google Shape;49;gc05dc2b64f_0_41: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0" name="Google Shape;50;gc05dc2b64f_0_41: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7e1a07b8a0_0_3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57" name="Google Shape;57;g7e1a07b8a0_0_3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8" name="Google Shape;58;g7e1a07b8a0_0_3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c05dc2b64f_0_48: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64" name="Google Shape;64;gc05dc2b64f_0_48: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5" name="Google Shape;65;gc05dc2b64f_0_48: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c05dc2b64f_0_56: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73" name="Google Shape;73;gc05dc2b64f_0_56: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4" name="Google Shape;74;gc05dc2b64f_0_56: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7e1a07b8a0_0_3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84" name="Google Shape;84;g7e1a07b8a0_0_3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5" name="Google Shape;85;g7e1a07b8a0_0_3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7e1a07b8a0_0_4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91" name="Google Shape;91;g7e1a07b8a0_0_4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2" name="Google Shape;92;g7e1a07b8a0_0_4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7e1a07b8a0_0_4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98" name="Google Shape;98;g7e1a07b8a0_0_4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9" name="Google Shape;99;g7e1a07b8a0_0_4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7e1a07b8a0_0_6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7e1a07b8a0_0_6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6" name="Google Shape;106;g7e1a07b8a0_0_6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7e1a07b8a0_0_7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7e1a07b8a0_0_7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3" name="Google Shape;113;g7e1a07b8a0_0_7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2" name="Shape 1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hyperlink" Target="http://www.megaprint.com/" TargetMode="External"/><Relationship Id="rId2" Type="http://schemas.openxmlformats.org/officeDocument/2006/relationships/image" Target="../media/image10.png"/><Relationship Id="rId3" Type="http://schemas.openxmlformats.org/officeDocument/2006/relationships/slideLayout" Target="../slideLayouts/slideLayout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pic>
        <p:nvPicPr>
          <p:cNvPr id="10" name="Google Shape;10;p1">
            <a:hlinkClick r:id="rId1"/>
          </p:cNvPr>
          <p:cNvPicPr preferRelativeResize="0"/>
          <p:nvPr/>
        </p:nvPicPr>
        <p:blipFill rotWithShape="1">
          <a:blip r:embed="rId2">
            <a:alphaModFix/>
          </a:blip>
          <a:srcRect b="0" l="0" r="38726" t="0"/>
          <a:stretch/>
        </p:blipFill>
        <p:spPr>
          <a:xfrm>
            <a:off x="27249119" y="16151788"/>
            <a:ext cx="3013710" cy="154787"/>
          </a:xfrm>
          <a:prstGeom prst="rect">
            <a:avLst/>
          </a:prstGeom>
          <a:noFill/>
          <a:ln>
            <a:noFill/>
          </a:ln>
        </p:spPr>
      </p:pic>
      <p:sp>
        <p:nvSpPr>
          <p:cNvPr id="11" name="Google Shape;11;p1"/>
          <p:cNvSpPr txBox="1"/>
          <p:nvPr/>
        </p:nvSpPr>
        <p:spPr>
          <a:xfrm>
            <a:off x="30270141" y="16066545"/>
            <a:ext cx="197566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300" u="none" cap="none" strike="noStrike">
                <a:solidFill>
                  <a:schemeClr val="lt1"/>
                </a:solidFill>
                <a:latin typeface="Arial"/>
                <a:ea typeface="Arial"/>
                <a:cs typeface="Arial"/>
                <a:sym typeface="Arial"/>
              </a:rPr>
              <a:t>www.postersession.com</a:t>
            </a:r>
            <a:endParaRPr/>
          </a:p>
        </p:txBody>
      </p:sp>
    </p:spTree>
  </p:cSld>
  <p:clrMap accent1="accent1" accent2="accent2" accent3="accent3" accent4="accent4" accent5="accent5" accent6="accent6" bg1="lt1" bg2="dk2" tx1="dk1" tx2="lt2" folHlink="folHlink" hlink="hlink"/>
  <p:sldLayoutIdLst>
    <p:sldLayoutId id="2147483648"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jpg"/><Relationship Id="rId4" Type="http://schemas.openxmlformats.org/officeDocument/2006/relationships/image" Target="../media/image6.pn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3.jpg"/><Relationship Id="rId4" Type="http://schemas.openxmlformats.org/officeDocument/2006/relationships/image" Target="../media/image6.png"/><Relationship Id="rId5" Type="http://schemas.openxmlformats.org/officeDocument/2006/relationships/image" Target="../media/image12.png"/><Relationship Id="rId6" Type="http://schemas.openxmlformats.org/officeDocument/2006/relationships/image" Target="../media/image9.png"/><Relationship Id="rId7"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1.jpg"/><Relationship Id="rId4" Type="http://schemas.openxmlformats.org/officeDocument/2006/relationships/hyperlink" Target="https://www.fresheggsdaily.blog/2014/03/how-to-brew-chicken-poop-or-horse.html#:~:text=Dilute%20your%20tea%2C%201%20part,beets%2C%20carrots%2C%20etc" TargetMode="External"/><Relationship Id="rId5" Type="http://schemas.openxmlformats.org/officeDocument/2006/relationships/hyperlink" Target="https://www.gardeners.com/how-to/growing-pumpkins/8585.htm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 name="Shape 17"/>
        <p:cNvGrpSpPr/>
        <p:nvPr/>
      </p:nvGrpSpPr>
      <p:grpSpPr>
        <a:xfrm>
          <a:off x="0" y="0"/>
          <a:ext cx="0" cy="0"/>
          <a:chOff x="0" y="0"/>
          <a:chExt cx="0" cy="0"/>
        </a:xfrm>
      </p:grpSpPr>
      <p:sp>
        <p:nvSpPr>
          <p:cNvPr id="18" name="Google Shape;18;p3"/>
          <p:cNvSpPr txBox="1"/>
          <p:nvPr/>
        </p:nvSpPr>
        <p:spPr>
          <a:xfrm>
            <a:off x="1151025" y="2579925"/>
            <a:ext cx="30321600" cy="12669300"/>
          </a:xfrm>
          <a:prstGeom prst="rect">
            <a:avLst/>
          </a:prstGeom>
          <a:noFill/>
          <a:ln>
            <a:noFill/>
          </a:ln>
          <a:effectLst>
            <a:outerShdw blurRad="57150" rotWithShape="0" algn="bl" dist="209550">
              <a:srgbClr val="000000"/>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4300">
              <a:solidFill>
                <a:srgbClr val="0000FF"/>
              </a:solidFill>
            </a:endParaRPr>
          </a:p>
          <a:p>
            <a:pPr indent="0" lvl="0" marL="0" rtl="0" algn="ctr">
              <a:spcBef>
                <a:spcPts val="0"/>
              </a:spcBef>
              <a:spcAft>
                <a:spcPts val="0"/>
              </a:spcAft>
              <a:buNone/>
            </a:pPr>
            <a:r>
              <a:rPr lang="en-US" sz="10700">
                <a:solidFill>
                  <a:srgbClr val="FFFFFF"/>
                </a:solidFill>
                <a:latin typeface="Alfa Slab One"/>
                <a:ea typeface="Alfa Slab One"/>
                <a:cs typeface="Alfa Slab One"/>
                <a:sym typeface="Alfa Slab One"/>
              </a:rPr>
              <a:t>Does Chicken poop effect the growth of pumpkins?</a:t>
            </a:r>
            <a:endParaRPr sz="10700">
              <a:solidFill>
                <a:srgbClr val="FFFFFF"/>
              </a:solidFill>
              <a:latin typeface="Alfa Slab One"/>
              <a:ea typeface="Alfa Slab One"/>
              <a:cs typeface="Alfa Slab One"/>
              <a:sym typeface="Alfa Slab One"/>
            </a:endParaRPr>
          </a:p>
          <a:p>
            <a:pPr indent="0" lvl="0" marL="0" rtl="0" algn="ctr">
              <a:spcBef>
                <a:spcPts val="0"/>
              </a:spcBef>
              <a:spcAft>
                <a:spcPts val="0"/>
              </a:spcAft>
              <a:buNone/>
            </a:pPr>
            <a:r>
              <a:t/>
            </a:r>
            <a:endParaRPr sz="7200">
              <a:solidFill>
                <a:srgbClr val="FFFFFF"/>
              </a:solidFill>
              <a:latin typeface="Alfa Slab One"/>
              <a:ea typeface="Alfa Slab One"/>
              <a:cs typeface="Alfa Slab One"/>
              <a:sym typeface="Alfa Slab One"/>
            </a:endParaRPr>
          </a:p>
          <a:p>
            <a:pPr indent="0" lvl="0" marL="0" rtl="0" algn="ctr">
              <a:spcBef>
                <a:spcPts val="0"/>
              </a:spcBef>
              <a:spcAft>
                <a:spcPts val="0"/>
              </a:spcAft>
              <a:buNone/>
            </a:pPr>
            <a:r>
              <a:t/>
            </a:r>
            <a:endParaRPr sz="7200">
              <a:solidFill>
                <a:srgbClr val="FFFFFF"/>
              </a:solidFill>
              <a:latin typeface="Alfa Slab One"/>
              <a:ea typeface="Alfa Slab One"/>
              <a:cs typeface="Alfa Slab One"/>
              <a:sym typeface="Alfa Slab One"/>
            </a:endParaRPr>
          </a:p>
          <a:p>
            <a:pPr indent="0" lvl="0" marL="0" rtl="0" algn="ctr">
              <a:spcBef>
                <a:spcPts val="0"/>
              </a:spcBef>
              <a:spcAft>
                <a:spcPts val="0"/>
              </a:spcAft>
              <a:buNone/>
            </a:pPr>
            <a:r>
              <a:t/>
            </a:r>
            <a:endParaRPr sz="7200">
              <a:solidFill>
                <a:srgbClr val="FFFFFF"/>
              </a:solidFill>
              <a:latin typeface="Alfa Slab One"/>
              <a:ea typeface="Alfa Slab One"/>
              <a:cs typeface="Alfa Slab One"/>
              <a:sym typeface="Alfa Slab One"/>
            </a:endParaRPr>
          </a:p>
          <a:p>
            <a:pPr indent="0" lvl="0" marL="0" rtl="0" algn="ctr">
              <a:spcBef>
                <a:spcPts val="0"/>
              </a:spcBef>
              <a:spcAft>
                <a:spcPts val="0"/>
              </a:spcAft>
              <a:buNone/>
            </a:pPr>
            <a:r>
              <a:t/>
            </a:r>
            <a:endParaRPr sz="7500">
              <a:solidFill>
                <a:srgbClr val="FFFFFF"/>
              </a:solidFill>
              <a:latin typeface="Alfa Slab One"/>
              <a:ea typeface="Alfa Slab One"/>
              <a:cs typeface="Alfa Slab One"/>
              <a:sym typeface="Alfa Slab One"/>
            </a:endParaRPr>
          </a:p>
          <a:p>
            <a:pPr indent="0" lvl="0" marL="0" rtl="0" algn="ctr">
              <a:spcBef>
                <a:spcPts val="0"/>
              </a:spcBef>
              <a:spcAft>
                <a:spcPts val="0"/>
              </a:spcAft>
              <a:buNone/>
            </a:pPr>
            <a:r>
              <a:rPr lang="en-US" sz="7500">
                <a:solidFill>
                  <a:srgbClr val="FFFFFF"/>
                </a:solidFill>
                <a:latin typeface="Alfa Slab One"/>
                <a:ea typeface="Alfa Slab One"/>
                <a:cs typeface="Alfa Slab One"/>
                <a:sym typeface="Alfa Slab One"/>
              </a:rPr>
              <a:t>Natalie Newell &amp; Emily Gladney Grade 10</a:t>
            </a:r>
            <a:endParaRPr sz="7500">
              <a:solidFill>
                <a:srgbClr val="FFFFFF"/>
              </a:solidFill>
              <a:latin typeface="Alfa Slab One"/>
              <a:ea typeface="Alfa Slab One"/>
              <a:cs typeface="Alfa Slab One"/>
              <a:sym typeface="Alfa Slab One"/>
            </a:endParaRPr>
          </a:p>
          <a:p>
            <a:pPr indent="0" lvl="0" marL="0" rtl="0" algn="ctr">
              <a:spcBef>
                <a:spcPts val="0"/>
              </a:spcBef>
              <a:spcAft>
                <a:spcPts val="0"/>
              </a:spcAft>
              <a:buNone/>
            </a:pPr>
            <a:r>
              <a:rPr lang="en-US" sz="7200">
                <a:solidFill>
                  <a:srgbClr val="FFFFFF"/>
                </a:solidFill>
                <a:latin typeface="Alfa Slab One"/>
                <a:ea typeface="Alfa Slab One"/>
                <a:cs typeface="Alfa Slab One"/>
                <a:sym typeface="Alfa Slab One"/>
              </a:rPr>
              <a:t>Holy Trinity High School</a:t>
            </a:r>
            <a:endParaRPr sz="7200">
              <a:solidFill>
                <a:srgbClr val="FFFFFF"/>
              </a:solidFill>
              <a:latin typeface="Alfa Slab One"/>
              <a:ea typeface="Alfa Slab One"/>
              <a:cs typeface="Alfa Slab One"/>
              <a:sym typeface="Alfa Slab One"/>
            </a:endParaRPr>
          </a:p>
          <a:p>
            <a:pPr indent="0" lvl="0" marL="0" rtl="0" algn="ctr">
              <a:spcBef>
                <a:spcPts val="0"/>
              </a:spcBef>
              <a:spcAft>
                <a:spcPts val="0"/>
              </a:spcAft>
              <a:buNone/>
            </a:pPr>
            <a:r>
              <a:rPr lang="en-US" sz="7200">
                <a:solidFill>
                  <a:srgbClr val="FFFFFF"/>
                </a:solidFill>
                <a:latin typeface="Alfa Slab One"/>
                <a:ea typeface="Alfa Slab One"/>
                <a:cs typeface="Alfa Slab One"/>
                <a:sym typeface="Alfa Slab One"/>
              </a:rPr>
              <a:t>Torbay</a:t>
            </a:r>
            <a:endParaRPr sz="7200">
              <a:solidFill>
                <a:srgbClr val="FFFFFF"/>
              </a:solidFill>
              <a:latin typeface="Alfa Slab One"/>
              <a:ea typeface="Alfa Slab One"/>
              <a:cs typeface="Alfa Slab One"/>
              <a:sym typeface="Alfa Slab One"/>
            </a:endParaRPr>
          </a:p>
          <a:p>
            <a:pPr indent="0" lvl="0" marL="0" rtl="0" algn="ctr">
              <a:spcBef>
                <a:spcPts val="0"/>
              </a:spcBef>
              <a:spcAft>
                <a:spcPts val="0"/>
              </a:spcAft>
              <a:buNone/>
            </a:pPr>
            <a:r>
              <a:t/>
            </a:r>
            <a:endParaRPr sz="7200">
              <a:solidFill>
                <a:srgbClr val="0000FF"/>
              </a:solidFill>
            </a:endParaRPr>
          </a:p>
          <a:p>
            <a:pPr indent="0" lvl="0" marL="0" rtl="0" algn="ctr">
              <a:spcBef>
                <a:spcPts val="0"/>
              </a:spcBef>
              <a:spcAft>
                <a:spcPts val="0"/>
              </a:spcAft>
              <a:buNone/>
            </a:pPr>
            <a:r>
              <a:t/>
            </a:r>
            <a:endParaRPr sz="7200">
              <a:solidFill>
                <a:srgbClr val="0000FF"/>
              </a:solidFill>
            </a:endParaRPr>
          </a:p>
          <a:p>
            <a:pPr indent="0" lvl="0" marL="0" rtl="0" algn="ctr">
              <a:spcBef>
                <a:spcPts val="0"/>
              </a:spcBef>
              <a:spcAft>
                <a:spcPts val="0"/>
              </a:spcAft>
              <a:buNone/>
            </a:pPr>
            <a:r>
              <a:t/>
            </a:r>
            <a:endParaRPr sz="7200">
              <a:solidFill>
                <a:srgbClr val="0000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 name="Shape 23"/>
        <p:cNvGrpSpPr/>
        <p:nvPr/>
      </p:nvGrpSpPr>
      <p:grpSpPr>
        <a:xfrm>
          <a:off x="0" y="0"/>
          <a:ext cx="0" cy="0"/>
          <a:chOff x="0" y="0"/>
          <a:chExt cx="0" cy="0"/>
        </a:xfrm>
      </p:grpSpPr>
      <p:sp>
        <p:nvSpPr>
          <p:cNvPr id="24" name="Google Shape;24;p4"/>
          <p:cNvSpPr txBox="1"/>
          <p:nvPr/>
        </p:nvSpPr>
        <p:spPr>
          <a:xfrm>
            <a:off x="2028400" y="1842925"/>
            <a:ext cx="19898400" cy="12879600"/>
          </a:xfrm>
          <a:prstGeom prst="rect">
            <a:avLst/>
          </a:prstGeom>
          <a:solidFill>
            <a:srgbClr val="EC771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5" name="Google Shape;25;p4"/>
          <p:cNvSpPr txBox="1"/>
          <p:nvPr/>
        </p:nvSpPr>
        <p:spPr>
          <a:xfrm>
            <a:off x="2274050" y="1951600"/>
            <a:ext cx="19652700" cy="12250500"/>
          </a:xfrm>
          <a:prstGeom prst="rect">
            <a:avLst/>
          </a:prstGeom>
          <a:noFill/>
          <a:ln>
            <a:noFill/>
          </a:ln>
          <a:effectLst>
            <a:outerShdw blurRad="57150" rotWithShape="0" algn="bl" dir="5400000" dist="152400">
              <a:srgbClr val="000000"/>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4100">
              <a:solidFill>
                <a:srgbClr val="FFFFFF"/>
              </a:solidFill>
              <a:latin typeface="Alfa Slab One"/>
              <a:ea typeface="Alfa Slab One"/>
              <a:cs typeface="Alfa Slab One"/>
              <a:sym typeface="Alfa Slab One"/>
            </a:endParaRPr>
          </a:p>
          <a:p>
            <a:pPr indent="0" lvl="0" marL="0" rtl="0" algn="l">
              <a:spcBef>
                <a:spcPts val="0"/>
              </a:spcBef>
              <a:spcAft>
                <a:spcPts val="0"/>
              </a:spcAft>
              <a:buNone/>
            </a:pPr>
            <a:r>
              <a:rPr b="1" lang="en-US" sz="6000">
                <a:solidFill>
                  <a:srgbClr val="FFFFFF"/>
                </a:solidFill>
                <a:latin typeface="Oswald"/>
                <a:ea typeface="Oswald"/>
                <a:cs typeface="Oswald"/>
                <a:sym typeface="Oswald"/>
              </a:rPr>
              <a:t>Purpose: </a:t>
            </a:r>
            <a:r>
              <a:rPr b="1" lang="en-US" sz="5000">
                <a:solidFill>
                  <a:srgbClr val="FFFFFF"/>
                </a:solidFill>
                <a:latin typeface="Oswald"/>
                <a:ea typeface="Oswald"/>
                <a:cs typeface="Oswald"/>
                <a:sym typeface="Oswald"/>
              </a:rPr>
              <a:t>To find out if chicken poop fertilizer is good for the growth of pumpkins.</a:t>
            </a:r>
            <a:endParaRPr sz="3500">
              <a:solidFill>
                <a:srgbClr val="FFFFFF"/>
              </a:solidFill>
            </a:endParaRPr>
          </a:p>
          <a:p>
            <a:pPr indent="0" lvl="0" marL="0" rtl="0" algn="l">
              <a:spcBef>
                <a:spcPts val="0"/>
              </a:spcBef>
              <a:spcAft>
                <a:spcPts val="0"/>
              </a:spcAft>
              <a:buNone/>
            </a:pPr>
            <a:r>
              <a:t/>
            </a:r>
            <a:endParaRPr sz="4500">
              <a:solidFill>
                <a:srgbClr val="FFFFFF"/>
              </a:solidFill>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rPr b="1" lang="en-US" sz="6000">
                <a:solidFill>
                  <a:srgbClr val="FFFFFF"/>
                </a:solidFill>
                <a:latin typeface="Oswald"/>
                <a:ea typeface="Oswald"/>
                <a:cs typeface="Oswald"/>
                <a:sym typeface="Oswald"/>
              </a:rPr>
              <a:t>Question: </a:t>
            </a:r>
            <a:r>
              <a:rPr b="1" lang="en-US" sz="5000">
                <a:solidFill>
                  <a:srgbClr val="FFFFFF"/>
                </a:solidFill>
                <a:latin typeface="Oswald"/>
                <a:ea typeface="Oswald"/>
                <a:cs typeface="Oswald"/>
                <a:sym typeface="Oswald"/>
              </a:rPr>
              <a:t>Does chicken poop effect the growth of pumpkins?</a:t>
            </a:r>
            <a:endParaRPr b="1" sz="5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rPr b="1" lang="en-US" sz="6000">
                <a:solidFill>
                  <a:srgbClr val="FFFFFF"/>
                </a:solidFill>
                <a:latin typeface="Oswald"/>
                <a:ea typeface="Oswald"/>
                <a:cs typeface="Oswald"/>
                <a:sym typeface="Oswald"/>
              </a:rPr>
              <a:t>Hypothesis: </a:t>
            </a:r>
            <a:r>
              <a:rPr b="1" lang="en-US" sz="5000">
                <a:solidFill>
                  <a:srgbClr val="FFFFFF"/>
                </a:solidFill>
                <a:latin typeface="Oswald"/>
                <a:ea typeface="Oswald"/>
                <a:cs typeface="Oswald"/>
                <a:sym typeface="Oswald"/>
              </a:rPr>
              <a:t>The pumpkin watered with the chicken poop fertilizer will grow the largest and most rapid. </a:t>
            </a:r>
            <a:endParaRPr b="1" sz="5000">
              <a:solidFill>
                <a:srgbClr val="FFFFFF"/>
              </a:solidFill>
              <a:latin typeface="Oswald"/>
              <a:ea typeface="Oswald"/>
              <a:cs typeface="Oswald"/>
              <a:sym typeface="Oswa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 name="Shape 30"/>
        <p:cNvGrpSpPr/>
        <p:nvPr/>
      </p:nvGrpSpPr>
      <p:grpSpPr>
        <a:xfrm>
          <a:off x="0" y="0"/>
          <a:ext cx="0" cy="0"/>
          <a:chOff x="0" y="0"/>
          <a:chExt cx="0" cy="0"/>
        </a:xfrm>
      </p:grpSpPr>
      <p:sp>
        <p:nvSpPr>
          <p:cNvPr id="31" name="Google Shape;31;p5"/>
          <p:cNvSpPr txBox="1"/>
          <p:nvPr/>
        </p:nvSpPr>
        <p:spPr>
          <a:xfrm>
            <a:off x="12820675" y="1125200"/>
            <a:ext cx="18947400" cy="14192100"/>
          </a:xfrm>
          <a:prstGeom prst="rect">
            <a:avLst/>
          </a:prstGeom>
          <a:solidFill>
            <a:srgbClr val="EC771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2" name="Google Shape;32;p5"/>
          <p:cNvSpPr txBox="1"/>
          <p:nvPr/>
        </p:nvSpPr>
        <p:spPr>
          <a:xfrm>
            <a:off x="13152425" y="1125200"/>
            <a:ext cx="18615600" cy="13077000"/>
          </a:xfrm>
          <a:prstGeom prst="rect">
            <a:avLst/>
          </a:prstGeom>
          <a:noFill/>
          <a:ln>
            <a:noFill/>
          </a:ln>
          <a:effectLst>
            <a:outerShdw blurRad="57150" rotWithShape="0" algn="bl" dir="3180000" dist="200025">
              <a:srgbClr val="000000">
                <a:alpha val="84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rPr b="1" lang="en-US" sz="6000">
                <a:solidFill>
                  <a:srgbClr val="FFFFFF"/>
                </a:solidFill>
                <a:latin typeface="Oswald"/>
                <a:ea typeface="Oswald"/>
                <a:cs typeface="Oswald"/>
                <a:sym typeface="Oswald"/>
              </a:rPr>
              <a:t>Independent variable: </a:t>
            </a:r>
            <a:endParaRPr b="1" sz="6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Amount of fertilizer added to the pumpkin </a:t>
            </a:r>
            <a:endParaRPr b="1" sz="5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rPr b="1" lang="en-US" sz="6000">
                <a:solidFill>
                  <a:srgbClr val="FFFFFF"/>
                </a:solidFill>
                <a:latin typeface="Oswald"/>
                <a:ea typeface="Oswald"/>
                <a:cs typeface="Oswald"/>
                <a:sym typeface="Oswald"/>
              </a:rPr>
              <a:t>Dependent variable:</a:t>
            </a:r>
            <a:endParaRPr b="1" sz="6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How tall the plant grows</a:t>
            </a:r>
            <a:endParaRPr b="1" sz="5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How fast the plant grows </a:t>
            </a:r>
            <a:endParaRPr b="1" sz="5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Amount of flowers that bloom </a:t>
            </a:r>
            <a:endParaRPr b="1" sz="5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rPr b="1" lang="en-US" sz="6000">
                <a:solidFill>
                  <a:srgbClr val="FFFFFF"/>
                </a:solidFill>
                <a:latin typeface="Oswald"/>
                <a:ea typeface="Oswald"/>
                <a:cs typeface="Oswald"/>
                <a:sym typeface="Oswald"/>
              </a:rPr>
              <a:t>Controlled variables:</a:t>
            </a:r>
            <a:endParaRPr b="1" sz="6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How moist the soil is </a:t>
            </a:r>
            <a:endParaRPr b="1" sz="5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The humidity level of the soil</a:t>
            </a:r>
            <a:endParaRPr b="1" sz="5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The amount of chicken poop added to the plant </a:t>
            </a:r>
            <a:endParaRPr b="1" sz="5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How often the plant is watered </a:t>
            </a:r>
            <a:endParaRPr b="1" sz="5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What type of soil the plant is grown in </a:t>
            </a:r>
            <a:endParaRPr b="1" sz="5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How humid the room is that the plants are grown in</a:t>
            </a:r>
            <a:endParaRPr b="1" sz="5000">
              <a:solidFill>
                <a:srgbClr val="FFFFFF"/>
              </a:solidFill>
              <a:latin typeface="Oswald"/>
              <a:ea typeface="Oswald"/>
              <a:cs typeface="Oswald"/>
              <a:sym typeface="Oswa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 name="Shape 37"/>
        <p:cNvGrpSpPr/>
        <p:nvPr/>
      </p:nvGrpSpPr>
      <p:grpSpPr>
        <a:xfrm>
          <a:off x="0" y="0"/>
          <a:ext cx="0" cy="0"/>
          <a:chOff x="0" y="0"/>
          <a:chExt cx="0" cy="0"/>
        </a:xfrm>
      </p:grpSpPr>
      <p:sp>
        <p:nvSpPr>
          <p:cNvPr id="38" name="Google Shape;38;p6"/>
          <p:cNvSpPr txBox="1"/>
          <p:nvPr/>
        </p:nvSpPr>
        <p:spPr>
          <a:xfrm>
            <a:off x="1024600" y="1088350"/>
            <a:ext cx="19989900" cy="14376600"/>
          </a:xfrm>
          <a:prstGeom prst="rect">
            <a:avLst/>
          </a:prstGeom>
          <a:solidFill>
            <a:srgbClr val="EC7710"/>
          </a:solidFill>
          <a:ln>
            <a:noFill/>
          </a:ln>
          <a:effectLst>
            <a:outerShdw blurRad="57150" rotWithShape="0" algn="bl">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sz="5500">
              <a:solidFill>
                <a:srgbClr val="FFFFFF"/>
              </a:solidFill>
              <a:latin typeface="Oswald"/>
              <a:ea typeface="Oswald"/>
              <a:cs typeface="Oswald"/>
              <a:sym typeface="Oswald"/>
            </a:endParaRPr>
          </a:p>
          <a:p>
            <a:pPr indent="0" lvl="0" marL="0" rtl="0" algn="l">
              <a:spcBef>
                <a:spcPts val="0"/>
              </a:spcBef>
              <a:spcAft>
                <a:spcPts val="0"/>
              </a:spcAft>
              <a:buNone/>
            </a:pPr>
            <a:r>
              <a:t/>
            </a:r>
            <a:endParaRPr sz="6000">
              <a:solidFill>
                <a:srgbClr val="FFFFFF"/>
              </a:solidFill>
              <a:latin typeface="Oswald"/>
              <a:ea typeface="Oswald"/>
              <a:cs typeface="Oswald"/>
              <a:sym typeface="Oswald"/>
            </a:endParaRPr>
          </a:p>
        </p:txBody>
      </p:sp>
      <p:sp>
        <p:nvSpPr>
          <p:cNvPr id="39" name="Google Shape;39;p6"/>
          <p:cNvSpPr txBox="1"/>
          <p:nvPr/>
        </p:nvSpPr>
        <p:spPr>
          <a:xfrm>
            <a:off x="1677450" y="1562175"/>
            <a:ext cx="19337100" cy="13160400"/>
          </a:xfrm>
          <a:prstGeom prst="rect">
            <a:avLst/>
          </a:prstGeom>
          <a:noFill/>
          <a:ln>
            <a:noFill/>
          </a:ln>
          <a:effectLst>
            <a:outerShdw blurRad="57150" rotWithShape="0" algn="bl" dir="3420000" dist="200025">
              <a:srgbClr val="000000">
                <a:alpha val="84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US" sz="6000">
                <a:solidFill>
                  <a:srgbClr val="FFFFFF"/>
                </a:solidFill>
                <a:latin typeface="Oswald"/>
                <a:ea typeface="Oswald"/>
                <a:cs typeface="Oswald"/>
                <a:sym typeface="Oswald"/>
              </a:rPr>
              <a:t> </a:t>
            </a:r>
            <a:r>
              <a:rPr b="1" lang="en-US" sz="6000">
                <a:solidFill>
                  <a:srgbClr val="FFFFFF"/>
                </a:solidFill>
                <a:latin typeface="Oswald"/>
                <a:ea typeface="Oswald"/>
                <a:cs typeface="Oswald"/>
                <a:sym typeface="Oswald"/>
              </a:rPr>
              <a:t>Materials: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Pumpkin seeds </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Damp paper towel</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Ziploc bag </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Expanding soil pod</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Water </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Chicken poop (around ⅓ cup per watering)</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Large gatorade bottle (355 ML bottle) to hold the fertilizer water</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Different sized pots for transplanting your seedlings (small to large)</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2, 5 gallon buckets of soil</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Trellises</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Measuring tape</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Scale</a:t>
            </a:r>
            <a:endParaRPr b="1" sz="5000">
              <a:solidFill>
                <a:srgbClr val="FFFFFF"/>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 name="Shape 44"/>
        <p:cNvGrpSpPr/>
        <p:nvPr/>
      </p:nvGrpSpPr>
      <p:grpSpPr>
        <a:xfrm>
          <a:off x="0" y="0"/>
          <a:ext cx="0" cy="0"/>
          <a:chOff x="0" y="0"/>
          <a:chExt cx="0" cy="0"/>
        </a:xfrm>
      </p:grpSpPr>
      <p:sp>
        <p:nvSpPr>
          <p:cNvPr id="45" name="Google Shape;45;p7"/>
          <p:cNvSpPr txBox="1"/>
          <p:nvPr/>
        </p:nvSpPr>
        <p:spPr>
          <a:xfrm>
            <a:off x="589525" y="793450"/>
            <a:ext cx="31768500" cy="9191400"/>
          </a:xfrm>
          <a:prstGeom prst="rect">
            <a:avLst/>
          </a:prstGeom>
          <a:solidFill>
            <a:srgbClr val="EC7710"/>
          </a:solidFill>
          <a:ln>
            <a:noFill/>
          </a:ln>
          <a:effectLst>
            <a:outerShdw blurRad="57150" rotWithShape="0" algn="bl">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sz="5500">
              <a:solidFill>
                <a:srgbClr val="FFFFFF"/>
              </a:solidFill>
              <a:latin typeface="Oswald"/>
              <a:ea typeface="Oswald"/>
              <a:cs typeface="Oswald"/>
              <a:sym typeface="Oswald"/>
            </a:endParaRPr>
          </a:p>
          <a:p>
            <a:pPr indent="0" lvl="0" marL="0" rtl="0" algn="l">
              <a:spcBef>
                <a:spcPts val="0"/>
              </a:spcBef>
              <a:spcAft>
                <a:spcPts val="0"/>
              </a:spcAft>
              <a:buNone/>
            </a:pPr>
            <a:r>
              <a:t/>
            </a:r>
            <a:endParaRPr sz="6000">
              <a:solidFill>
                <a:srgbClr val="FFFFFF"/>
              </a:solidFill>
              <a:latin typeface="Oswald"/>
              <a:ea typeface="Oswald"/>
              <a:cs typeface="Oswald"/>
              <a:sym typeface="Oswald"/>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46" name="Google Shape;46;p7"/>
          <p:cNvSpPr txBox="1"/>
          <p:nvPr/>
        </p:nvSpPr>
        <p:spPr>
          <a:xfrm>
            <a:off x="1045750" y="793325"/>
            <a:ext cx="30953100" cy="8489700"/>
          </a:xfrm>
          <a:prstGeom prst="rect">
            <a:avLst/>
          </a:prstGeom>
          <a:noFill/>
          <a:ln>
            <a:noFill/>
          </a:ln>
          <a:effectLst>
            <a:outerShdw blurRad="57150" rotWithShape="0" algn="bl" dir="3180000" dist="200025">
              <a:srgbClr val="000000">
                <a:alpha val="84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b="1" sz="5500">
              <a:solidFill>
                <a:srgbClr val="FFFFFF"/>
              </a:solidFill>
              <a:latin typeface="Oswald"/>
              <a:ea typeface="Oswald"/>
              <a:cs typeface="Oswald"/>
              <a:sym typeface="Oswald"/>
            </a:endParaRPr>
          </a:p>
          <a:p>
            <a:pPr indent="0" lvl="0" marL="0" rtl="0" algn="l">
              <a:spcBef>
                <a:spcPts val="0"/>
              </a:spcBef>
              <a:spcAft>
                <a:spcPts val="0"/>
              </a:spcAft>
              <a:buNone/>
            </a:pPr>
            <a:r>
              <a:rPr b="1" lang="en-US" sz="6000">
                <a:solidFill>
                  <a:srgbClr val="FFFFFF"/>
                </a:solidFill>
                <a:latin typeface="Oswald"/>
                <a:ea typeface="Oswald"/>
                <a:cs typeface="Oswald"/>
                <a:sym typeface="Oswald"/>
              </a:rPr>
              <a:t>Procedure 1/2:</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AutoNum type="arabicPeriod"/>
            </a:pPr>
            <a:r>
              <a:rPr b="1" lang="en-US" sz="5000">
                <a:solidFill>
                  <a:srgbClr val="FFFFFF"/>
                </a:solidFill>
                <a:latin typeface="Oswald"/>
                <a:ea typeface="Oswald"/>
                <a:cs typeface="Oswald"/>
                <a:sym typeface="Oswald"/>
              </a:rPr>
              <a:t>Gut a pumpkin and find the seeds</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AutoNum type="arabicPeriod"/>
            </a:pPr>
            <a:r>
              <a:rPr b="1" lang="en-US" sz="5000">
                <a:solidFill>
                  <a:srgbClr val="FFFFFF"/>
                </a:solidFill>
                <a:latin typeface="Oswald"/>
                <a:ea typeface="Oswald"/>
                <a:cs typeface="Oswald"/>
                <a:sym typeface="Oswald"/>
              </a:rPr>
              <a:t>Germinate the seeds in a damp paper towel In a plastic bag inside the fridge</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AutoNum type="arabicPeriod"/>
            </a:pPr>
            <a:r>
              <a:rPr b="1" lang="en-US" sz="5000">
                <a:solidFill>
                  <a:srgbClr val="FFFFFF"/>
                </a:solidFill>
                <a:latin typeface="Oswald"/>
                <a:ea typeface="Oswald"/>
                <a:cs typeface="Oswald"/>
                <a:sym typeface="Oswald"/>
              </a:rPr>
              <a:t>Place the seedlings in damp soil in a one inch expanding seed soil pots</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AutoNum type="arabicPeriod"/>
            </a:pPr>
            <a:r>
              <a:rPr b="1" lang="en-US" sz="5000">
                <a:solidFill>
                  <a:srgbClr val="FFFFFF"/>
                </a:solidFill>
                <a:latin typeface="Oswald"/>
                <a:ea typeface="Oswald"/>
                <a:cs typeface="Oswald"/>
                <a:sym typeface="Oswald"/>
              </a:rPr>
              <a:t>Keep moist until growth is big enough to be moved out of the seed pouch</a:t>
            </a:r>
            <a:endParaRPr b="1" sz="5000">
              <a:solidFill>
                <a:srgbClr val="FFFFFF"/>
              </a:solidFill>
              <a:latin typeface="Oswald"/>
              <a:ea typeface="Oswald"/>
              <a:cs typeface="Oswald"/>
              <a:sym typeface="Oswald"/>
            </a:endParaRPr>
          </a:p>
          <a:p>
            <a:pPr indent="-546100" lvl="0" marL="457200" rtl="0" algn="l">
              <a:lnSpc>
                <a:spcPct val="115000"/>
              </a:lnSpc>
              <a:spcBef>
                <a:spcPts val="0"/>
              </a:spcBef>
              <a:spcAft>
                <a:spcPts val="0"/>
              </a:spcAft>
              <a:buClr>
                <a:srgbClr val="FFFFFF"/>
              </a:buClr>
              <a:buSzPts val="5000"/>
              <a:buFont typeface="Oswald"/>
              <a:buAutoNum type="arabicPeriod"/>
            </a:pPr>
            <a:r>
              <a:rPr b="1" lang="en-US" sz="5000">
                <a:solidFill>
                  <a:srgbClr val="FFFFFF"/>
                </a:solidFill>
                <a:latin typeface="Oswald"/>
                <a:ea typeface="Oswald"/>
                <a:cs typeface="Oswald"/>
                <a:sym typeface="Oswald"/>
              </a:rPr>
              <a:t>Once the sprout grows big enough to be transplanted move it to a slightly bigger pot. (This process will happen a few times until it makes its way up to a five gallon bucket, just transplant when the plant looks like its getting too big for its pot)</a:t>
            </a:r>
            <a:endParaRPr b="1" sz="5000">
              <a:solidFill>
                <a:srgbClr val="FFFFFF"/>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 name="Shape 51"/>
        <p:cNvGrpSpPr/>
        <p:nvPr/>
      </p:nvGrpSpPr>
      <p:grpSpPr>
        <a:xfrm>
          <a:off x="0" y="0"/>
          <a:ext cx="0" cy="0"/>
          <a:chOff x="0" y="0"/>
          <a:chExt cx="0" cy="0"/>
        </a:xfrm>
      </p:grpSpPr>
      <p:sp>
        <p:nvSpPr>
          <p:cNvPr id="52" name="Google Shape;52;p8"/>
          <p:cNvSpPr txBox="1"/>
          <p:nvPr/>
        </p:nvSpPr>
        <p:spPr>
          <a:xfrm>
            <a:off x="589525" y="793325"/>
            <a:ext cx="31768500" cy="12902100"/>
          </a:xfrm>
          <a:prstGeom prst="rect">
            <a:avLst/>
          </a:prstGeom>
          <a:solidFill>
            <a:srgbClr val="EC7710"/>
          </a:solidFill>
          <a:ln>
            <a:noFill/>
          </a:ln>
          <a:effectLst>
            <a:outerShdw blurRad="57150" rotWithShape="0" algn="bl">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sz="5500">
              <a:solidFill>
                <a:srgbClr val="FFFFFF"/>
              </a:solidFill>
              <a:latin typeface="Oswald"/>
              <a:ea typeface="Oswald"/>
              <a:cs typeface="Oswald"/>
              <a:sym typeface="Oswald"/>
            </a:endParaRPr>
          </a:p>
          <a:p>
            <a:pPr indent="0" lvl="0" marL="0" rtl="0" algn="l">
              <a:spcBef>
                <a:spcPts val="0"/>
              </a:spcBef>
              <a:spcAft>
                <a:spcPts val="0"/>
              </a:spcAft>
              <a:buNone/>
            </a:pPr>
            <a:r>
              <a:t/>
            </a:r>
            <a:endParaRPr sz="6000">
              <a:solidFill>
                <a:srgbClr val="FFFFFF"/>
              </a:solidFill>
              <a:latin typeface="Oswald"/>
              <a:ea typeface="Oswald"/>
              <a:cs typeface="Oswald"/>
              <a:sym typeface="Oswald"/>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53" name="Google Shape;53;p8"/>
          <p:cNvSpPr txBox="1"/>
          <p:nvPr/>
        </p:nvSpPr>
        <p:spPr>
          <a:xfrm>
            <a:off x="1946175" y="793325"/>
            <a:ext cx="30411600" cy="11226900"/>
          </a:xfrm>
          <a:prstGeom prst="rect">
            <a:avLst/>
          </a:prstGeom>
          <a:noFill/>
          <a:ln>
            <a:noFill/>
          </a:ln>
          <a:effectLst>
            <a:outerShdw blurRad="57150" rotWithShape="0" algn="bl" dir="3180000" dist="200025">
              <a:srgbClr val="000000">
                <a:alpha val="84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b="1" sz="5500">
              <a:solidFill>
                <a:srgbClr val="FFFFFF"/>
              </a:solidFill>
              <a:latin typeface="Oswald"/>
              <a:ea typeface="Oswald"/>
              <a:cs typeface="Oswald"/>
              <a:sym typeface="Oswald"/>
            </a:endParaRPr>
          </a:p>
          <a:p>
            <a:pPr indent="0" lvl="0" marL="0" rtl="0" algn="l">
              <a:spcBef>
                <a:spcPts val="0"/>
              </a:spcBef>
              <a:spcAft>
                <a:spcPts val="0"/>
              </a:spcAft>
              <a:buNone/>
            </a:pPr>
            <a:r>
              <a:rPr b="1" lang="en-US" sz="6000">
                <a:solidFill>
                  <a:srgbClr val="FFFFFF"/>
                </a:solidFill>
                <a:latin typeface="Oswald"/>
                <a:ea typeface="Oswald"/>
                <a:cs typeface="Oswald"/>
                <a:sym typeface="Oswald"/>
              </a:rPr>
              <a:t>Procedure 2/2:</a:t>
            </a:r>
            <a:endParaRPr b="1" sz="6000">
              <a:solidFill>
                <a:srgbClr val="FFFFFF"/>
              </a:solidFill>
              <a:latin typeface="Oswald"/>
              <a:ea typeface="Oswald"/>
              <a:cs typeface="Oswald"/>
              <a:sym typeface="Oswald"/>
            </a:endParaRPr>
          </a:p>
          <a:p>
            <a:pPr indent="0" lvl="0" marL="457200" rtl="0" algn="l">
              <a:lnSpc>
                <a:spcPct val="115000"/>
              </a:lnSpc>
              <a:spcBef>
                <a:spcPts val="0"/>
              </a:spcBef>
              <a:spcAft>
                <a:spcPts val="0"/>
              </a:spcAft>
              <a:buNone/>
            </a:pPr>
            <a:r>
              <a:t/>
            </a:r>
            <a:endParaRPr b="1" sz="5000">
              <a:solidFill>
                <a:srgbClr val="FFFFFF"/>
              </a:solidFill>
              <a:latin typeface="Oswald"/>
              <a:ea typeface="Oswald"/>
              <a:cs typeface="Oswald"/>
              <a:sym typeface="Oswald"/>
            </a:endParaRPr>
          </a:p>
          <a:p>
            <a:pPr indent="0" lvl="0" marL="457200" rtl="0" algn="l">
              <a:lnSpc>
                <a:spcPct val="115000"/>
              </a:lnSpc>
              <a:spcBef>
                <a:spcPts val="0"/>
              </a:spcBef>
              <a:spcAft>
                <a:spcPts val="0"/>
              </a:spcAft>
              <a:buNone/>
            </a:pPr>
            <a:r>
              <a:rPr b="1" lang="en-US" sz="5000">
                <a:solidFill>
                  <a:srgbClr val="FFFFFF"/>
                </a:solidFill>
                <a:latin typeface="Oswald"/>
                <a:ea typeface="Oswald"/>
                <a:cs typeface="Oswald"/>
                <a:sym typeface="Oswald"/>
              </a:rPr>
              <a:t>Once a week days after repotting the pumpkins into the biggest bucket Mix up ⅓ chicken poop in the bottle full of water and pour the whole thing into one plant and give the other one the same amount of water</a:t>
            </a:r>
            <a:endParaRPr b="1" sz="5000">
              <a:solidFill>
                <a:srgbClr val="FFFFFF"/>
              </a:solidFill>
              <a:latin typeface="Oswald"/>
              <a:ea typeface="Oswald"/>
              <a:cs typeface="Oswald"/>
              <a:sym typeface="Oswald"/>
            </a:endParaRPr>
          </a:p>
          <a:p>
            <a:pPr indent="0" lvl="0" marL="457200" rtl="0" algn="l">
              <a:lnSpc>
                <a:spcPct val="115000"/>
              </a:lnSpc>
              <a:spcBef>
                <a:spcPts val="0"/>
              </a:spcBef>
              <a:spcAft>
                <a:spcPts val="0"/>
              </a:spcAft>
              <a:buNone/>
            </a:pPr>
            <a:r>
              <a:rPr b="1" lang="en-US" sz="5000">
                <a:solidFill>
                  <a:srgbClr val="FFFFFF"/>
                </a:solidFill>
                <a:latin typeface="Oswald"/>
                <a:ea typeface="Oswald"/>
                <a:cs typeface="Oswald"/>
                <a:sym typeface="Oswald"/>
              </a:rPr>
              <a:t>Guide the plant to grow up the trellises </a:t>
            </a:r>
            <a:endParaRPr b="1" sz="5000">
              <a:solidFill>
                <a:srgbClr val="FFFFFF"/>
              </a:solidFill>
              <a:latin typeface="Oswald"/>
              <a:ea typeface="Oswald"/>
              <a:cs typeface="Oswald"/>
              <a:sym typeface="Oswald"/>
            </a:endParaRPr>
          </a:p>
          <a:p>
            <a:pPr indent="0" lvl="0" marL="457200" rtl="0" algn="l">
              <a:lnSpc>
                <a:spcPct val="115000"/>
              </a:lnSpc>
              <a:spcBef>
                <a:spcPts val="0"/>
              </a:spcBef>
              <a:spcAft>
                <a:spcPts val="0"/>
              </a:spcAft>
              <a:buNone/>
            </a:pPr>
            <a:r>
              <a:rPr b="1" lang="en-US" sz="5000">
                <a:solidFill>
                  <a:srgbClr val="FFFFFF"/>
                </a:solidFill>
                <a:latin typeface="Oswald"/>
                <a:ea typeface="Oswald"/>
                <a:cs typeface="Oswald"/>
                <a:sym typeface="Oswald"/>
              </a:rPr>
              <a:t>Once the plants start to bloom, use a q-tip to share the pollen from each flowers with each other to start the growth of the pumpkin itself</a:t>
            </a:r>
            <a:endParaRPr b="1" sz="5000">
              <a:solidFill>
                <a:srgbClr val="FFFFFF"/>
              </a:solidFill>
              <a:latin typeface="Oswald"/>
              <a:ea typeface="Oswald"/>
              <a:cs typeface="Oswald"/>
              <a:sym typeface="Oswald"/>
            </a:endParaRPr>
          </a:p>
          <a:p>
            <a:pPr indent="0" lvl="0" marL="457200" rtl="0" algn="l">
              <a:lnSpc>
                <a:spcPct val="115000"/>
              </a:lnSpc>
              <a:spcBef>
                <a:spcPts val="0"/>
              </a:spcBef>
              <a:spcAft>
                <a:spcPts val="0"/>
              </a:spcAft>
              <a:buNone/>
            </a:pPr>
            <a:r>
              <a:rPr b="1" lang="en-US" sz="5000">
                <a:solidFill>
                  <a:srgbClr val="FFFFFF"/>
                </a:solidFill>
                <a:latin typeface="Oswald"/>
                <a:ea typeface="Oswald"/>
                <a:cs typeface="Oswald"/>
                <a:sym typeface="Oswald"/>
              </a:rPr>
              <a:t>Once the pumpkin starts to grow, take weekly measurements (the circumference) and write down the measurements </a:t>
            </a:r>
            <a:endParaRPr b="1" sz="5000">
              <a:solidFill>
                <a:srgbClr val="FFFFFF"/>
              </a:solidFill>
              <a:latin typeface="Oswald"/>
              <a:ea typeface="Oswald"/>
              <a:cs typeface="Oswald"/>
              <a:sym typeface="Oswald"/>
            </a:endParaRPr>
          </a:p>
          <a:p>
            <a:pPr indent="0" lvl="0" marL="457200" rtl="0" algn="l">
              <a:lnSpc>
                <a:spcPct val="115000"/>
              </a:lnSpc>
              <a:spcBef>
                <a:spcPts val="0"/>
              </a:spcBef>
              <a:spcAft>
                <a:spcPts val="0"/>
              </a:spcAft>
              <a:buNone/>
            </a:pPr>
            <a:r>
              <a:rPr b="1" lang="en-US" sz="5000">
                <a:solidFill>
                  <a:srgbClr val="FFFFFF"/>
                </a:solidFill>
                <a:latin typeface="Oswald"/>
                <a:ea typeface="Oswald"/>
                <a:cs typeface="Oswald"/>
                <a:sym typeface="Oswald"/>
              </a:rPr>
              <a:t>Pluck the pumpkins from the vine once turned orange (usually around 100 days)</a:t>
            </a:r>
            <a:endParaRPr b="1" sz="5000">
              <a:solidFill>
                <a:srgbClr val="FFFFFF"/>
              </a:solidFill>
              <a:latin typeface="Oswald"/>
              <a:ea typeface="Oswald"/>
              <a:cs typeface="Oswald"/>
              <a:sym typeface="Oswald"/>
            </a:endParaRPr>
          </a:p>
          <a:p>
            <a:pPr indent="0" lvl="0" marL="457200" rtl="0" algn="l">
              <a:lnSpc>
                <a:spcPct val="115000"/>
              </a:lnSpc>
              <a:spcBef>
                <a:spcPts val="0"/>
              </a:spcBef>
              <a:spcAft>
                <a:spcPts val="0"/>
              </a:spcAft>
              <a:buNone/>
            </a:pPr>
            <a:r>
              <a:rPr b="1" lang="en-US" sz="5000">
                <a:solidFill>
                  <a:srgbClr val="FFFFFF"/>
                </a:solidFill>
                <a:latin typeface="Oswald"/>
                <a:ea typeface="Oswald"/>
                <a:cs typeface="Oswald"/>
                <a:sym typeface="Oswald"/>
              </a:rPr>
              <a:t>Weigh and measure the pumpkins then conclude your experiment  </a:t>
            </a:r>
            <a:endParaRPr b="1" sz="5000">
              <a:solidFill>
                <a:srgbClr val="FFFFFF"/>
              </a:solidFill>
              <a:latin typeface="Oswald"/>
              <a:ea typeface="Oswald"/>
              <a:cs typeface="Oswald"/>
              <a:sym typeface="Oswald"/>
            </a:endParaRPr>
          </a:p>
          <a:p>
            <a:pPr indent="0" lvl="0" marL="457200" rtl="0" algn="l">
              <a:lnSpc>
                <a:spcPct val="115000"/>
              </a:lnSpc>
              <a:spcBef>
                <a:spcPts val="0"/>
              </a:spcBef>
              <a:spcAft>
                <a:spcPts val="0"/>
              </a:spcAft>
              <a:buNone/>
            </a:pPr>
            <a:r>
              <a:rPr b="1" lang="en-US" sz="4800">
                <a:solidFill>
                  <a:srgbClr val="FFFFFF"/>
                </a:solidFill>
                <a:latin typeface="Oswald"/>
                <a:ea typeface="Oswald"/>
                <a:cs typeface="Oswald"/>
                <a:sym typeface="Oswald"/>
              </a:rPr>
              <a:t> </a:t>
            </a:r>
            <a:r>
              <a:rPr b="1" i="1" lang="en-US" sz="4800">
                <a:solidFill>
                  <a:srgbClr val="FFFFFF"/>
                </a:solidFill>
                <a:latin typeface="Oswald"/>
                <a:ea typeface="Oswald"/>
                <a:cs typeface="Oswald"/>
                <a:sym typeface="Oswald"/>
              </a:rPr>
              <a:t>NOTE: Steps may vary Depending on the factors such as humidity, moisture, light, ect.</a:t>
            </a:r>
            <a:endParaRPr b="1" i="1" sz="4800">
              <a:solidFill>
                <a:srgbClr val="FFFFFF"/>
              </a:solidFill>
              <a:latin typeface="Oswald"/>
              <a:ea typeface="Oswald"/>
              <a:cs typeface="Oswald"/>
              <a:sym typeface="Oswald"/>
            </a:endParaRPr>
          </a:p>
          <a:p>
            <a:pPr indent="0" lvl="0" marL="457200" rtl="0" algn="l">
              <a:lnSpc>
                <a:spcPct val="115000"/>
              </a:lnSpc>
              <a:spcBef>
                <a:spcPts val="0"/>
              </a:spcBef>
              <a:spcAft>
                <a:spcPts val="0"/>
              </a:spcAft>
              <a:buNone/>
            </a:pPr>
            <a:r>
              <a:rPr b="1" i="1" lang="en-US" sz="4800">
                <a:solidFill>
                  <a:srgbClr val="FFFFFF"/>
                </a:solidFill>
                <a:latin typeface="Oswald"/>
                <a:ea typeface="Oswald"/>
                <a:cs typeface="Oswald"/>
                <a:sym typeface="Oswald"/>
              </a:rPr>
              <a:t>NOTE: The top inch of the soil should be kept moist so water roughly twice weekly depending on conditions. </a:t>
            </a:r>
            <a:endParaRPr b="1" i="1" sz="4800">
              <a:solidFill>
                <a:srgbClr val="FFFFFF"/>
              </a:solidFill>
              <a:latin typeface="Oswald"/>
              <a:ea typeface="Oswald"/>
              <a:cs typeface="Oswald"/>
              <a:sym typeface="Oswald"/>
            </a:endParaRPr>
          </a:p>
        </p:txBody>
      </p:sp>
      <p:sp>
        <p:nvSpPr>
          <p:cNvPr id="54" name="Google Shape;54;p8"/>
          <p:cNvSpPr txBox="1"/>
          <p:nvPr/>
        </p:nvSpPr>
        <p:spPr>
          <a:xfrm>
            <a:off x="1245775" y="1641275"/>
            <a:ext cx="1032300" cy="11049300"/>
          </a:xfrm>
          <a:prstGeom prst="rect">
            <a:avLst/>
          </a:prstGeom>
          <a:noFill/>
          <a:ln>
            <a:noFill/>
          </a:ln>
          <a:effectLst>
            <a:outerShdw blurRad="57150" rotWithShape="0" algn="bl" dir="3180000" dist="200025">
              <a:srgbClr val="000000">
                <a:alpha val="84000"/>
              </a:srgbClr>
            </a:outerShdw>
          </a:effectLst>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b="1" lang="en-US" sz="5000">
                <a:solidFill>
                  <a:srgbClr val="FFFFFF"/>
                </a:solidFill>
                <a:latin typeface="Oswald"/>
                <a:ea typeface="Oswald"/>
                <a:cs typeface="Oswald"/>
                <a:sym typeface="Oswald"/>
              </a:rPr>
              <a:t> 6.</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b="1" lang="en-US" sz="5000">
                <a:solidFill>
                  <a:srgbClr val="FFFFFF"/>
                </a:solidFill>
                <a:latin typeface="Oswald"/>
                <a:ea typeface="Oswald"/>
                <a:cs typeface="Oswald"/>
                <a:sym typeface="Oswald"/>
              </a:rPr>
              <a:t> 7.</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b="1" lang="en-US" sz="5000">
                <a:solidFill>
                  <a:srgbClr val="FFFFFF"/>
                </a:solidFill>
                <a:latin typeface="Oswald"/>
                <a:ea typeface="Oswald"/>
                <a:cs typeface="Oswald"/>
                <a:sym typeface="Oswald"/>
              </a:rPr>
              <a:t> 8.</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b="1" lang="en-US" sz="5000">
                <a:solidFill>
                  <a:srgbClr val="FFFFFF"/>
                </a:solidFill>
                <a:latin typeface="Oswald"/>
                <a:ea typeface="Oswald"/>
                <a:cs typeface="Oswald"/>
                <a:sym typeface="Oswald"/>
              </a:rPr>
              <a:t> 9.</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b="1" lang="en-US" sz="5000">
                <a:solidFill>
                  <a:srgbClr val="FFFFFF"/>
                </a:solidFill>
                <a:latin typeface="Oswald"/>
                <a:ea typeface="Oswald"/>
                <a:cs typeface="Oswald"/>
                <a:sym typeface="Oswald"/>
              </a:rPr>
              <a:t>10.</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b="1" lang="en-US" sz="5000">
                <a:solidFill>
                  <a:srgbClr val="FFFFFF"/>
                </a:solidFill>
                <a:latin typeface="Oswald"/>
                <a:ea typeface="Oswald"/>
                <a:cs typeface="Oswald"/>
                <a:sym typeface="Oswald"/>
              </a:rPr>
              <a:t>11.</a:t>
            </a:r>
            <a:endParaRPr b="1" sz="5000">
              <a:solidFill>
                <a:srgbClr val="FFFFFF"/>
              </a:solidFill>
              <a:latin typeface="Oswald"/>
              <a:ea typeface="Oswald"/>
              <a:cs typeface="Oswald"/>
              <a:sym typeface="Oswald"/>
            </a:endParaRPr>
          </a:p>
          <a:p>
            <a:pPr indent="0" lvl="0" marL="457200" rtl="0" algn="l">
              <a:lnSpc>
                <a:spcPct val="115000"/>
              </a:lnSpc>
              <a:spcBef>
                <a:spcPts val="0"/>
              </a:spcBef>
              <a:spcAft>
                <a:spcPts val="0"/>
              </a:spcAft>
              <a:buNone/>
            </a:pPr>
            <a:r>
              <a:t/>
            </a:r>
            <a:endParaRPr b="1" sz="5000">
              <a:solidFill>
                <a:srgbClr val="FFFFFF"/>
              </a:solidFill>
              <a:latin typeface="Oswald"/>
              <a:ea typeface="Oswald"/>
              <a:cs typeface="Oswald"/>
              <a:sym typeface="Oswa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sp>
        <p:nvSpPr>
          <p:cNvPr id="60" name="Google Shape;60;p9"/>
          <p:cNvSpPr txBox="1"/>
          <p:nvPr/>
        </p:nvSpPr>
        <p:spPr>
          <a:xfrm>
            <a:off x="975575" y="851350"/>
            <a:ext cx="30918000" cy="14781900"/>
          </a:xfrm>
          <a:prstGeom prst="rect">
            <a:avLst/>
          </a:prstGeom>
          <a:solidFill>
            <a:srgbClr val="EC771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61" name="Google Shape;61;p9"/>
          <p:cNvSpPr txBox="1"/>
          <p:nvPr/>
        </p:nvSpPr>
        <p:spPr>
          <a:xfrm>
            <a:off x="1186125" y="298800"/>
            <a:ext cx="30707400" cy="15321900"/>
          </a:xfrm>
          <a:prstGeom prst="rect">
            <a:avLst/>
          </a:prstGeom>
          <a:noFill/>
          <a:ln>
            <a:noFill/>
          </a:ln>
          <a:effectLst>
            <a:outerShdw blurRad="57150" rotWithShape="0" algn="bl" dir="3180000" dist="200025">
              <a:srgbClr val="000000">
                <a:alpha val="84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b="1" sz="5500">
              <a:solidFill>
                <a:srgbClr val="FFFFFF"/>
              </a:solidFill>
              <a:latin typeface="Oswald"/>
              <a:ea typeface="Oswald"/>
              <a:cs typeface="Oswald"/>
              <a:sym typeface="Oswald"/>
            </a:endParaRPr>
          </a:p>
          <a:p>
            <a:pPr indent="0" lvl="0" marL="0" rtl="0" algn="l">
              <a:spcBef>
                <a:spcPts val="0"/>
              </a:spcBef>
              <a:spcAft>
                <a:spcPts val="0"/>
              </a:spcAft>
              <a:buNone/>
            </a:pPr>
            <a:r>
              <a:rPr b="1" lang="en-US" sz="5500">
                <a:solidFill>
                  <a:srgbClr val="FFFFFF"/>
                </a:solidFill>
                <a:latin typeface="Oswald"/>
                <a:ea typeface="Oswald"/>
                <a:cs typeface="Oswald"/>
                <a:sym typeface="Oswald"/>
              </a:rPr>
              <a:t>   </a:t>
            </a:r>
            <a:r>
              <a:rPr b="1" lang="en-US" sz="6000">
                <a:solidFill>
                  <a:srgbClr val="FFFFFF"/>
                </a:solidFill>
                <a:latin typeface="Oswald"/>
                <a:ea typeface="Oswald"/>
                <a:cs typeface="Oswald"/>
                <a:sym typeface="Oswald"/>
              </a:rPr>
              <a:t>Results: </a:t>
            </a:r>
            <a:endParaRPr b="1" sz="6000">
              <a:solidFill>
                <a:srgbClr val="FFFFFF"/>
              </a:solidFill>
              <a:latin typeface="Oswald"/>
              <a:ea typeface="Oswald"/>
              <a:cs typeface="Oswald"/>
              <a:sym typeface="Oswald"/>
            </a:endParaRPr>
          </a:p>
          <a:p>
            <a:pPr indent="0" lvl="0" marL="457200" rtl="0" algn="l">
              <a:spcBef>
                <a:spcPts val="0"/>
              </a:spcBef>
              <a:spcAft>
                <a:spcPts val="0"/>
              </a:spcAft>
              <a:buNone/>
            </a:pPr>
            <a:r>
              <a:t/>
            </a:r>
            <a:endParaRPr b="1" sz="6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The chicken poop didn’t have any positive nor negative effects on the growth of the pumpkin plants</a:t>
            </a:r>
            <a:endParaRPr b="1" sz="5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This shows that the hypothesis was not correct when saying plant A (with Chicken poop) would grow bigger and faster</a:t>
            </a:r>
            <a:endParaRPr b="1" sz="5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Note that this experiment is only on pumpkins which are known for not thriving high levels of nitrogen which is included in the fertilizer </a:t>
            </a:r>
            <a:endParaRPr b="1" sz="5000">
              <a:solidFill>
                <a:srgbClr val="FFFFFF"/>
              </a:solidFill>
              <a:latin typeface="Oswald"/>
              <a:ea typeface="Oswald"/>
              <a:cs typeface="Oswald"/>
              <a:sym typeface="Oswald"/>
            </a:endParaRPr>
          </a:p>
          <a:p>
            <a:pPr indent="0" lvl="0" marL="914400" rtl="0" algn="l">
              <a:spcBef>
                <a:spcPts val="0"/>
              </a:spcBef>
              <a:spcAft>
                <a:spcPts val="0"/>
              </a:spcAft>
              <a:buNone/>
            </a:pPr>
            <a:r>
              <a:rPr b="1" lang="en-US" sz="5000">
                <a:solidFill>
                  <a:srgbClr val="FFFFFF"/>
                </a:solidFill>
                <a:latin typeface="Oswald"/>
                <a:ea typeface="Oswald"/>
                <a:cs typeface="Oswald"/>
                <a:sym typeface="Oswald"/>
              </a:rPr>
              <a:t> </a:t>
            </a:r>
            <a:endParaRPr b="1" sz="5000">
              <a:solidFill>
                <a:srgbClr val="FFFFFF"/>
              </a:solidFill>
              <a:latin typeface="Oswald"/>
              <a:ea typeface="Oswald"/>
              <a:cs typeface="Oswald"/>
              <a:sym typeface="Oswald"/>
            </a:endParaRPr>
          </a:p>
          <a:p>
            <a:pPr indent="0" lvl="0" marL="914400" rtl="0" algn="l">
              <a:spcBef>
                <a:spcPts val="0"/>
              </a:spcBef>
              <a:spcAft>
                <a:spcPts val="0"/>
              </a:spcAft>
              <a:buNone/>
            </a:pPr>
            <a:r>
              <a:rPr b="1" lang="en-US" sz="5000">
                <a:solidFill>
                  <a:srgbClr val="FFFFFF"/>
                </a:solidFill>
                <a:latin typeface="Oswald"/>
                <a:ea typeface="Oswald"/>
                <a:cs typeface="Oswald"/>
                <a:sym typeface="Oswald"/>
              </a:rPr>
              <a:t>                                                 Plant A (CP)                                      Plant B (No CP)</a:t>
            </a:r>
            <a:endParaRPr b="1" sz="5000">
              <a:solidFill>
                <a:srgbClr val="FFFFFF"/>
              </a:solidFill>
              <a:latin typeface="Oswald"/>
              <a:ea typeface="Oswald"/>
              <a:cs typeface="Oswald"/>
              <a:sym typeface="Oswald"/>
            </a:endParaRPr>
          </a:p>
          <a:p>
            <a:pPr indent="0" lvl="0" marL="914400" rtl="0" algn="l">
              <a:spcBef>
                <a:spcPts val="0"/>
              </a:spcBef>
              <a:spcAft>
                <a:spcPts val="0"/>
              </a:spcAft>
              <a:buNone/>
            </a:pPr>
            <a:r>
              <a:t/>
            </a:r>
            <a:endParaRPr b="1" sz="5000">
              <a:solidFill>
                <a:srgbClr val="FFFFFF"/>
              </a:solidFill>
              <a:latin typeface="Oswald"/>
              <a:ea typeface="Oswald"/>
              <a:cs typeface="Oswald"/>
              <a:sym typeface="Oswald"/>
            </a:endParaRPr>
          </a:p>
          <a:p>
            <a:pPr indent="0" lvl="0" marL="914400" rtl="0" algn="l">
              <a:spcBef>
                <a:spcPts val="0"/>
              </a:spcBef>
              <a:spcAft>
                <a:spcPts val="0"/>
              </a:spcAft>
              <a:buNone/>
            </a:pPr>
            <a:r>
              <a:rPr b="1" lang="en-US" sz="5000">
                <a:solidFill>
                  <a:srgbClr val="FFFFFF"/>
                </a:solidFill>
                <a:latin typeface="Oswald"/>
                <a:ea typeface="Oswald"/>
                <a:cs typeface="Oswald"/>
                <a:sym typeface="Oswald"/>
              </a:rPr>
              <a:t>   Average growth:                        9.6cm                                                  10.4cm</a:t>
            </a:r>
            <a:endParaRPr b="1" sz="5000">
              <a:solidFill>
                <a:srgbClr val="FFFFFF"/>
              </a:solidFill>
              <a:latin typeface="Oswald"/>
              <a:ea typeface="Oswald"/>
              <a:cs typeface="Oswald"/>
              <a:sym typeface="Oswald"/>
            </a:endParaRPr>
          </a:p>
          <a:p>
            <a:pPr indent="0" lvl="0" marL="914400" rtl="0" algn="l">
              <a:spcBef>
                <a:spcPts val="0"/>
              </a:spcBef>
              <a:spcAft>
                <a:spcPts val="0"/>
              </a:spcAft>
              <a:buNone/>
            </a:pPr>
            <a:r>
              <a:t/>
            </a:r>
            <a:endParaRPr b="1" sz="5000">
              <a:solidFill>
                <a:srgbClr val="FFFFFF"/>
              </a:solidFill>
              <a:latin typeface="Oswald"/>
              <a:ea typeface="Oswald"/>
              <a:cs typeface="Oswald"/>
              <a:sym typeface="Oswald"/>
            </a:endParaRPr>
          </a:p>
          <a:p>
            <a:pPr indent="0" lvl="0" marL="914400" rtl="0" algn="l">
              <a:spcBef>
                <a:spcPts val="0"/>
              </a:spcBef>
              <a:spcAft>
                <a:spcPts val="0"/>
              </a:spcAft>
              <a:buNone/>
            </a:pPr>
            <a:r>
              <a:rPr b="1" lang="en-US" sz="5000">
                <a:solidFill>
                  <a:srgbClr val="FFFFFF"/>
                </a:solidFill>
                <a:latin typeface="Oswald"/>
                <a:ea typeface="Oswald"/>
                <a:cs typeface="Oswald"/>
                <a:sym typeface="Oswald"/>
              </a:rPr>
              <a:t>   Mode:                                          8cm                                                       N/A</a:t>
            </a:r>
            <a:endParaRPr b="1" sz="5000">
              <a:solidFill>
                <a:srgbClr val="FFFFFF"/>
              </a:solidFill>
              <a:latin typeface="Oswald"/>
              <a:ea typeface="Oswald"/>
              <a:cs typeface="Oswald"/>
              <a:sym typeface="Oswald"/>
            </a:endParaRPr>
          </a:p>
          <a:p>
            <a:pPr indent="0" lvl="0" marL="914400" rtl="0" algn="l">
              <a:spcBef>
                <a:spcPts val="0"/>
              </a:spcBef>
              <a:spcAft>
                <a:spcPts val="0"/>
              </a:spcAft>
              <a:buNone/>
            </a:pPr>
            <a:r>
              <a:t/>
            </a:r>
            <a:endParaRPr b="1" sz="5000">
              <a:solidFill>
                <a:srgbClr val="FFFFFF"/>
              </a:solidFill>
              <a:latin typeface="Oswald"/>
              <a:ea typeface="Oswald"/>
              <a:cs typeface="Oswald"/>
              <a:sym typeface="Oswald"/>
            </a:endParaRPr>
          </a:p>
          <a:p>
            <a:pPr indent="0" lvl="0" marL="914400" rtl="0" algn="l">
              <a:spcBef>
                <a:spcPts val="0"/>
              </a:spcBef>
              <a:spcAft>
                <a:spcPts val="0"/>
              </a:spcAft>
              <a:buNone/>
            </a:pPr>
            <a:r>
              <a:rPr b="1" lang="en-US" sz="5000">
                <a:solidFill>
                  <a:srgbClr val="FFFFFF"/>
                </a:solidFill>
                <a:latin typeface="Oswald"/>
                <a:ea typeface="Oswald"/>
                <a:cs typeface="Oswald"/>
                <a:sym typeface="Oswald"/>
              </a:rPr>
              <a:t>   Standard deviation:                   1.6cm                                                   4.34cm</a:t>
            </a:r>
            <a:endParaRPr b="1" sz="5000">
              <a:solidFill>
                <a:srgbClr val="FFFFFF"/>
              </a:solidFill>
              <a:latin typeface="Oswald"/>
              <a:ea typeface="Oswald"/>
              <a:cs typeface="Oswald"/>
              <a:sym typeface="Oswald"/>
            </a:endParaRPr>
          </a:p>
          <a:p>
            <a:pPr indent="0" lvl="0" marL="914400" rtl="0" algn="l">
              <a:spcBef>
                <a:spcPts val="0"/>
              </a:spcBef>
              <a:spcAft>
                <a:spcPts val="0"/>
              </a:spcAft>
              <a:buNone/>
            </a:pPr>
            <a:r>
              <a:t/>
            </a:r>
            <a:endParaRPr b="1" sz="5000">
              <a:solidFill>
                <a:srgbClr val="FFFFFF"/>
              </a:solidFill>
              <a:latin typeface="Oswald"/>
              <a:ea typeface="Oswald"/>
              <a:cs typeface="Oswald"/>
              <a:sym typeface="Oswald"/>
            </a:endParaRPr>
          </a:p>
          <a:p>
            <a:pPr indent="0" lvl="0" marL="914400" rtl="0" algn="l">
              <a:spcBef>
                <a:spcPts val="0"/>
              </a:spcBef>
              <a:spcAft>
                <a:spcPts val="0"/>
              </a:spcAft>
              <a:buNone/>
            </a:pPr>
            <a:r>
              <a:rPr b="1" lang="en-US" sz="5000">
                <a:solidFill>
                  <a:srgbClr val="FFFFFF"/>
                </a:solidFill>
                <a:latin typeface="Oswald"/>
                <a:ea typeface="Oswald"/>
                <a:cs typeface="Oswald"/>
                <a:sym typeface="Oswald"/>
              </a:rPr>
              <a:t>   variation:                                  2.64cm                                                  18.4cm</a:t>
            </a:r>
            <a:endParaRPr b="1" sz="5000">
              <a:solidFill>
                <a:srgbClr val="FFFFFF"/>
              </a:solidFill>
              <a:latin typeface="Oswald"/>
              <a:ea typeface="Oswald"/>
              <a:cs typeface="Oswald"/>
              <a:sym typeface="Oswald"/>
            </a:endParaRPr>
          </a:p>
          <a:p>
            <a:pPr indent="0" lvl="0" marL="914400" rtl="0" algn="l">
              <a:spcBef>
                <a:spcPts val="0"/>
              </a:spcBef>
              <a:spcAft>
                <a:spcPts val="0"/>
              </a:spcAft>
              <a:buNone/>
            </a:pPr>
            <a:r>
              <a:t/>
            </a:r>
            <a:endParaRPr b="1" sz="5000">
              <a:solidFill>
                <a:srgbClr val="FFFFFF"/>
              </a:solidFill>
              <a:latin typeface="Oswald"/>
              <a:ea typeface="Oswald"/>
              <a:cs typeface="Oswald"/>
              <a:sym typeface="Oswald"/>
            </a:endParaRPr>
          </a:p>
          <a:p>
            <a:pPr indent="0" lvl="0" marL="914400" rtl="0" algn="l">
              <a:spcBef>
                <a:spcPts val="0"/>
              </a:spcBef>
              <a:spcAft>
                <a:spcPts val="0"/>
              </a:spcAft>
              <a:buNone/>
            </a:pPr>
            <a:r>
              <a:rPr b="1" lang="en-US" sz="5000">
                <a:solidFill>
                  <a:srgbClr val="FFFFFF"/>
                </a:solidFill>
                <a:latin typeface="Oswald"/>
                <a:ea typeface="Oswald"/>
                <a:cs typeface="Oswald"/>
                <a:sym typeface="Oswald"/>
              </a:rPr>
              <a:t>   Median:                                       9cm                                                       12cm</a:t>
            </a:r>
            <a:endParaRPr b="1" sz="5000">
              <a:solidFill>
                <a:srgbClr val="FFFFFF"/>
              </a:solidFill>
              <a:latin typeface="Oswald"/>
              <a:ea typeface="Oswald"/>
              <a:cs typeface="Oswald"/>
              <a:sym typeface="Oswa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 name="Shape 66"/>
        <p:cNvGrpSpPr/>
        <p:nvPr/>
      </p:nvGrpSpPr>
      <p:grpSpPr>
        <a:xfrm>
          <a:off x="0" y="0"/>
          <a:ext cx="0" cy="0"/>
          <a:chOff x="0" y="0"/>
          <a:chExt cx="0" cy="0"/>
        </a:xfrm>
      </p:grpSpPr>
      <p:sp>
        <p:nvSpPr>
          <p:cNvPr id="67" name="Google Shape;67;p10"/>
          <p:cNvSpPr txBox="1"/>
          <p:nvPr/>
        </p:nvSpPr>
        <p:spPr>
          <a:xfrm>
            <a:off x="975575" y="851350"/>
            <a:ext cx="30918000" cy="14781900"/>
          </a:xfrm>
          <a:prstGeom prst="rect">
            <a:avLst/>
          </a:prstGeom>
          <a:solidFill>
            <a:srgbClr val="EC771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68" name="Google Shape;68;p10"/>
          <p:cNvSpPr txBox="1"/>
          <p:nvPr/>
        </p:nvSpPr>
        <p:spPr>
          <a:xfrm>
            <a:off x="1186125" y="298800"/>
            <a:ext cx="30707400" cy="15321900"/>
          </a:xfrm>
          <a:prstGeom prst="rect">
            <a:avLst/>
          </a:prstGeom>
          <a:noFill/>
          <a:ln>
            <a:noFill/>
          </a:ln>
          <a:effectLst>
            <a:outerShdw blurRad="57150" rotWithShape="0" algn="bl" dir="3180000" dist="200025">
              <a:srgbClr val="000000">
                <a:alpha val="84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b="1" sz="5500">
              <a:solidFill>
                <a:srgbClr val="FFFFFF"/>
              </a:solidFill>
              <a:latin typeface="Oswald"/>
              <a:ea typeface="Oswald"/>
              <a:cs typeface="Oswald"/>
              <a:sym typeface="Oswald"/>
            </a:endParaRPr>
          </a:p>
          <a:p>
            <a:pPr indent="0" lvl="0" marL="0" rtl="0" algn="l">
              <a:spcBef>
                <a:spcPts val="0"/>
              </a:spcBef>
              <a:spcAft>
                <a:spcPts val="0"/>
              </a:spcAft>
              <a:buNone/>
            </a:pPr>
            <a:r>
              <a:rPr b="1" lang="en-US" sz="5500">
                <a:solidFill>
                  <a:srgbClr val="FFFFFF"/>
                </a:solidFill>
                <a:latin typeface="Oswald"/>
                <a:ea typeface="Oswald"/>
                <a:cs typeface="Oswald"/>
                <a:sym typeface="Oswald"/>
              </a:rPr>
              <a:t>   </a:t>
            </a:r>
            <a:r>
              <a:rPr b="1" lang="en-US" sz="6000">
                <a:solidFill>
                  <a:srgbClr val="FFFFFF"/>
                </a:solidFill>
                <a:latin typeface="Oswald"/>
                <a:ea typeface="Oswald"/>
                <a:cs typeface="Oswald"/>
                <a:sym typeface="Oswald"/>
              </a:rPr>
              <a:t>Results: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b="1" sz="6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b="1" lang="en-US" sz="5000">
                <a:solidFill>
                  <a:srgbClr val="FFFFFF"/>
                </a:solidFill>
                <a:latin typeface="Oswald"/>
                <a:ea typeface="Oswald"/>
                <a:cs typeface="Oswald"/>
                <a:sym typeface="Oswald"/>
              </a:rPr>
              <a:t>This Table (Table 1) and Graph (Figure 1) shows how</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b="1" lang="en-US" sz="5000">
                <a:solidFill>
                  <a:srgbClr val="FFFFFF"/>
                </a:solidFill>
                <a:latin typeface="Oswald"/>
                <a:ea typeface="Oswald"/>
                <a:cs typeface="Oswald"/>
                <a:sym typeface="Oswald"/>
              </a:rPr>
              <a:t>on a weekly basis that the plant with the CP started</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b="1" lang="en-US" sz="5000">
                <a:solidFill>
                  <a:srgbClr val="FFFFFF"/>
                </a:solidFill>
                <a:latin typeface="Oswald"/>
                <a:ea typeface="Oswald"/>
                <a:cs typeface="Oswald"/>
                <a:sym typeface="Oswald"/>
              </a:rPr>
              <a:t> off taller but was overtaken during week two then </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Clr>
                <a:schemeClr val="dk1"/>
              </a:buClr>
              <a:buSzPts val="1100"/>
              <a:buFont typeface="Arial"/>
              <a:buNone/>
            </a:pPr>
            <a:r>
              <a:rPr b="1" lang="en-US" sz="5000">
                <a:solidFill>
                  <a:srgbClr val="FFFFFF"/>
                </a:solidFill>
                <a:latin typeface="Oswald"/>
                <a:ea typeface="Oswald"/>
                <a:cs typeface="Oswald"/>
                <a:sym typeface="Oswald"/>
              </a:rPr>
              <a:t>                continued to remain taller.</a:t>
            </a:r>
            <a:endParaRPr b="1" sz="5000">
              <a:solidFill>
                <a:srgbClr val="FFFFFF"/>
              </a:solidFill>
              <a:latin typeface="Oswald"/>
              <a:ea typeface="Oswald"/>
              <a:cs typeface="Oswald"/>
              <a:sym typeface="Oswald"/>
            </a:endParaRPr>
          </a:p>
          <a:p>
            <a:pPr indent="0" lvl="0" marL="914400" rtl="0" algn="l">
              <a:spcBef>
                <a:spcPts val="0"/>
              </a:spcBef>
              <a:spcAft>
                <a:spcPts val="0"/>
              </a:spcAft>
              <a:buNone/>
            </a:pPr>
            <a:r>
              <a:t/>
            </a:r>
            <a:endParaRPr b="1" sz="5000">
              <a:solidFill>
                <a:srgbClr val="FFFFFF"/>
              </a:solidFill>
              <a:latin typeface="Oswald"/>
              <a:ea typeface="Oswald"/>
              <a:cs typeface="Oswald"/>
              <a:sym typeface="Oswald"/>
            </a:endParaRPr>
          </a:p>
        </p:txBody>
      </p:sp>
      <p:pic>
        <p:nvPicPr>
          <p:cNvPr id="69" name="Google Shape;69;p10"/>
          <p:cNvPicPr preferRelativeResize="0"/>
          <p:nvPr/>
        </p:nvPicPr>
        <p:blipFill rotWithShape="1">
          <a:blip r:embed="rId4">
            <a:alphaModFix/>
          </a:blip>
          <a:srcRect b="0" l="5404" r="10142" t="0"/>
          <a:stretch/>
        </p:blipFill>
        <p:spPr>
          <a:xfrm>
            <a:off x="1326525" y="2550400"/>
            <a:ext cx="12598825" cy="7609875"/>
          </a:xfrm>
          <a:prstGeom prst="rect">
            <a:avLst/>
          </a:prstGeom>
          <a:noFill/>
          <a:ln>
            <a:noFill/>
          </a:ln>
        </p:spPr>
      </p:pic>
      <p:pic>
        <p:nvPicPr>
          <p:cNvPr id="70" name="Google Shape;70;p10"/>
          <p:cNvPicPr preferRelativeResize="0"/>
          <p:nvPr/>
        </p:nvPicPr>
        <p:blipFill>
          <a:blip r:embed="rId5">
            <a:alphaModFix/>
          </a:blip>
          <a:stretch>
            <a:fillRect/>
          </a:stretch>
        </p:blipFill>
        <p:spPr>
          <a:xfrm>
            <a:off x="15027775" y="1287025"/>
            <a:ext cx="16526625" cy="11996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 name="Shape 75"/>
        <p:cNvGrpSpPr/>
        <p:nvPr/>
      </p:nvGrpSpPr>
      <p:grpSpPr>
        <a:xfrm>
          <a:off x="0" y="0"/>
          <a:ext cx="0" cy="0"/>
          <a:chOff x="0" y="0"/>
          <a:chExt cx="0" cy="0"/>
        </a:xfrm>
      </p:grpSpPr>
      <p:sp>
        <p:nvSpPr>
          <p:cNvPr id="76" name="Google Shape;76;p11"/>
          <p:cNvSpPr txBox="1"/>
          <p:nvPr/>
        </p:nvSpPr>
        <p:spPr>
          <a:xfrm>
            <a:off x="975575" y="851350"/>
            <a:ext cx="30918000" cy="14781900"/>
          </a:xfrm>
          <a:prstGeom prst="rect">
            <a:avLst/>
          </a:prstGeom>
          <a:solidFill>
            <a:srgbClr val="EC771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77" name="Google Shape;77;p11"/>
          <p:cNvSpPr txBox="1"/>
          <p:nvPr/>
        </p:nvSpPr>
        <p:spPr>
          <a:xfrm>
            <a:off x="1186125" y="298800"/>
            <a:ext cx="30707400" cy="15321900"/>
          </a:xfrm>
          <a:prstGeom prst="rect">
            <a:avLst/>
          </a:prstGeom>
          <a:noFill/>
          <a:ln>
            <a:noFill/>
          </a:ln>
          <a:effectLst>
            <a:outerShdw blurRad="57150" rotWithShape="0" algn="bl" dir="3180000" dist="200025">
              <a:srgbClr val="000000">
                <a:alpha val="84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b="1" sz="5500">
              <a:solidFill>
                <a:srgbClr val="FFFFFF"/>
              </a:solidFill>
              <a:latin typeface="Oswald"/>
              <a:ea typeface="Oswald"/>
              <a:cs typeface="Oswald"/>
              <a:sym typeface="Oswald"/>
            </a:endParaRPr>
          </a:p>
          <a:p>
            <a:pPr indent="0" lvl="0" marL="0" rtl="0" algn="l">
              <a:spcBef>
                <a:spcPts val="0"/>
              </a:spcBef>
              <a:spcAft>
                <a:spcPts val="0"/>
              </a:spcAft>
              <a:buNone/>
            </a:pPr>
            <a:r>
              <a:rPr b="1" lang="en-US" sz="5500">
                <a:solidFill>
                  <a:srgbClr val="FFFFFF"/>
                </a:solidFill>
                <a:latin typeface="Oswald"/>
                <a:ea typeface="Oswald"/>
                <a:cs typeface="Oswald"/>
                <a:sym typeface="Oswald"/>
              </a:rPr>
              <a:t>   </a:t>
            </a:r>
            <a:r>
              <a:rPr b="1" lang="en-US" sz="6000">
                <a:solidFill>
                  <a:srgbClr val="FFFFFF"/>
                </a:solidFill>
                <a:latin typeface="Oswald"/>
                <a:ea typeface="Oswald"/>
                <a:cs typeface="Oswald"/>
                <a:sym typeface="Oswald"/>
              </a:rPr>
              <a:t>Results: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b="1" sz="6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b="1" lang="en-US" sz="5000">
                <a:solidFill>
                  <a:srgbClr val="FFFFFF"/>
                </a:solidFill>
                <a:latin typeface="Oswald"/>
                <a:ea typeface="Oswald"/>
                <a:cs typeface="Oswald"/>
                <a:sym typeface="Oswald"/>
              </a:rPr>
              <a:t>  </a:t>
            </a:r>
            <a:r>
              <a:rPr b="1" lang="en-US" sz="5000">
                <a:solidFill>
                  <a:srgbClr val="FFFFFF"/>
                </a:solidFill>
                <a:latin typeface="Oswald"/>
                <a:ea typeface="Oswald"/>
                <a:cs typeface="Oswald"/>
                <a:sym typeface="Oswald"/>
              </a:rPr>
              <a:t>This Table (Table 2) and Graph (Figure 2) shows </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b="1" lang="en-US" sz="5000">
                <a:solidFill>
                  <a:srgbClr val="FFFFFF"/>
                </a:solidFill>
                <a:latin typeface="Oswald"/>
                <a:ea typeface="Oswald"/>
                <a:cs typeface="Oswald"/>
                <a:sym typeface="Oswald"/>
              </a:rPr>
              <a:t> the number of leaves on pumpkin plants with CP </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b="1" lang="en-US" sz="5000">
                <a:solidFill>
                  <a:srgbClr val="FFFFFF"/>
                </a:solidFill>
                <a:latin typeface="Oswald"/>
                <a:ea typeface="Oswald"/>
                <a:cs typeface="Oswald"/>
                <a:sym typeface="Oswald"/>
              </a:rPr>
              <a:t>and without CP are both up and down and neither </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Clr>
                <a:schemeClr val="dk1"/>
              </a:buClr>
              <a:buSzPts val="1100"/>
              <a:buFont typeface="Arial"/>
              <a:buNone/>
            </a:pPr>
            <a:r>
              <a:rPr b="1" lang="en-US" sz="5000">
                <a:solidFill>
                  <a:srgbClr val="FFFFFF"/>
                </a:solidFill>
                <a:latin typeface="Oswald"/>
                <a:ea typeface="Oswald"/>
                <a:cs typeface="Oswald"/>
                <a:sym typeface="Oswald"/>
              </a:rPr>
              <a:t>                has a drastic difference.</a:t>
            </a:r>
            <a:endParaRPr b="1" sz="5000">
              <a:solidFill>
                <a:srgbClr val="FFFFFF"/>
              </a:solidFill>
              <a:latin typeface="Oswald"/>
              <a:ea typeface="Oswald"/>
              <a:cs typeface="Oswald"/>
              <a:sym typeface="Oswald"/>
            </a:endParaRPr>
          </a:p>
          <a:p>
            <a:pPr indent="0" lvl="0" marL="914400" rtl="0" algn="l">
              <a:spcBef>
                <a:spcPts val="0"/>
              </a:spcBef>
              <a:spcAft>
                <a:spcPts val="0"/>
              </a:spcAft>
              <a:buNone/>
            </a:pPr>
            <a:r>
              <a:t/>
            </a:r>
            <a:endParaRPr b="1" sz="5000">
              <a:solidFill>
                <a:srgbClr val="FFFFFF"/>
              </a:solidFill>
              <a:latin typeface="Oswald"/>
              <a:ea typeface="Oswald"/>
              <a:cs typeface="Oswald"/>
              <a:sym typeface="Oswald"/>
            </a:endParaRPr>
          </a:p>
        </p:txBody>
      </p:sp>
      <p:pic>
        <p:nvPicPr>
          <p:cNvPr id="78" name="Google Shape;78;p11"/>
          <p:cNvPicPr preferRelativeResize="0"/>
          <p:nvPr/>
        </p:nvPicPr>
        <p:blipFill rotWithShape="1">
          <a:blip r:embed="rId4">
            <a:alphaModFix/>
          </a:blip>
          <a:srcRect b="0" l="5404" r="10142" t="0"/>
          <a:stretch/>
        </p:blipFill>
        <p:spPr>
          <a:xfrm>
            <a:off x="1326525" y="2550400"/>
            <a:ext cx="12598825" cy="7609875"/>
          </a:xfrm>
          <a:prstGeom prst="rect">
            <a:avLst/>
          </a:prstGeom>
          <a:noFill/>
          <a:ln>
            <a:noFill/>
          </a:ln>
        </p:spPr>
      </p:pic>
      <p:pic>
        <p:nvPicPr>
          <p:cNvPr id="79" name="Google Shape;79;p11"/>
          <p:cNvPicPr preferRelativeResize="0"/>
          <p:nvPr/>
        </p:nvPicPr>
        <p:blipFill>
          <a:blip r:embed="rId5">
            <a:alphaModFix/>
          </a:blip>
          <a:stretch>
            <a:fillRect/>
          </a:stretch>
        </p:blipFill>
        <p:spPr>
          <a:xfrm>
            <a:off x="15027775" y="1287025"/>
            <a:ext cx="16526625" cy="11996625"/>
          </a:xfrm>
          <a:prstGeom prst="rect">
            <a:avLst/>
          </a:prstGeom>
          <a:noFill/>
          <a:ln>
            <a:noFill/>
          </a:ln>
        </p:spPr>
      </p:pic>
      <p:pic>
        <p:nvPicPr>
          <p:cNvPr id="80" name="Google Shape;80;p11"/>
          <p:cNvPicPr preferRelativeResize="0"/>
          <p:nvPr/>
        </p:nvPicPr>
        <p:blipFill rotWithShape="1">
          <a:blip r:embed="rId6">
            <a:alphaModFix/>
          </a:blip>
          <a:srcRect b="5526" l="6380" r="10967" t="0"/>
          <a:stretch/>
        </p:blipFill>
        <p:spPr>
          <a:xfrm>
            <a:off x="1326525" y="2550425"/>
            <a:ext cx="12598825" cy="7609875"/>
          </a:xfrm>
          <a:prstGeom prst="rect">
            <a:avLst/>
          </a:prstGeom>
          <a:noFill/>
          <a:ln>
            <a:noFill/>
          </a:ln>
        </p:spPr>
      </p:pic>
      <p:pic>
        <p:nvPicPr>
          <p:cNvPr id="81" name="Google Shape;81;p11"/>
          <p:cNvPicPr preferRelativeResize="0"/>
          <p:nvPr/>
        </p:nvPicPr>
        <p:blipFill rotWithShape="1">
          <a:blip r:embed="rId7">
            <a:alphaModFix/>
          </a:blip>
          <a:srcRect b="0" l="1613" r="0" t="4021"/>
          <a:stretch/>
        </p:blipFill>
        <p:spPr>
          <a:xfrm>
            <a:off x="14659403" y="1287025"/>
            <a:ext cx="16895021" cy="11996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6" name="Shape 86"/>
        <p:cNvGrpSpPr/>
        <p:nvPr/>
      </p:nvGrpSpPr>
      <p:grpSpPr>
        <a:xfrm>
          <a:off x="0" y="0"/>
          <a:ext cx="0" cy="0"/>
          <a:chOff x="0" y="0"/>
          <a:chExt cx="0" cy="0"/>
        </a:xfrm>
      </p:grpSpPr>
      <p:sp>
        <p:nvSpPr>
          <p:cNvPr id="87" name="Google Shape;87;p12"/>
          <p:cNvSpPr txBox="1"/>
          <p:nvPr/>
        </p:nvSpPr>
        <p:spPr>
          <a:xfrm>
            <a:off x="8065375" y="940900"/>
            <a:ext cx="24108300" cy="7956000"/>
          </a:xfrm>
          <a:prstGeom prst="rect">
            <a:avLst/>
          </a:prstGeom>
          <a:solidFill>
            <a:srgbClr val="EC771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600">
              <a:solidFill>
                <a:srgbClr val="0000FF"/>
              </a:solidFill>
            </a:endParaRPr>
          </a:p>
        </p:txBody>
      </p:sp>
      <p:sp>
        <p:nvSpPr>
          <p:cNvPr id="88" name="Google Shape;88;p12"/>
          <p:cNvSpPr txBox="1"/>
          <p:nvPr/>
        </p:nvSpPr>
        <p:spPr>
          <a:xfrm>
            <a:off x="8275175" y="838650"/>
            <a:ext cx="23898600" cy="7602000"/>
          </a:xfrm>
          <a:prstGeom prst="rect">
            <a:avLst/>
          </a:prstGeom>
          <a:noFill/>
          <a:ln>
            <a:noFill/>
          </a:ln>
          <a:effectLst>
            <a:outerShdw blurRad="57150" rotWithShape="0" algn="bl" dir="3180000" dist="200025">
              <a:srgbClr val="000000">
                <a:alpha val="84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b="1" sz="5500">
              <a:solidFill>
                <a:srgbClr val="FFFFFF"/>
              </a:solidFill>
              <a:latin typeface="Oswald"/>
              <a:ea typeface="Oswald"/>
              <a:cs typeface="Oswald"/>
              <a:sym typeface="Oswald"/>
            </a:endParaRPr>
          </a:p>
          <a:p>
            <a:pPr indent="0" lvl="0" marL="0" rtl="0" algn="l">
              <a:spcBef>
                <a:spcPts val="0"/>
              </a:spcBef>
              <a:spcAft>
                <a:spcPts val="0"/>
              </a:spcAft>
              <a:buNone/>
            </a:pPr>
            <a:r>
              <a:rPr b="1" lang="en-US" sz="5500">
                <a:solidFill>
                  <a:srgbClr val="FFFFFF"/>
                </a:solidFill>
                <a:latin typeface="Oswald"/>
                <a:ea typeface="Oswald"/>
                <a:cs typeface="Oswald"/>
                <a:sym typeface="Oswald"/>
              </a:rPr>
              <a:t>  </a:t>
            </a:r>
            <a:r>
              <a:rPr b="1" lang="en-US" sz="6000">
                <a:solidFill>
                  <a:srgbClr val="FFFFFF"/>
                </a:solidFill>
                <a:latin typeface="Oswald"/>
                <a:ea typeface="Oswald"/>
                <a:cs typeface="Oswald"/>
                <a:sym typeface="Oswald"/>
              </a:rPr>
              <a:t>Discussion:</a:t>
            </a:r>
            <a:endParaRPr b="1" sz="6000">
              <a:solidFill>
                <a:srgbClr val="FFFFFF"/>
              </a:solidFill>
              <a:latin typeface="Oswald"/>
              <a:ea typeface="Oswald"/>
              <a:cs typeface="Oswald"/>
              <a:sym typeface="Oswald"/>
            </a:endParaRPr>
          </a:p>
          <a:p>
            <a:pPr indent="0" lvl="0" marL="457200" rtl="0" algn="l">
              <a:spcBef>
                <a:spcPts val="0"/>
              </a:spcBef>
              <a:spcAft>
                <a:spcPts val="0"/>
              </a:spcAft>
              <a:buNone/>
            </a:pPr>
            <a:r>
              <a:t/>
            </a:r>
            <a:endParaRPr b="1" sz="5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The hypothesis was not correct when saying that the pumpkin watered with the chicken fertilizer will grow the biggest and fastest.</a:t>
            </a:r>
            <a:endParaRPr b="1" sz="5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The first set of data shows A starting off taller, then being passed by B, then A caught up again, this was not expected to happen.</a:t>
            </a:r>
            <a:endParaRPr b="1" sz="5000">
              <a:solidFill>
                <a:srgbClr val="FFFFFF"/>
              </a:solidFill>
              <a:latin typeface="Oswald"/>
              <a:ea typeface="Oswald"/>
              <a:cs typeface="Oswald"/>
              <a:sym typeface="Oswald"/>
            </a:endParaRPr>
          </a:p>
          <a:p>
            <a:pPr indent="-546100" lvl="0" marL="457200" rtl="0" algn="l">
              <a:spcBef>
                <a:spcPts val="0"/>
              </a:spcBef>
              <a:spcAft>
                <a:spcPts val="0"/>
              </a:spcAft>
              <a:buClr>
                <a:srgbClr val="FFFFFF"/>
              </a:buClr>
              <a:buSzPts val="5000"/>
              <a:buFont typeface="Oswald"/>
              <a:buChar char="●"/>
            </a:pPr>
            <a:r>
              <a:rPr b="1" lang="en-US" sz="5000">
                <a:solidFill>
                  <a:srgbClr val="FFFFFF"/>
                </a:solidFill>
                <a:latin typeface="Oswald"/>
                <a:ea typeface="Oswald"/>
                <a:cs typeface="Oswald"/>
                <a:sym typeface="Oswald"/>
              </a:rPr>
              <a:t>The second set of data shows plant A and B taking turns rising about equally, this shows that the chicken poop didn’t have any effect on the amount of leaves the plant produced</a:t>
            </a:r>
            <a:endParaRPr b="1" sz="5000">
              <a:solidFill>
                <a:srgbClr val="FFFFFF"/>
              </a:solidFill>
              <a:latin typeface="Oswald"/>
              <a:ea typeface="Oswald"/>
              <a:cs typeface="Oswald"/>
              <a:sym typeface="Oswald"/>
            </a:endParaRPr>
          </a:p>
          <a:p>
            <a:pPr indent="0" lvl="0" marL="1371600" rtl="0" algn="l">
              <a:spcBef>
                <a:spcPts val="0"/>
              </a:spcBef>
              <a:spcAft>
                <a:spcPts val="0"/>
              </a:spcAft>
              <a:buNone/>
            </a:pPr>
            <a:r>
              <a:t/>
            </a:r>
            <a:endParaRPr b="1" sz="5000">
              <a:solidFill>
                <a:srgbClr val="FFFFFF"/>
              </a:solidFill>
              <a:latin typeface="Oswald"/>
              <a:ea typeface="Oswald"/>
              <a:cs typeface="Oswald"/>
              <a:sym typeface="Oswa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3" name="Shape 93"/>
        <p:cNvGrpSpPr/>
        <p:nvPr/>
      </p:nvGrpSpPr>
      <p:grpSpPr>
        <a:xfrm>
          <a:off x="0" y="0"/>
          <a:ext cx="0" cy="0"/>
          <a:chOff x="0" y="0"/>
          <a:chExt cx="0" cy="0"/>
        </a:xfrm>
      </p:grpSpPr>
      <p:sp>
        <p:nvSpPr>
          <p:cNvPr id="94" name="Google Shape;94;p13"/>
          <p:cNvSpPr txBox="1"/>
          <p:nvPr/>
        </p:nvSpPr>
        <p:spPr>
          <a:xfrm>
            <a:off x="613450" y="3042075"/>
            <a:ext cx="26546400" cy="12791400"/>
          </a:xfrm>
          <a:prstGeom prst="rect">
            <a:avLst/>
          </a:prstGeom>
          <a:solidFill>
            <a:srgbClr val="EC771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95" name="Google Shape;95;p13"/>
          <p:cNvSpPr txBox="1"/>
          <p:nvPr/>
        </p:nvSpPr>
        <p:spPr>
          <a:xfrm>
            <a:off x="613450" y="3042075"/>
            <a:ext cx="26546400" cy="12791400"/>
          </a:xfrm>
          <a:prstGeom prst="rect">
            <a:avLst/>
          </a:prstGeom>
          <a:noFill/>
          <a:ln>
            <a:noFill/>
          </a:ln>
          <a:effectLst>
            <a:outerShdw blurRad="57150" rotWithShape="0" algn="bl" dir="3180000" dist="200025">
              <a:srgbClr val="000000">
                <a:alpha val="84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b="1" sz="5500">
              <a:solidFill>
                <a:srgbClr val="FFFFFF"/>
              </a:solidFill>
              <a:latin typeface="Oswald"/>
              <a:ea typeface="Oswald"/>
              <a:cs typeface="Oswald"/>
              <a:sym typeface="Oswald"/>
            </a:endParaRPr>
          </a:p>
          <a:p>
            <a:pPr indent="0" lvl="0" marL="0" rtl="0" algn="l">
              <a:spcBef>
                <a:spcPts val="0"/>
              </a:spcBef>
              <a:spcAft>
                <a:spcPts val="0"/>
              </a:spcAft>
              <a:buNone/>
            </a:pPr>
            <a:r>
              <a:rPr b="1" lang="en-US" sz="5500">
                <a:solidFill>
                  <a:srgbClr val="FFFFFF"/>
                </a:solidFill>
                <a:latin typeface="Oswald"/>
                <a:ea typeface="Oswald"/>
                <a:cs typeface="Oswald"/>
                <a:sym typeface="Oswald"/>
              </a:rPr>
              <a:t>  </a:t>
            </a:r>
            <a:r>
              <a:rPr b="1" lang="en-US" sz="6000">
                <a:solidFill>
                  <a:srgbClr val="FFFFFF"/>
                </a:solidFill>
                <a:latin typeface="Oswald"/>
                <a:ea typeface="Oswald"/>
                <a:cs typeface="Oswald"/>
                <a:sym typeface="Oswald"/>
              </a:rPr>
              <a:t>Sources Of Error:</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rPr b="1" lang="en-US" sz="6000">
                <a:solidFill>
                  <a:srgbClr val="FFFFFF"/>
                </a:solidFill>
                <a:latin typeface="Oswald"/>
                <a:ea typeface="Oswald"/>
                <a:cs typeface="Oswald"/>
                <a:sym typeface="Oswald"/>
              </a:rPr>
              <a:t>Systematic Error -</a:t>
            </a:r>
            <a:r>
              <a:rPr b="1" lang="en-US" sz="5000">
                <a:solidFill>
                  <a:srgbClr val="FFFFFF"/>
                </a:solidFill>
                <a:latin typeface="Oswald"/>
                <a:ea typeface="Oswald"/>
                <a:cs typeface="Oswald"/>
                <a:sym typeface="Oswald"/>
              </a:rPr>
              <a:t> If this experiment had to of taken place during the summer the outcome could of possible been different due to the winter days being shorter, this caused the plants to get less sunlight. If this experiment was redone a grow lamp should be used to maximize the amount of light time the plant gets.</a:t>
            </a:r>
            <a:endParaRPr b="1" sz="5000">
              <a:solidFill>
                <a:srgbClr val="FFFFFF"/>
              </a:solidFill>
              <a:latin typeface="Oswald"/>
              <a:ea typeface="Oswald"/>
              <a:cs typeface="Oswald"/>
              <a:sym typeface="Oswald"/>
            </a:endParaRPr>
          </a:p>
          <a:p>
            <a:pPr indent="0" lvl="0" marL="0" rtl="0" algn="l">
              <a:spcBef>
                <a:spcPts val="0"/>
              </a:spcBef>
              <a:spcAft>
                <a:spcPts val="0"/>
              </a:spcAft>
              <a:buNone/>
            </a:pPr>
            <a:r>
              <a:t/>
            </a:r>
            <a:endParaRPr b="1" sz="5000">
              <a:solidFill>
                <a:srgbClr val="FFFFFF"/>
              </a:solidFill>
              <a:latin typeface="Oswald"/>
              <a:ea typeface="Oswald"/>
              <a:cs typeface="Oswald"/>
              <a:sym typeface="Oswald"/>
            </a:endParaRPr>
          </a:p>
          <a:p>
            <a:pPr indent="0" lvl="0" marL="0" rtl="0" algn="l">
              <a:spcBef>
                <a:spcPts val="0"/>
              </a:spcBef>
              <a:spcAft>
                <a:spcPts val="0"/>
              </a:spcAft>
              <a:buNone/>
            </a:pPr>
            <a:r>
              <a:rPr b="1" lang="en-US" sz="6000">
                <a:solidFill>
                  <a:srgbClr val="FFFFFF"/>
                </a:solidFill>
                <a:latin typeface="Oswald"/>
                <a:ea typeface="Oswald"/>
                <a:cs typeface="Oswald"/>
                <a:sym typeface="Oswald"/>
              </a:rPr>
              <a:t>Random Error - </a:t>
            </a:r>
            <a:r>
              <a:rPr b="1" lang="en-US" sz="5000">
                <a:solidFill>
                  <a:srgbClr val="FFFFFF"/>
                </a:solidFill>
                <a:latin typeface="Oswald"/>
                <a:ea typeface="Oswald"/>
                <a:cs typeface="Oswald"/>
                <a:sym typeface="Oswald"/>
              </a:rPr>
              <a:t> Pumpkin plants like to be kept in a warmer climate, they were kept in a window so the cld could of possibly stunted their growth. If this experiment was redone a grow lamp (also gives off heat not only light) should be used to keep the plants warm.</a:t>
            </a:r>
            <a:endParaRPr b="1" sz="5000">
              <a:solidFill>
                <a:srgbClr val="FFFFFF"/>
              </a:solidFill>
              <a:latin typeface="Oswald"/>
              <a:ea typeface="Oswald"/>
              <a:cs typeface="Oswald"/>
              <a:sym typeface="Oswald"/>
            </a:endParaRPr>
          </a:p>
          <a:p>
            <a:pPr indent="0" lvl="0" marL="0" rtl="0" algn="l">
              <a:spcBef>
                <a:spcPts val="0"/>
              </a:spcBef>
              <a:spcAft>
                <a:spcPts val="0"/>
              </a:spcAft>
              <a:buNone/>
            </a:pPr>
            <a:r>
              <a:t/>
            </a:r>
            <a:endParaRPr b="1" sz="5000">
              <a:solidFill>
                <a:srgbClr val="FFFFFF"/>
              </a:solidFill>
              <a:latin typeface="Oswald"/>
              <a:ea typeface="Oswald"/>
              <a:cs typeface="Oswald"/>
              <a:sym typeface="Oswald"/>
            </a:endParaRPr>
          </a:p>
          <a:p>
            <a:pPr indent="0" lvl="0" marL="0" rtl="0" algn="l">
              <a:spcBef>
                <a:spcPts val="0"/>
              </a:spcBef>
              <a:spcAft>
                <a:spcPts val="0"/>
              </a:spcAft>
              <a:buNone/>
            </a:pPr>
            <a:r>
              <a:rPr b="1" lang="en-US" sz="6000">
                <a:solidFill>
                  <a:srgbClr val="FFFFFF"/>
                </a:solidFill>
                <a:latin typeface="Oswald"/>
                <a:ea typeface="Oswald"/>
                <a:cs typeface="Oswald"/>
                <a:sym typeface="Oswald"/>
              </a:rPr>
              <a:t>Systematic Error - </a:t>
            </a:r>
            <a:r>
              <a:rPr b="1" lang="en-US" sz="5000">
                <a:solidFill>
                  <a:srgbClr val="FFFFFF"/>
                </a:solidFill>
                <a:latin typeface="Oswald"/>
                <a:ea typeface="Oswald"/>
                <a:cs typeface="Oswald"/>
                <a:sym typeface="Oswald"/>
              </a:rPr>
              <a:t>The soil used was regular potting soil, when starting seeds its beneficial to use seed starting soil so the sprouts get the proper nutrients. This could have caused the seeds to not grow to their full potential. If the experiment was redone  seed starting soil should be used.</a:t>
            </a:r>
            <a:endParaRPr b="1" sz="5000">
              <a:solidFill>
                <a:srgbClr val="FFFFFF"/>
              </a:solidFill>
              <a:latin typeface="Oswald"/>
              <a:ea typeface="Oswald"/>
              <a:cs typeface="Oswald"/>
              <a:sym typeface="Oswald"/>
            </a:endParaRPr>
          </a:p>
          <a:p>
            <a:pPr indent="0" lvl="0" marL="0" rtl="0" algn="l">
              <a:spcBef>
                <a:spcPts val="0"/>
              </a:spcBef>
              <a:spcAft>
                <a:spcPts val="0"/>
              </a:spcAft>
              <a:buNone/>
            </a:pPr>
            <a:r>
              <a:t/>
            </a:r>
            <a:endParaRPr b="1" sz="5000">
              <a:solidFill>
                <a:srgbClr val="FFFFFF"/>
              </a:solidFill>
              <a:latin typeface="Oswald"/>
              <a:ea typeface="Oswald"/>
              <a:cs typeface="Oswald"/>
              <a:sym typeface="Oswa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0" name="Shape 100"/>
        <p:cNvGrpSpPr/>
        <p:nvPr/>
      </p:nvGrpSpPr>
      <p:grpSpPr>
        <a:xfrm>
          <a:off x="0" y="0"/>
          <a:ext cx="0" cy="0"/>
          <a:chOff x="0" y="0"/>
          <a:chExt cx="0" cy="0"/>
        </a:xfrm>
      </p:grpSpPr>
      <p:sp>
        <p:nvSpPr>
          <p:cNvPr id="101" name="Google Shape;101;p14"/>
          <p:cNvSpPr txBox="1"/>
          <p:nvPr/>
        </p:nvSpPr>
        <p:spPr>
          <a:xfrm>
            <a:off x="9871650" y="791525"/>
            <a:ext cx="22356300" cy="5157900"/>
          </a:xfrm>
          <a:prstGeom prst="rect">
            <a:avLst/>
          </a:prstGeom>
          <a:solidFill>
            <a:srgbClr val="EC771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600">
              <a:solidFill>
                <a:srgbClr val="0000FF"/>
              </a:solidFill>
            </a:endParaRPr>
          </a:p>
        </p:txBody>
      </p:sp>
      <p:sp>
        <p:nvSpPr>
          <p:cNvPr id="102" name="Google Shape;102;p14"/>
          <p:cNvSpPr txBox="1"/>
          <p:nvPr/>
        </p:nvSpPr>
        <p:spPr>
          <a:xfrm>
            <a:off x="10135175" y="791525"/>
            <a:ext cx="21927600" cy="4876800"/>
          </a:xfrm>
          <a:prstGeom prst="rect">
            <a:avLst/>
          </a:prstGeom>
          <a:noFill/>
          <a:ln>
            <a:noFill/>
          </a:ln>
          <a:effectLst>
            <a:outerShdw blurRad="57150" rotWithShape="0" algn="bl" dir="3180000" dist="200025">
              <a:srgbClr val="000000">
                <a:alpha val="84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b="1" sz="5500">
              <a:solidFill>
                <a:srgbClr val="FFFFFF"/>
              </a:solidFill>
              <a:latin typeface="Oswald"/>
              <a:ea typeface="Oswald"/>
              <a:cs typeface="Oswald"/>
              <a:sym typeface="Oswald"/>
            </a:endParaRPr>
          </a:p>
          <a:p>
            <a:pPr indent="0" lvl="0" marL="0" rtl="0" algn="l">
              <a:spcBef>
                <a:spcPts val="0"/>
              </a:spcBef>
              <a:spcAft>
                <a:spcPts val="0"/>
              </a:spcAft>
              <a:buNone/>
            </a:pPr>
            <a:r>
              <a:rPr b="1" lang="en-US" sz="5500">
                <a:solidFill>
                  <a:srgbClr val="FFFFFF"/>
                </a:solidFill>
                <a:latin typeface="Oswald"/>
                <a:ea typeface="Oswald"/>
                <a:cs typeface="Oswald"/>
                <a:sym typeface="Oswald"/>
              </a:rPr>
              <a:t>  </a:t>
            </a:r>
            <a:r>
              <a:rPr b="1" lang="en-US" sz="6000">
                <a:solidFill>
                  <a:srgbClr val="FFFFFF"/>
                </a:solidFill>
                <a:latin typeface="Oswald"/>
                <a:ea typeface="Oswald"/>
                <a:cs typeface="Oswald"/>
                <a:sym typeface="Oswald"/>
              </a:rPr>
              <a:t>Conclusion:</a:t>
            </a:r>
            <a:endParaRPr b="1" sz="6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b="1" sz="5000">
              <a:solidFill>
                <a:srgbClr val="FFFFFF"/>
              </a:solidFill>
              <a:latin typeface="Oswald"/>
              <a:ea typeface="Oswald"/>
              <a:cs typeface="Oswald"/>
              <a:sym typeface="Oswald"/>
            </a:endParaRPr>
          </a:p>
          <a:p>
            <a:pPr indent="0" lvl="0" marL="0" rtl="0" algn="l">
              <a:lnSpc>
                <a:spcPct val="115000"/>
              </a:lnSpc>
              <a:spcBef>
                <a:spcPts val="0"/>
              </a:spcBef>
              <a:spcAft>
                <a:spcPts val="0"/>
              </a:spcAft>
              <a:buClr>
                <a:schemeClr val="dk1"/>
              </a:buClr>
              <a:buSzPts val="1100"/>
              <a:buFont typeface="Arial"/>
              <a:buNone/>
            </a:pPr>
            <a:r>
              <a:rPr b="1" lang="en-US" sz="5000">
                <a:solidFill>
                  <a:srgbClr val="FFFFFF"/>
                </a:solidFill>
                <a:latin typeface="Oswald"/>
                <a:ea typeface="Oswald"/>
                <a:cs typeface="Oswald"/>
                <a:sym typeface="Oswald"/>
              </a:rPr>
              <a:t>Based on the experiment, the Chicken Poop did not have any benefits or negative effects on the pumpkin plants and the hypothesis was incorrect.</a:t>
            </a:r>
            <a:endParaRPr b="1" sz="5000">
              <a:solidFill>
                <a:srgbClr val="FFFFFF"/>
              </a:solidFill>
              <a:latin typeface="Oswald"/>
              <a:ea typeface="Oswald"/>
              <a:cs typeface="Oswald"/>
              <a:sym typeface="Oswa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15"/>
          <p:cNvSpPr txBox="1"/>
          <p:nvPr/>
        </p:nvSpPr>
        <p:spPr>
          <a:xfrm>
            <a:off x="5534025" y="3556225"/>
            <a:ext cx="26546400" cy="12250500"/>
          </a:xfrm>
          <a:prstGeom prst="rect">
            <a:avLst/>
          </a:prstGeom>
          <a:solidFill>
            <a:srgbClr val="EC771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109" name="Google Shape;109;p15"/>
          <p:cNvSpPr txBox="1"/>
          <p:nvPr/>
        </p:nvSpPr>
        <p:spPr>
          <a:xfrm>
            <a:off x="5779900" y="3556225"/>
            <a:ext cx="26300400" cy="12250500"/>
          </a:xfrm>
          <a:prstGeom prst="rect">
            <a:avLst/>
          </a:prstGeom>
          <a:noFill/>
          <a:ln>
            <a:noFill/>
          </a:ln>
          <a:effectLst>
            <a:outerShdw blurRad="57150" rotWithShape="0" algn="bl" dir="3180000" dist="200025">
              <a:srgbClr val="000000">
                <a:alpha val="84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b="1" sz="5500">
              <a:solidFill>
                <a:srgbClr val="FFFFFF"/>
              </a:solidFill>
              <a:latin typeface="Oswald"/>
              <a:ea typeface="Oswald"/>
              <a:cs typeface="Oswald"/>
              <a:sym typeface="Oswald"/>
            </a:endParaRPr>
          </a:p>
          <a:p>
            <a:pPr indent="0" lvl="0" marL="0" rtl="0" algn="l">
              <a:spcBef>
                <a:spcPts val="0"/>
              </a:spcBef>
              <a:spcAft>
                <a:spcPts val="0"/>
              </a:spcAft>
              <a:buNone/>
            </a:pPr>
            <a:r>
              <a:rPr b="1" lang="en-US" sz="5500">
                <a:solidFill>
                  <a:srgbClr val="FFFFFF"/>
                </a:solidFill>
                <a:latin typeface="Oswald"/>
                <a:ea typeface="Oswald"/>
                <a:cs typeface="Oswald"/>
                <a:sym typeface="Oswald"/>
              </a:rPr>
              <a:t>  </a:t>
            </a:r>
            <a:r>
              <a:rPr b="1" lang="en-US" sz="6000">
                <a:solidFill>
                  <a:srgbClr val="FFFFFF"/>
                </a:solidFill>
                <a:latin typeface="Oswald"/>
                <a:ea typeface="Oswald"/>
                <a:cs typeface="Oswald"/>
                <a:sym typeface="Oswald"/>
              </a:rPr>
              <a:t>Acknowledgments: </a:t>
            </a:r>
            <a:endParaRPr b="1" sz="6000">
              <a:solidFill>
                <a:srgbClr val="FFFFFF"/>
              </a:solidFill>
              <a:latin typeface="Oswald"/>
              <a:ea typeface="Oswald"/>
              <a:cs typeface="Oswald"/>
              <a:sym typeface="Oswald"/>
            </a:endParaRPr>
          </a:p>
          <a:p>
            <a:pPr indent="0" lvl="0" marL="0" rtl="0" algn="l">
              <a:spcBef>
                <a:spcPts val="0"/>
              </a:spcBef>
              <a:spcAft>
                <a:spcPts val="0"/>
              </a:spcAft>
              <a:buNone/>
            </a:pPr>
            <a:r>
              <a:t/>
            </a:r>
            <a:endParaRPr b="1" sz="6000">
              <a:solidFill>
                <a:srgbClr val="FFFFFF"/>
              </a:solidFill>
              <a:latin typeface="Oswald"/>
              <a:ea typeface="Oswald"/>
              <a:cs typeface="Oswald"/>
              <a:sym typeface="Oswald"/>
            </a:endParaRPr>
          </a:p>
          <a:p>
            <a:pPr indent="0" lvl="0" marL="0" rtl="0" algn="l">
              <a:spcBef>
                <a:spcPts val="0"/>
              </a:spcBef>
              <a:spcAft>
                <a:spcPts val="0"/>
              </a:spcAft>
              <a:buNone/>
            </a:pPr>
            <a:r>
              <a:rPr b="1" lang="en-US" sz="6000">
                <a:solidFill>
                  <a:srgbClr val="FFFFFF"/>
                </a:solidFill>
                <a:latin typeface="Oswald"/>
                <a:ea typeface="Oswald"/>
                <a:cs typeface="Oswald"/>
                <a:sym typeface="Oswald"/>
              </a:rPr>
              <a:t>Natalie- </a:t>
            </a:r>
            <a:r>
              <a:rPr b="1" lang="en-US" sz="5000">
                <a:solidFill>
                  <a:srgbClr val="FFFFFF"/>
                </a:solidFill>
                <a:latin typeface="Oswald"/>
                <a:ea typeface="Oswald"/>
                <a:cs typeface="Oswald"/>
                <a:sym typeface="Oswald"/>
              </a:rPr>
              <a:t>I would like to acknowledge</a:t>
            </a:r>
            <a:r>
              <a:rPr b="1" lang="en-US" sz="6000">
                <a:solidFill>
                  <a:srgbClr val="FFFFFF"/>
                </a:solidFill>
                <a:latin typeface="Oswald"/>
                <a:ea typeface="Oswald"/>
                <a:cs typeface="Oswald"/>
                <a:sym typeface="Oswald"/>
              </a:rPr>
              <a:t> </a:t>
            </a:r>
            <a:r>
              <a:rPr b="1" lang="en-US" sz="5000">
                <a:solidFill>
                  <a:srgbClr val="FFFFFF"/>
                </a:solidFill>
                <a:latin typeface="Oswald"/>
                <a:ea typeface="Oswald"/>
                <a:cs typeface="Oswald"/>
                <a:sym typeface="Oswald"/>
              </a:rPr>
              <a:t>my mom joanne, my dad Darryl, my stepdad Stephen, and my late nan for all having green thumbs and showing me how to grow and take care of all different kinds of plants throughout my life </a:t>
            </a:r>
            <a:endParaRPr b="1" sz="5000">
              <a:solidFill>
                <a:srgbClr val="FFFFFF"/>
              </a:solidFill>
              <a:latin typeface="Oswald"/>
              <a:ea typeface="Oswald"/>
              <a:cs typeface="Oswald"/>
              <a:sym typeface="Oswald"/>
            </a:endParaRPr>
          </a:p>
          <a:p>
            <a:pPr indent="0" lvl="0" marL="0" rtl="0" algn="l">
              <a:spcBef>
                <a:spcPts val="0"/>
              </a:spcBef>
              <a:spcAft>
                <a:spcPts val="0"/>
              </a:spcAft>
              <a:buNone/>
            </a:pPr>
            <a:r>
              <a:t/>
            </a:r>
            <a:endParaRPr b="1" sz="5000">
              <a:solidFill>
                <a:srgbClr val="FFFFFF"/>
              </a:solidFill>
              <a:latin typeface="Oswald"/>
              <a:ea typeface="Oswald"/>
              <a:cs typeface="Oswald"/>
              <a:sym typeface="Oswald"/>
            </a:endParaRPr>
          </a:p>
          <a:p>
            <a:pPr indent="0" lvl="0" marL="0" rtl="0" algn="l">
              <a:spcBef>
                <a:spcPts val="0"/>
              </a:spcBef>
              <a:spcAft>
                <a:spcPts val="0"/>
              </a:spcAft>
              <a:buNone/>
            </a:pPr>
            <a:r>
              <a:rPr b="1" lang="en-US" sz="6000">
                <a:solidFill>
                  <a:srgbClr val="FFFFFF"/>
                </a:solidFill>
                <a:latin typeface="Oswald"/>
                <a:ea typeface="Oswald"/>
                <a:cs typeface="Oswald"/>
                <a:sym typeface="Oswald"/>
              </a:rPr>
              <a:t>Emily- I would like to acknowledge my nan for teaching me how to garden and my mom for teaching me the other specifics. My nan would take me out to her garden and show me her pumpkin patch and how she composts.</a:t>
            </a:r>
            <a:endParaRPr b="1" sz="6000">
              <a:solidFill>
                <a:srgbClr val="FFFFFF"/>
              </a:solidFill>
              <a:latin typeface="Oswald"/>
              <a:ea typeface="Oswald"/>
              <a:cs typeface="Oswald"/>
              <a:sym typeface="Oswa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4" name="Shape 114"/>
        <p:cNvGrpSpPr/>
        <p:nvPr/>
      </p:nvGrpSpPr>
      <p:grpSpPr>
        <a:xfrm>
          <a:off x="0" y="0"/>
          <a:ext cx="0" cy="0"/>
          <a:chOff x="0" y="0"/>
          <a:chExt cx="0" cy="0"/>
        </a:xfrm>
      </p:grpSpPr>
      <p:sp>
        <p:nvSpPr>
          <p:cNvPr id="115" name="Google Shape;115;p16"/>
          <p:cNvSpPr txBox="1"/>
          <p:nvPr/>
        </p:nvSpPr>
        <p:spPr>
          <a:xfrm>
            <a:off x="594375" y="609150"/>
            <a:ext cx="26546400" cy="12174900"/>
          </a:xfrm>
          <a:prstGeom prst="rect">
            <a:avLst/>
          </a:prstGeom>
          <a:solidFill>
            <a:srgbClr val="EC771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116" name="Google Shape;116;p16"/>
          <p:cNvSpPr txBox="1"/>
          <p:nvPr/>
        </p:nvSpPr>
        <p:spPr>
          <a:xfrm>
            <a:off x="940475" y="609150"/>
            <a:ext cx="25991100" cy="12174900"/>
          </a:xfrm>
          <a:prstGeom prst="rect">
            <a:avLst/>
          </a:prstGeom>
          <a:noFill/>
          <a:ln>
            <a:noFill/>
          </a:ln>
          <a:effectLst>
            <a:outerShdw blurRad="57150" rotWithShape="0" algn="bl" dir="3180000" dist="200025">
              <a:srgbClr val="000000">
                <a:alpha val="84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b="1" sz="5500">
              <a:solidFill>
                <a:srgbClr val="FFFFFF"/>
              </a:solidFill>
              <a:latin typeface="Oswald"/>
              <a:ea typeface="Oswald"/>
              <a:cs typeface="Oswald"/>
              <a:sym typeface="Oswald"/>
            </a:endParaRPr>
          </a:p>
          <a:p>
            <a:pPr indent="0" lvl="0" marL="0" rtl="0" algn="l">
              <a:spcBef>
                <a:spcPts val="0"/>
              </a:spcBef>
              <a:spcAft>
                <a:spcPts val="0"/>
              </a:spcAft>
              <a:buNone/>
            </a:pPr>
            <a:r>
              <a:rPr b="1" lang="en-US" sz="5500">
                <a:solidFill>
                  <a:srgbClr val="FFFFFF"/>
                </a:solidFill>
                <a:latin typeface="Oswald"/>
                <a:ea typeface="Oswald"/>
                <a:cs typeface="Oswald"/>
                <a:sym typeface="Oswald"/>
              </a:rPr>
              <a:t> </a:t>
            </a:r>
            <a:r>
              <a:rPr b="1" lang="en-US" sz="6000">
                <a:solidFill>
                  <a:srgbClr val="FFFFFF"/>
                </a:solidFill>
                <a:latin typeface="Oswald"/>
                <a:ea typeface="Oswald"/>
                <a:cs typeface="Oswald"/>
                <a:sym typeface="Oswald"/>
              </a:rPr>
              <a:t>References:</a:t>
            </a:r>
            <a:endParaRPr b="1" sz="6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b="1" sz="5500">
              <a:solidFill>
                <a:srgbClr val="FFFFFF"/>
              </a:solidFill>
              <a:latin typeface="Oswald"/>
              <a:ea typeface="Oswald"/>
              <a:cs typeface="Oswald"/>
              <a:sym typeface="Oswald"/>
            </a:endParaRPr>
          </a:p>
          <a:p>
            <a:pPr indent="0" lvl="0" marL="0" rtl="0" algn="l">
              <a:lnSpc>
                <a:spcPct val="115000"/>
              </a:lnSpc>
              <a:spcBef>
                <a:spcPts val="0"/>
              </a:spcBef>
              <a:spcAft>
                <a:spcPts val="0"/>
              </a:spcAft>
              <a:buClr>
                <a:schemeClr val="dk1"/>
              </a:buClr>
              <a:buSzPts val="1100"/>
              <a:buFont typeface="Arial"/>
              <a:buNone/>
            </a:pPr>
            <a:r>
              <a:rPr b="1" lang="en-US" sz="5500">
                <a:solidFill>
                  <a:srgbClr val="FFFFFF"/>
                </a:solidFill>
                <a:latin typeface="Oswald"/>
                <a:ea typeface="Oswald"/>
                <a:cs typeface="Oswald"/>
                <a:sym typeface="Oswald"/>
              </a:rPr>
              <a:t>L</a:t>
            </a:r>
            <a:r>
              <a:rPr b="1" lang="en-US" sz="1200">
                <a:solidFill>
                  <a:srgbClr val="FFFFFF"/>
                </a:solidFill>
                <a:latin typeface="Oswald"/>
                <a:ea typeface="Oswald"/>
                <a:cs typeface="Oswald"/>
                <a:sym typeface="Oswald"/>
              </a:rPr>
              <a:t>L</a:t>
            </a:r>
            <a:r>
              <a:rPr b="1" lang="en-US" sz="4800">
                <a:solidFill>
                  <a:srgbClr val="FFFFFF"/>
                </a:solidFill>
                <a:latin typeface="Oswald"/>
                <a:ea typeface="Oswald"/>
                <a:cs typeface="Oswald"/>
                <a:sym typeface="Oswald"/>
              </a:rPr>
              <a:t>ou, G (2014/03)</a:t>
            </a:r>
            <a:endParaRPr b="1" sz="4800">
              <a:solidFill>
                <a:srgbClr val="FFFFFF"/>
              </a:solidFill>
              <a:latin typeface="Oswald"/>
              <a:ea typeface="Oswald"/>
              <a:cs typeface="Oswald"/>
              <a:sym typeface="Oswald"/>
            </a:endParaRPr>
          </a:p>
          <a:p>
            <a:pPr indent="0" lvl="0" marL="0" rtl="0" algn="l">
              <a:lnSpc>
                <a:spcPct val="115000"/>
              </a:lnSpc>
              <a:spcBef>
                <a:spcPts val="0"/>
              </a:spcBef>
              <a:spcAft>
                <a:spcPts val="0"/>
              </a:spcAft>
              <a:buClr>
                <a:schemeClr val="dk1"/>
              </a:buClr>
              <a:buSzPts val="1100"/>
              <a:buFont typeface="Arial"/>
              <a:buNone/>
            </a:pPr>
            <a:r>
              <a:rPr b="1" lang="en-US" sz="4800">
                <a:solidFill>
                  <a:srgbClr val="FFFFFF"/>
                </a:solidFill>
                <a:latin typeface="Oswald"/>
                <a:ea typeface="Oswald"/>
                <a:cs typeface="Oswald"/>
                <a:sym typeface="Oswald"/>
              </a:rPr>
              <a:t>How To Brew Chicken Manure Tea For Your Garden. Retrieved from</a:t>
            </a:r>
            <a:r>
              <a:rPr b="1" i="1" lang="en-US" sz="4800">
                <a:solidFill>
                  <a:srgbClr val="FFFFFF"/>
                </a:solidFill>
                <a:latin typeface="Oswald"/>
                <a:ea typeface="Oswald"/>
                <a:cs typeface="Oswald"/>
                <a:sym typeface="Oswald"/>
              </a:rPr>
              <a:t>:</a:t>
            </a:r>
            <a:r>
              <a:rPr b="1" i="1" lang="en-US" sz="4800" u="sng">
                <a:solidFill>
                  <a:srgbClr val="FFFFFF"/>
                </a:solidFill>
                <a:latin typeface="Oswald"/>
                <a:ea typeface="Oswald"/>
                <a:cs typeface="Oswald"/>
                <a:sym typeface="Oswald"/>
                <a:hlinkClick r:id="rId4">
                  <a:extLst>
                    <a:ext uri="{A12FA001-AC4F-418D-AE19-62706E023703}">
                      <ahyp:hlinkClr val="tx"/>
                    </a:ext>
                  </a:extLst>
                </a:hlinkClick>
              </a:rPr>
              <a:t>https://www.fresheggsdaily.blog/2014/03/how-to-brew-chicken-poop-or-horse.html#:~:text=Dilute%20your%20tea%2C%201%20part,beets%2C%20carrots%2C%20etc</a:t>
            </a:r>
            <a:r>
              <a:rPr b="1" i="1" lang="en-US" sz="4800">
                <a:solidFill>
                  <a:srgbClr val="FFFFFF"/>
                </a:solidFill>
                <a:latin typeface="Oswald"/>
                <a:ea typeface="Oswald"/>
                <a:cs typeface="Oswald"/>
                <a:sym typeface="Oswald"/>
              </a:rPr>
              <a:t>.</a:t>
            </a:r>
            <a:endParaRPr b="1" i="1" sz="4800">
              <a:solidFill>
                <a:srgbClr val="FFFFFF"/>
              </a:solidFill>
              <a:latin typeface="Oswald"/>
              <a:ea typeface="Oswald"/>
              <a:cs typeface="Oswald"/>
              <a:sym typeface="Oswald"/>
            </a:endParaRPr>
          </a:p>
          <a:p>
            <a:pPr indent="0" lvl="0" marL="0" rtl="0" algn="l">
              <a:lnSpc>
                <a:spcPct val="115000"/>
              </a:lnSpc>
              <a:spcBef>
                <a:spcPts val="0"/>
              </a:spcBef>
              <a:spcAft>
                <a:spcPts val="0"/>
              </a:spcAft>
              <a:buClr>
                <a:schemeClr val="dk1"/>
              </a:buClr>
              <a:buSzPts val="1100"/>
              <a:buFont typeface="Arial"/>
              <a:buNone/>
            </a:pPr>
            <a:r>
              <a:t/>
            </a:r>
            <a:endParaRPr b="1" sz="4800">
              <a:solidFill>
                <a:srgbClr val="FFFFFF"/>
              </a:solidFill>
              <a:latin typeface="Oswald"/>
              <a:ea typeface="Oswald"/>
              <a:cs typeface="Oswald"/>
              <a:sym typeface="Oswald"/>
            </a:endParaRPr>
          </a:p>
          <a:p>
            <a:pPr indent="0" lvl="0" marL="0" rtl="0" algn="l">
              <a:lnSpc>
                <a:spcPct val="115000"/>
              </a:lnSpc>
              <a:spcBef>
                <a:spcPts val="0"/>
              </a:spcBef>
              <a:spcAft>
                <a:spcPts val="0"/>
              </a:spcAft>
              <a:buClr>
                <a:schemeClr val="dk1"/>
              </a:buClr>
              <a:buSzPts val="1100"/>
              <a:buFont typeface="Arial"/>
              <a:buNone/>
            </a:pPr>
            <a:r>
              <a:rPr b="1" lang="en-US" sz="4800">
                <a:solidFill>
                  <a:srgbClr val="FFFFFF"/>
                </a:solidFill>
                <a:latin typeface="Oswald"/>
                <a:ea typeface="Oswald"/>
                <a:cs typeface="Oswald"/>
                <a:sym typeface="Oswald"/>
              </a:rPr>
              <a:t>Grist, D (2017/Dec/17) How To Grow Pumpkins </a:t>
            </a:r>
            <a:endParaRPr b="1" sz="4800">
              <a:solidFill>
                <a:srgbClr val="FFFFFF"/>
              </a:solidFill>
              <a:latin typeface="Oswald"/>
              <a:ea typeface="Oswald"/>
              <a:cs typeface="Oswald"/>
              <a:sym typeface="Oswald"/>
            </a:endParaRPr>
          </a:p>
          <a:p>
            <a:pPr indent="0" lvl="0" marL="0" rtl="0" algn="l">
              <a:lnSpc>
                <a:spcPct val="115000"/>
              </a:lnSpc>
              <a:spcBef>
                <a:spcPts val="0"/>
              </a:spcBef>
              <a:spcAft>
                <a:spcPts val="0"/>
              </a:spcAft>
              <a:buClr>
                <a:schemeClr val="dk1"/>
              </a:buClr>
              <a:buSzPts val="1100"/>
              <a:buFont typeface="Arial"/>
              <a:buNone/>
            </a:pPr>
            <a:r>
              <a:rPr b="1" lang="en-US" sz="4800">
                <a:solidFill>
                  <a:srgbClr val="FFFFFF"/>
                </a:solidFill>
                <a:latin typeface="Oswald"/>
                <a:ea typeface="Oswald"/>
                <a:cs typeface="Oswald"/>
                <a:sym typeface="Oswald"/>
              </a:rPr>
              <a:t>Retrieved From:</a:t>
            </a:r>
            <a:endParaRPr b="1" sz="4800">
              <a:solidFill>
                <a:srgbClr val="FFFFFF"/>
              </a:solidFill>
              <a:latin typeface="Oswald"/>
              <a:ea typeface="Oswald"/>
              <a:cs typeface="Oswald"/>
              <a:sym typeface="Oswald"/>
            </a:endParaRPr>
          </a:p>
          <a:p>
            <a:pPr indent="0" lvl="0" marL="0" rtl="0" algn="l">
              <a:lnSpc>
                <a:spcPct val="115000"/>
              </a:lnSpc>
              <a:spcBef>
                <a:spcPts val="0"/>
              </a:spcBef>
              <a:spcAft>
                <a:spcPts val="0"/>
              </a:spcAft>
              <a:buClr>
                <a:schemeClr val="dk1"/>
              </a:buClr>
              <a:buSzPts val="1100"/>
              <a:buFont typeface="Arial"/>
              <a:buNone/>
            </a:pPr>
            <a:r>
              <a:rPr b="1" i="1" lang="en-US" sz="4800" u="sng">
                <a:solidFill>
                  <a:srgbClr val="FFFFFF"/>
                </a:solidFill>
                <a:latin typeface="Oswald"/>
                <a:ea typeface="Oswald"/>
                <a:cs typeface="Oswald"/>
                <a:sym typeface="Oswald"/>
                <a:hlinkClick r:id="rId5">
                  <a:extLst>
                    <a:ext uri="{A12FA001-AC4F-418D-AE19-62706E023703}">
                      <ahyp:hlinkClr val="tx"/>
                    </a:ext>
                  </a:extLst>
                </a:hlinkClick>
              </a:rPr>
              <a:t>https://www.gardeners.com/how-to/growing-pumpkins/8585.html</a:t>
            </a:r>
            <a:endParaRPr b="1" i="1" sz="4800">
              <a:solidFill>
                <a:srgbClr val="FFFFFF"/>
              </a:solidFill>
              <a:latin typeface="Oswald"/>
              <a:ea typeface="Oswald"/>
              <a:cs typeface="Oswald"/>
              <a:sym typeface="Oswa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Custom 19">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064"/>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