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Sniglet"/>
      <p:regular r:id="rId40"/>
    </p:embeddedFont>
    <p:embeddedFont>
      <p:font typeface="Roboto"/>
      <p:regular r:id="rId41"/>
      <p:bold r:id="rId42"/>
      <p:italic r:id="rId43"/>
      <p:boldItalic r:id="rId44"/>
    </p:embeddedFont>
    <p:embeddedFont>
      <p:font typeface="Alfa Slab One"/>
      <p:regular r:id="rId45"/>
    </p:embeddedFont>
    <p:embeddedFont>
      <p:font typeface="Open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1B16CB4-D3FE-4A6E-B39A-9013BD2D88D4}">
  <a:tblStyle styleId="{D1B16CB4-D3FE-4A6E-B39A-9013BD2D88D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niglet-regular.fntdata"/><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OpenSans-regular.fntdata"/><Relationship Id="rId45" Type="http://schemas.openxmlformats.org/officeDocument/2006/relationships/font" Target="fonts/AlfaSlabOn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italic.fntdata"/><Relationship Id="rId47" Type="http://schemas.openxmlformats.org/officeDocument/2006/relationships/font" Target="fonts/OpenSans-bold.fntdata"/><Relationship Id="rId49"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012197a5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012197a5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cd40847e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cd40847e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cd40847f0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cd40847f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d380291fa1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d380291fa1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d3730d902b_3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d3730d902b_3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d3730d902b_3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d3730d902b_3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d3730d902b_3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d3730d902b_3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d3730d902b_3_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d3730d902b_3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d3730d902b_3_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d3730d902b_3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d3730d902b_3_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d3730d902b_3_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d380291fa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d380291fa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d380291fa1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d380291fa1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d3730d902b_3_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d3730d902b_3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d012197a5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d012197a5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d012197a5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d012197a5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d012197a5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d012197a5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d3730d902b_3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d3730d902b_3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d43ca8236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d43ca8236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d012197a5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d012197a5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d43ca8236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d43ca8236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d43ca8236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d43ca8236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d43ca8236a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d43ca8236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d3730d902b_3_6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d3730d902b_3_6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d3730d902b_3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d3730d902b_3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d3730d902b_3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d3730d902b_3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d3730d902b_3_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d3730d902b_3_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d380291fa1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d380291fa1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d380291fa1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d380291fa1_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d380291fa1_2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d380291fa1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d012197a5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d012197a5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d380291fa1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d380291fa1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d3730d902b_3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d3730d902b_3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d3730d902b_3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d3730d902b_3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2.jp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8.png"/><Relationship Id="rId11" Type="http://schemas.openxmlformats.org/officeDocument/2006/relationships/image" Target="../media/image25.png"/><Relationship Id="rId10" Type="http://schemas.openxmlformats.org/officeDocument/2006/relationships/image" Target="../media/image23.png"/><Relationship Id="rId9"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3.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8.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9.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3.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6.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www.canada.ca/en/environment-climate-change.html" TargetMode="External"/><Relationship Id="rId4" Type="http://schemas.openxmlformats.org/officeDocument/2006/relationships/hyperlink" Target="https://stjohns.weatherstats.ca/charts/cloud_cover_8-monthly.html" TargetMode="External"/><Relationship Id="rId5" Type="http://schemas.openxmlformats.org/officeDocument/2006/relationships/hyperlink" Target="https://www.gov.nl.ca/eccm/occ/climate-data/" TargetMode="External"/><Relationship Id="rId6" Type="http://schemas.openxmlformats.org/officeDocument/2006/relationships/hyperlink" Target="https://solarmagazine.com/solar-panels/monocrystalline-vs-polycrystalline-solar-panels/" TargetMode="External"/></Relationships>
</file>

<file path=ppt/slides/_rels/slide33.xml.rels><?xml version="1.0" encoding="UTF-8" standalone="yes"?><Relationships xmlns="http://schemas.openxmlformats.org/package/2006/relationships"><Relationship Id="rId11" Type="http://schemas.openxmlformats.org/officeDocument/2006/relationships/hyperlink" Target="https://www.twinkl.ca/illustration/ammeter-electricity-amps-measure-tg-game-science-secondary" TargetMode="External"/><Relationship Id="rId10" Type="http://schemas.openxmlformats.org/officeDocument/2006/relationships/hyperlink" Target="https://line.17qq.com/articles/hehbhfdz.html" TargetMode="External"/><Relationship Id="rId13" Type="http://schemas.openxmlformats.org/officeDocument/2006/relationships/hyperlink" Target="https://pngimg.com/image/80877" TargetMode="External"/><Relationship Id="rId12" Type="http://schemas.openxmlformats.org/officeDocument/2006/relationships/hyperlink" Target="https://www.acurite.com/shop-all/weather-instruments/thermometers-and-hygrometers/7-5-thermometer-00338.html" TargetMode="External"/><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clipart-library.com/free/sun-png-transparent-background.html" TargetMode="External"/><Relationship Id="rId4" Type="http://schemas.openxmlformats.org/officeDocument/2006/relationships/hyperlink" Target="http://clipart-library.com/free/sun-png-transparent-background.html" TargetMode="External"/><Relationship Id="rId9" Type="http://schemas.openxmlformats.org/officeDocument/2006/relationships/hyperlink" Target="https://www.pveducation.org/pvcdrom/modules-and-arrays/module-circuit-design" TargetMode="External"/><Relationship Id="rId15" Type="http://schemas.openxmlformats.org/officeDocument/2006/relationships/hyperlink" Target="https://www.rikurenergy.com/things-you-should-know-about-solar-pv-systems/" TargetMode="External"/><Relationship Id="rId14" Type="http://schemas.openxmlformats.org/officeDocument/2006/relationships/hyperlink" Target="https://solarmagazine.com/solar-panels/monocrystalline-vs-polycrystalline-solar-panels/" TargetMode="External"/><Relationship Id="rId16" Type="http://schemas.openxmlformats.org/officeDocument/2006/relationships/hyperlink" Target="https://pngio.com/images/png-a1241718.html" TargetMode="External"/><Relationship Id="rId5" Type="http://schemas.openxmlformats.org/officeDocument/2006/relationships/hyperlink" Target="http://clipart-library.com/free/sun-png-transparent-background.html" TargetMode="External"/><Relationship Id="rId6" Type="http://schemas.openxmlformats.org/officeDocument/2006/relationships/hyperlink" Target="https://www.clipartkey.com/view/bwixoT_newfoundland-and-laborador-atlantic-canada-map-png/" TargetMode="External"/><Relationship Id="rId7" Type="http://schemas.openxmlformats.org/officeDocument/2006/relationships/hyperlink" Target="https://www.circuit-diagram.org/" TargetMode="External"/><Relationship Id="rId8" Type="http://schemas.openxmlformats.org/officeDocument/2006/relationships/hyperlink" Target="https://www.getsolarmax.com/solar-panels-affect-climate-chang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idx="1" type="subTitle"/>
          </p:nvPr>
        </p:nvSpPr>
        <p:spPr>
          <a:xfrm>
            <a:off x="598088" y="4365688"/>
            <a:ext cx="8222100" cy="4329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523"/>
              <a:buNone/>
            </a:pPr>
            <a:r>
              <a:rPr lang="en" sz="1597">
                <a:latin typeface="Open Sans"/>
                <a:ea typeface="Open Sans"/>
                <a:cs typeface="Open Sans"/>
                <a:sym typeface="Open Sans"/>
              </a:rPr>
              <a:t>By Dipayan Dhar</a:t>
            </a:r>
            <a:endParaRPr sz="1597">
              <a:latin typeface="Open Sans"/>
              <a:ea typeface="Open Sans"/>
              <a:cs typeface="Open Sans"/>
              <a:sym typeface="Open Sans"/>
            </a:endParaRPr>
          </a:p>
          <a:p>
            <a:pPr indent="0" lvl="0" marL="0" rtl="0" algn="ctr">
              <a:lnSpc>
                <a:spcPct val="80000"/>
              </a:lnSpc>
              <a:spcBef>
                <a:spcPts val="0"/>
              </a:spcBef>
              <a:spcAft>
                <a:spcPts val="0"/>
              </a:spcAft>
              <a:buSzPts val="523"/>
              <a:buNone/>
            </a:pPr>
            <a:r>
              <a:rPr lang="en" sz="1597">
                <a:latin typeface="Open Sans"/>
                <a:ea typeface="Open Sans"/>
                <a:cs typeface="Open Sans"/>
                <a:sym typeface="Open Sans"/>
              </a:rPr>
              <a:t>Grade 9, Macdonald Drive Junior High</a:t>
            </a:r>
            <a:endParaRPr sz="1597">
              <a:latin typeface="Open Sans"/>
              <a:ea typeface="Open Sans"/>
              <a:cs typeface="Open Sans"/>
              <a:sym typeface="Open Sans"/>
            </a:endParaRPr>
          </a:p>
        </p:txBody>
      </p:sp>
      <p:pic>
        <p:nvPicPr>
          <p:cNvPr descr="Sun PNG Transparent Images | PNG All" id="86" name="Google Shape;86;p13"/>
          <p:cNvPicPr preferRelativeResize="0"/>
          <p:nvPr/>
        </p:nvPicPr>
        <p:blipFill rotWithShape="1">
          <a:blip r:embed="rId3">
            <a:alphaModFix/>
          </a:blip>
          <a:srcRect b="0" l="0" r="32578" t="33770"/>
          <a:stretch/>
        </p:blipFill>
        <p:spPr>
          <a:xfrm rot="-5400000">
            <a:off x="-21375" y="21375"/>
            <a:ext cx="2420400" cy="2377650"/>
          </a:xfrm>
          <a:prstGeom prst="rect">
            <a:avLst/>
          </a:prstGeom>
          <a:noFill/>
          <a:ln>
            <a:noFill/>
          </a:ln>
        </p:spPr>
      </p:pic>
      <p:pic>
        <p:nvPicPr>
          <p:cNvPr id="87" name="Google Shape;87;p13"/>
          <p:cNvPicPr preferRelativeResize="0"/>
          <p:nvPr/>
        </p:nvPicPr>
        <p:blipFill>
          <a:blip r:embed="rId4">
            <a:alphaModFix/>
          </a:blip>
          <a:stretch>
            <a:fillRect/>
          </a:stretch>
        </p:blipFill>
        <p:spPr>
          <a:xfrm>
            <a:off x="0" y="3453600"/>
            <a:ext cx="2238489" cy="1689888"/>
          </a:xfrm>
          <a:prstGeom prst="rect">
            <a:avLst/>
          </a:prstGeom>
          <a:noFill/>
          <a:ln>
            <a:noFill/>
          </a:ln>
        </p:spPr>
      </p:pic>
      <p:sp>
        <p:nvSpPr>
          <p:cNvPr id="88" name="Google Shape;88;p13"/>
          <p:cNvSpPr txBox="1"/>
          <p:nvPr>
            <p:ph type="ctrTitle"/>
          </p:nvPr>
        </p:nvSpPr>
        <p:spPr>
          <a:xfrm>
            <a:off x="598100" y="1993172"/>
            <a:ext cx="8222100" cy="838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Open Sans"/>
                <a:ea typeface="Open Sans"/>
                <a:cs typeface="Open Sans"/>
                <a:sym typeface="Open Sans"/>
              </a:rPr>
              <a:t>Here Comes the Sun:</a:t>
            </a:r>
            <a:endParaRPr>
              <a:latin typeface="Open Sans"/>
              <a:ea typeface="Open Sans"/>
              <a:cs typeface="Open Sans"/>
              <a:sym typeface="Open Sans"/>
            </a:endParaRPr>
          </a:p>
          <a:p>
            <a:pPr indent="0" lvl="0" marL="0" rtl="0" algn="ctr">
              <a:spcBef>
                <a:spcPts val="0"/>
              </a:spcBef>
              <a:spcAft>
                <a:spcPts val="0"/>
              </a:spcAft>
              <a:buNone/>
            </a:pPr>
            <a:r>
              <a:rPr lang="en">
                <a:latin typeface="Open Sans"/>
                <a:ea typeface="Open Sans"/>
                <a:cs typeface="Open Sans"/>
                <a:sym typeface="Open Sans"/>
              </a:rPr>
              <a:t> The Potential of Solar Energy in NL</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idx="1" type="body"/>
          </p:nvPr>
        </p:nvSpPr>
        <p:spPr>
          <a:xfrm>
            <a:off x="311700" y="1152475"/>
            <a:ext cx="4103100" cy="3416400"/>
          </a:xfrm>
          <a:prstGeom prst="rect">
            <a:avLst/>
          </a:prstGeom>
        </p:spPr>
        <p:txBody>
          <a:bodyPr anchorCtr="0" anchor="t" bIns="91425" lIns="91425" spcFirstLastPara="1" rIns="91425" wrap="square" tIns="91425">
            <a:noAutofit/>
          </a:bodyPr>
          <a:lstStyle/>
          <a:p>
            <a:pPr indent="0" lvl="0" marL="0" rtl="0" algn="l">
              <a:lnSpc>
                <a:spcPct val="80000"/>
              </a:lnSpc>
              <a:spcBef>
                <a:spcPts val="1000"/>
              </a:spcBef>
              <a:spcAft>
                <a:spcPts val="0"/>
              </a:spcAft>
              <a:buSzPts val="1018"/>
              <a:buNone/>
            </a:pPr>
            <a:r>
              <a:rPr lang="en" sz="1865">
                <a:solidFill>
                  <a:schemeClr val="dk1"/>
                </a:solidFill>
                <a:latin typeface="Roboto"/>
                <a:ea typeface="Roboto"/>
                <a:cs typeface="Roboto"/>
                <a:sym typeface="Roboto"/>
              </a:rPr>
              <a:t>The purpose of this project is to find out if solar energy is a viable alternative source of energy for Newfoundland and Labrador. </a:t>
            </a:r>
            <a:endParaRPr sz="1865">
              <a:solidFill>
                <a:schemeClr val="dk1"/>
              </a:solidFill>
              <a:latin typeface="Roboto"/>
              <a:ea typeface="Roboto"/>
              <a:cs typeface="Roboto"/>
              <a:sym typeface="Roboto"/>
            </a:endParaRPr>
          </a:p>
          <a:p>
            <a:pPr indent="0" lvl="0" marL="0" rtl="0" algn="l">
              <a:lnSpc>
                <a:spcPct val="80000"/>
              </a:lnSpc>
              <a:spcBef>
                <a:spcPts val="1000"/>
              </a:spcBef>
              <a:spcAft>
                <a:spcPts val="0"/>
              </a:spcAft>
              <a:buSzPts val="1018"/>
              <a:buNone/>
            </a:pPr>
            <a:r>
              <a:rPr lang="en" sz="1865">
                <a:solidFill>
                  <a:schemeClr val="dk1"/>
                </a:solidFill>
                <a:latin typeface="Roboto"/>
                <a:ea typeface="Roboto"/>
                <a:cs typeface="Roboto"/>
                <a:sym typeface="Roboto"/>
              </a:rPr>
              <a:t>In the future, renewable energy sources</a:t>
            </a:r>
            <a:r>
              <a:rPr lang="en" sz="1865">
                <a:solidFill>
                  <a:schemeClr val="dk1"/>
                </a:solidFill>
              </a:rPr>
              <a:t> will be needed to rely</a:t>
            </a:r>
            <a:r>
              <a:rPr lang="en" sz="1865">
                <a:solidFill>
                  <a:schemeClr val="dk1"/>
                </a:solidFill>
                <a:latin typeface="Roboto"/>
                <a:ea typeface="Roboto"/>
                <a:cs typeface="Roboto"/>
                <a:sym typeface="Roboto"/>
              </a:rPr>
              <a:t> on.</a:t>
            </a:r>
            <a:r>
              <a:rPr lang="en" sz="1865">
                <a:solidFill>
                  <a:schemeClr val="dk1"/>
                </a:solidFill>
              </a:rPr>
              <a:t> </a:t>
            </a:r>
            <a:r>
              <a:rPr lang="en" sz="1865">
                <a:solidFill>
                  <a:schemeClr val="dk1"/>
                </a:solidFill>
                <a:latin typeface="Roboto"/>
                <a:ea typeface="Roboto"/>
                <a:cs typeface="Roboto"/>
                <a:sym typeface="Roboto"/>
              </a:rPr>
              <a:t>T</a:t>
            </a:r>
            <a:r>
              <a:rPr lang="en" sz="1865">
                <a:solidFill>
                  <a:schemeClr val="dk1"/>
                </a:solidFill>
                <a:latin typeface="Roboto"/>
                <a:ea typeface="Roboto"/>
                <a:cs typeface="Roboto"/>
                <a:sym typeface="Roboto"/>
              </a:rPr>
              <a:t>h</a:t>
            </a:r>
            <a:r>
              <a:rPr lang="en" sz="1865">
                <a:solidFill>
                  <a:schemeClr val="dk1"/>
                </a:solidFill>
                <a:latin typeface="Roboto"/>
                <a:ea typeface="Roboto"/>
                <a:cs typeface="Roboto"/>
                <a:sym typeface="Roboto"/>
              </a:rPr>
              <a:t>e province of Newfoundland and Labrador is already accustomed to using wind powe</a:t>
            </a:r>
            <a:r>
              <a:rPr lang="en" sz="1865">
                <a:solidFill>
                  <a:schemeClr val="dk1"/>
                </a:solidFill>
              </a:rPr>
              <a:t>r, and another possible source of renewable energy could be solar energy. S</a:t>
            </a:r>
            <a:r>
              <a:rPr lang="en" sz="1865">
                <a:solidFill>
                  <a:schemeClr val="dk1"/>
                </a:solidFill>
                <a:latin typeface="Roboto"/>
                <a:ea typeface="Roboto"/>
                <a:cs typeface="Roboto"/>
                <a:sym typeface="Roboto"/>
              </a:rPr>
              <a:t>olar energy </a:t>
            </a:r>
            <a:r>
              <a:rPr lang="en" sz="1865">
                <a:solidFill>
                  <a:schemeClr val="dk1"/>
                </a:solidFill>
              </a:rPr>
              <a:t>may </a:t>
            </a:r>
            <a:r>
              <a:rPr lang="en" sz="1865">
                <a:solidFill>
                  <a:schemeClr val="dk1"/>
                </a:solidFill>
                <a:latin typeface="Roboto"/>
                <a:ea typeface="Roboto"/>
                <a:cs typeface="Roboto"/>
                <a:sym typeface="Roboto"/>
              </a:rPr>
              <a:t>be something that would work for our province in the future.</a:t>
            </a:r>
            <a:endParaRPr sz="1865">
              <a:solidFill>
                <a:schemeClr val="dk1"/>
              </a:solidFill>
              <a:latin typeface="Roboto"/>
              <a:ea typeface="Roboto"/>
              <a:cs typeface="Roboto"/>
              <a:sym typeface="Roboto"/>
            </a:endParaRPr>
          </a:p>
          <a:p>
            <a:pPr indent="0" lvl="0" marL="0" rtl="0" algn="l">
              <a:lnSpc>
                <a:spcPct val="80000"/>
              </a:lnSpc>
              <a:spcBef>
                <a:spcPts val="1000"/>
              </a:spcBef>
              <a:spcAft>
                <a:spcPts val="0"/>
              </a:spcAft>
              <a:buSzPts val="1018"/>
              <a:buNone/>
            </a:pPr>
            <a:r>
              <a:t/>
            </a:r>
            <a:endParaRPr sz="1865">
              <a:solidFill>
                <a:schemeClr val="dk1"/>
              </a:solidFill>
              <a:latin typeface="Roboto"/>
              <a:ea typeface="Roboto"/>
              <a:cs typeface="Roboto"/>
              <a:sym typeface="Roboto"/>
            </a:endParaRPr>
          </a:p>
          <a:p>
            <a:pPr indent="0" lvl="0" marL="0" rtl="0" algn="l">
              <a:lnSpc>
                <a:spcPct val="95000"/>
              </a:lnSpc>
              <a:spcBef>
                <a:spcPts val="0"/>
              </a:spcBef>
              <a:spcAft>
                <a:spcPts val="1200"/>
              </a:spcAft>
              <a:buSzPts val="1018"/>
              <a:buNone/>
            </a:pPr>
            <a:r>
              <a:t/>
            </a:r>
            <a:endParaRPr sz="2420"/>
          </a:p>
        </p:txBody>
      </p:sp>
      <p:sp>
        <p:nvSpPr>
          <p:cNvPr id="94" name="Google Shape;94;p1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Introduction</a:t>
            </a:r>
            <a:endParaRPr/>
          </a:p>
        </p:txBody>
      </p:sp>
      <p:pic>
        <p:nvPicPr>
          <p:cNvPr descr="How Solar Panels Affect Clinate Change by SolarMax" id="95" name="Google Shape;95;p14"/>
          <p:cNvPicPr preferRelativeResize="0"/>
          <p:nvPr/>
        </p:nvPicPr>
        <p:blipFill>
          <a:blip r:embed="rId3">
            <a:alphaModFix/>
          </a:blip>
          <a:stretch>
            <a:fillRect/>
          </a:stretch>
        </p:blipFill>
        <p:spPr>
          <a:xfrm>
            <a:off x="4736300" y="1399725"/>
            <a:ext cx="4103101" cy="226376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idx="1" type="body"/>
          </p:nvPr>
        </p:nvSpPr>
        <p:spPr>
          <a:xfrm>
            <a:off x="311700" y="1229875"/>
            <a:ext cx="5271300" cy="33390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
                <a:solidFill>
                  <a:srgbClr val="000000"/>
                </a:solidFill>
              </a:rPr>
              <a:t>There are 2 types of solar panels that are mostly used. They are photovoltaic and concentrated solar power (PV, CSP). The difference between PV and CSP cells is that PV directly converts sunlight into electricity, while CSP uses the sun’s energy instead. PV cells also use both direct and diffuse irradiance, while CSP cells only uses direct. </a:t>
            </a:r>
            <a:endParaRPr>
              <a:solidFill>
                <a:srgbClr val="000000"/>
              </a:solidFill>
            </a:endParaRPr>
          </a:p>
          <a:p>
            <a:pPr indent="0" lvl="0" marL="0" rtl="0" algn="l">
              <a:spcBef>
                <a:spcPts val="1200"/>
              </a:spcBef>
              <a:spcAft>
                <a:spcPts val="0"/>
              </a:spcAft>
              <a:buNone/>
            </a:pPr>
            <a:r>
              <a:rPr lang="en">
                <a:solidFill>
                  <a:srgbClr val="000000"/>
                </a:solidFill>
              </a:rPr>
              <a:t>These cells can be made with many different semiconductor materials. The most used ones are monocrystalline and multicrystalline silicon cells. Monocrystalline solar cells are more efficient, as they are made from a single source of silicon. Monocrystalline/Polycrystalline cells are made from multiple sources of silicon, which make them slightly less efficient.</a:t>
            </a:r>
            <a:endParaRPr>
              <a:solidFill>
                <a:srgbClr val="000000"/>
              </a:solidFill>
            </a:endParaRPr>
          </a:p>
          <a:p>
            <a:pPr indent="0" lvl="0" marL="0" rtl="0" algn="l">
              <a:spcBef>
                <a:spcPts val="1200"/>
              </a:spcBef>
              <a:spcAft>
                <a:spcPts val="1200"/>
              </a:spcAft>
              <a:buNone/>
            </a:pPr>
            <a:r>
              <a:rPr lang="en">
                <a:solidFill>
                  <a:srgbClr val="000000"/>
                </a:solidFill>
              </a:rPr>
              <a:t>For this project, a PV monocrystalline cell was used for calculations. The impact of climate change on solar energy output will be discussed throughout the presentation. </a:t>
            </a:r>
            <a:endParaRPr>
              <a:solidFill>
                <a:srgbClr val="000000"/>
              </a:solidFill>
            </a:endParaRPr>
          </a:p>
        </p:txBody>
      </p:sp>
      <p:sp>
        <p:nvSpPr>
          <p:cNvPr id="101" name="Google Shape;101;p1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Solar Panels</a:t>
            </a:r>
            <a:endParaRPr/>
          </a:p>
        </p:txBody>
      </p:sp>
      <p:pic>
        <p:nvPicPr>
          <p:cNvPr id="102" name="Google Shape;102;p15"/>
          <p:cNvPicPr preferRelativeResize="0"/>
          <p:nvPr/>
        </p:nvPicPr>
        <p:blipFill>
          <a:blip r:embed="rId3">
            <a:alphaModFix/>
          </a:blip>
          <a:stretch>
            <a:fillRect/>
          </a:stretch>
        </p:blipFill>
        <p:spPr>
          <a:xfrm>
            <a:off x="7372350" y="689425"/>
            <a:ext cx="1680150" cy="1130275"/>
          </a:xfrm>
          <a:prstGeom prst="rect">
            <a:avLst/>
          </a:prstGeom>
          <a:noFill/>
          <a:ln>
            <a:noFill/>
          </a:ln>
        </p:spPr>
      </p:pic>
      <p:pic>
        <p:nvPicPr>
          <p:cNvPr descr="Things you Should Know About Solar PV Systems in Vancouver" id="103" name="Google Shape;103;p15"/>
          <p:cNvPicPr preferRelativeResize="0"/>
          <p:nvPr/>
        </p:nvPicPr>
        <p:blipFill>
          <a:blip r:embed="rId4">
            <a:alphaModFix/>
          </a:blip>
          <a:stretch>
            <a:fillRect/>
          </a:stretch>
        </p:blipFill>
        <p:spPr>
          <a:xfrm>
            <a:off x="5675858" y="689425"/>
            <a:ext cx="1696480" cy="1130274"/>
          </a:xfrm>
          <a:prstGeom prst="rect">
            <a:avLst/>
          </a:prstGeom>
          <a:noFill/>
          <a:ln>
            <a:noFill/>
          </a:ln>
        </p:spPr>
      </p:pic>
      <p:sp>
        <p:nvSpPr>
          <p:cNvPr id="104" name="Google Shape;104;p15"/>
          <p:cNvSpPr txBox="1"/>
          <p:nvPr/>
        </p:nvSpPr>
        <p:spPr>
          <a:xfrm>
            <a:off x="5675850" y="212075"/>
            <a:ext cx="1696500" cy="72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Photovoltaic</a:t>
            </a:r>
            <a:r>
              <a:rPr lang="en">
                <a:latin typeface="Roboto"/>
                <a:ea typeface="Roboto"/>
                <a:cs typeface="Roboto"/>
                <a:sym typeface="Roboto"/>
              </a:rPr>
              <a:t> </a:t>
            </a:r>
            <a:endParaRPr>
              <a:latin typeface="Roboto"/>
              <a:ea typeface="Roboto"/>
              <a:cs typeface="Roboto"/>
              <a:sym typeface="Roboto"/>
            </a:endParaRPr>
          </a:p>
        </p:txBody>
      </p:sp>
      <p:sp>
        <p:nvSpPr>
          <p:cNvPr id="105" name="Google Shape;105;p15"/>
          <p:cNvSpPr txBox="1"/>
          <p:nvPr/>
        </p:nvSpPr>
        <p:spPr>
          <a:xfrm>
            <a:off x="7364175" y="160725"/>
            <a:ext cx="1696500" cy="77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Roboto"/>
                <a:ea typeface="Roboto"/>
                <a:cs typeface="Roboto"/>
                <a:sym typeface="Roboto"/>
              </a:rPr>
              <a:t>Concentrated Solar Power </a:t>
            </a:r>
            <a:endParaRPr>
              <a:latin typeface="Roboto"/>
              <a:ea typeface="Roboto"/>
              <a:cs typeface="Roboto"/>
              <a:sym typeface="Roboto"/>
            </a:endParaRPr>
          </a:p>
        </p:txBody>
      </p:sp>
      <p:pic>
        <p:nvPicPr>
          <p:cNvPr id="106" name="Google Shape;106;p15"/>
          <p:cNvPicPr preferRelativeResize="0"/>
          <p:nvPr/>
        </p:nvPicPr>
        <p:blipFill>
          <a:blip r:embed="rId5">
            <a:alphaModFix/>
          </a:blip>
          <a:stretch>
            <a:fillRect/>
          </a:stretch>
        </p:blipFill>
        <p:spPr>
          <a:xfrm>
            <a:off x="5675850" y="2013675"/>
            <a:ext cx="3384825" cy="17713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txBox="1"/>
          <p:nvPr>
            <p:ph idx="1" type="body"/>
          </p:nvPr>
        </p:nvSpPr>
        <p:spPr>
          <a:xfrm>
            <a:off x="311700" y="1093000"/>
            <a:ext cx="5078400" cy="3475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en"/>
              <a:t>In this project, an analysis was performed on the effect of temperature on solar output. This was done by obtaining pre-existing data from official online sources and using this information to find and compare solar power outputs from various years. A physical experiment was also conducted to see how climate change affects solar energy outputs. With this information, it is possible to find out if solar energy is a renewable energy source we can use for the future.</a:t>
            </a:r>
            <a:endParaRPr/>
          </a:p>
        </p:txBody>
      </p:sp>
      <p:sp>
        <p:nvSpPr>
          <p:cNvPr id="112" name="Google Shape;112;p1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Methodology</a:t>
            </a:r>
            <a:endParaRPr/>
          </a:p>
        </p:txBody>
      </p:sp>
      <p:pic>
        <p:nvPicPr>
          <p:cNvPr descr="Method Png 8 » PNG Image #1241718 - PNG Images - PNGio" id="113" name="Google Shape;113;p16"/>
          <p:cNvPicPr preferRelativeResize="0"/>
          <p:nvPr/>
        </p:nvPicPr>
        <p:blipFill>
          <a:blip r:embed="rId3">
            <a:alphaModFix/>
          </a:blip>
          <a:stretch>
            <a:fillRect/>
          </a:stretch>
        </p:blipFill>
        <p:spPr>
          <a:xfrm>
            <a:off x="5293650" y="1243000"/>
            <a:ext cx="3680850" cy="245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7"/>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latin typeface="Alfa Slab One"/>
                <a:ea typeface="Alfa Slab One"/>
                <a:cs typeface="Alfa Slab One"/>
                <a:sym typeface="Alfa Slab One"/>
              </a:rPr>
              <a:t>Numerical</a:t>
            </a:r>
            <a:r>
              <a:rPr lang="en">
                <a:latin typeface="Alfa Slab One"/>
                <a:ea typeface="Alfa Slab One"/>
                <a:cs typeface="Alfa Slab One"/>
                <a:sym typeface="Alfa Slab One"/>
              </a:rPr>
              <a:t> Experiment</a:t>
            </a:r>
            <a:endParaRPr>
              <a:latin typeface="Alfa Slab One"/>
              <a:ea typeface="Alfa Slab One"/>
              <a:cs typeface="Alfa Slab One"/>
              <a:sym typeface="Alfa Slab On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Theoretical Procedure</a:t>
            </a:r>
            <a:endParaRPr/>
          </a:p>
        </p:txBody>
      </p:sp>
      <p:sp>
        <p:nvSpPr>
          <p:cNvPr id="124" name="Google Shape;124;p18"/>
          <p:cNvSpPr txBox="1"/>
          <p:nvPr>
            <p:ph idx="1" type="body"/>
          </p:nvPr>
        </p:nvSpPr>
        <p:spPr>
          <a:xfrm>
            <a:off x="311700" y="1045700"/>
            <a:ext cx="3953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This procedure is based on the methodology described by </a:t>
            </a:r>
            <a:r>
              <a:rPr lang="en" sz="1400"/>
              <a:t>Crook et al. (2011). I used a spreadsheet to estimate the solar panel power output.</a:t>
            </a:r>
            <a:endParaRPr sz="1400"/>
          </a:p>
          <a:p>
            <a:pPr indent="0" lvl="0" marL="0" rtl="0" algn="l">
              <a:spcBef>
                <a:spcPts val="1200"/>
              </a:spcBef>
              <a:spcAft>
                <a:spcPts val="0"/>
              </a:spcAft>
              <a:buNone/>
            </a:pPr>
            <a:r>
              <a:rPr lang="en" sz="1400"/>
              <a:t>1. </a:t>
            </a:r>
            <a:r>
              <a:rPr lang="en" sz="1400"/>
              <a:t>First, I c</a:t>
            </a:r>
            <a:r>
              <a:rPr lang="en" sz="1400"/>
              <a:t>ollected climate data for recent climates (1981- 2010). This data was collected from Environment and Climate Change Canada. I obtained the minimum, maximum, and mean temperatures from each month </a:t>
            </a:r>
            <a:r>
              <a:rPr lang="en" sz="1400"/>
              <a:t>during this time period. </a:t>
            </a:r>
            <a:endParaRPr sz="1400"/>
          </a:p>
          <a:p>
            <a:pPr indent="0" lvl="0" marL="0" rtl="0" algn="l">
              <a:spcBef>
                <a:spcPts val="1200"/>
              </a:spcBef>
              <a:spcAft>
                <a:spcPts val="0"/>
              </a:spcAft>
              <a:buNone/>
            </a:pPr>
            <a:r>
              <a:rPr lang="en" sz="1400"/>
              <a:t>2. Next, I collected monthly cloud cover data from St. John’s Weather Stats, and daylight hours from Time and Date.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sz="1400"/>
          </a:p>
          <a:p>
            <a:pPr indent="0" lvl="0" marL="0" rtl="0" algn="l">
              <a:spcBef>
                <a:spcPts val="1200"/>
              </a:spcBef>
              <a:spcAft>
                <a:spcPts val="1200"/>
              </a:spcAft>
              <a:buNone/>
            </a:pPr>
            <a:r>
              <a:t/>
            </a:r>
            <a:endParaRPr sz="1400"/>
          </a:p>
        </p:txBody>
      </p:sp>
      <p:pic>
        <p:nvPicPr>
          <p:cNvPr id="125" name="Google Shape;125;p18"/>
          <p:cNvPicPr preferRelativeResize="0"/>
          <p:nvPr/>
        </p:nvPicPr>
        <p:blipFill>
          <a:blip r:embed="rId3">
            <a:alphaModFix/>
          </a:blip>
          <a:stretch>
            <a:fillRect/>
          </a:stretch>
        </p:blipFill>
        <p:spPr>
          <a:xfrm>
            <a:off x="4175100" y="759854"/>
            <a:ext cx="2990176" cy="1855596"/>
          </a:xfrm>
          <a:prstGeom prst="rect">
            <a:avLst/>
          </a:prstGeom>
          <a:noFill/>
          <a:ln>
            <a:noFill/>
          </a:ln>
        </p:spPr>
      </p:pic>
      <p:sp>
        <p:nvSpPr>
          <p:cNvPr id="126" name="Google Shape;126;p18"/>
          <p:cNvSpPr txBox="1"/>
          <p:nvPr/>
        </p:nvSpPr>
        <p:spPr>
          <a:xfrm>
            <a:off x="4175100" y="2615450"/>
            <a:ext cx="2839500" cy="2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00">
                <a:latin typeface="Roboto"/>
                <a:ea typeface="Roboto"/>
                <a:cs typeface="Roboto"/>
                <a:sym typeface="Roboto"/>
              </a:rPr>
              <a:t>Climate data from Environment and Climate Change Canada</a:t>
            </a:r>
            <a:endParaRPr sz="600">
              <a:latin typeface="Roboto"/>
              <a:ea typeface="Roboto"/>
              <a:cs typeface="Roboto"/>
              <a:sym typeface="Roboto"/>
            </a:endParaRPr>
          </a:p>
        </p:txBody>
      </p:sp>
      <p:pic>
        <p:nvPicPr>
          <p:cNvPr id="127" name="Google Shape;127;p18"/>
          <p:cNvPicPr preferRelativeResize="0"/>
          <p:nvPr/>
        </p:nvPicPr>
        <p:blipFill rotWithShape="1">
          <a:blip r:embed="rId4">
            <a:alphaModFix/>
          </a:blip>
          <a:srcRect b="0" l="0" r="0" t="7680"/>
          <a:stretch/>
        </p:blipFill>
        <p:spPr>
          <a:xfrm>
            <a:off x="4480538" y="3139300"/>
            <a:ext cx="4582426" cy="1125150"/>
          </a:xfrm>
          <a:prstGeom prst="rect">
            <a:avLst/>
          </a:prstGeom>
          <a:noFill/>
          <a:ln>
            <a:noFill/>
          </a:ln>
        </p:spPr>
      </p:pic>
      <p:sp>
        <p:nvSpPr>
          <p:cNvPr id="128" name="Google Shape;128;p18"/>
          <p:cNvSpPr txBox="1"/>
          <p:nvPr/>
        </p:nvSpPr>
        <p:spPr>
          <a:xfrm>
            <a:off x="4387600" y="4291475"/>
            <a:ext cx="2839500" cy="2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00">
                <a:latin typeface="Roboto"/>
                <a:ea typeface="Roboto"/>
                <a:cs typeface="Roboto"/>
                <a:sym typeface="Roboto"/>
              </a:rPr>
              <a:t>St. John’s Weather Stats, Cloud Cover</a:t>
            </a:r>
            <a:endParaRPr sz="600">
              <a:latin typeface="Roboto"/>
              <a:ea typeface="Roboto"/>
              <a:cs typeface="Roboto"/>
              <a:sym typeface="Roboto"/>
            </a:endParaRPr>
          </a:p>
        </p:txBody>
      </p:sp>
      <p:pic>
        <p:nvPicPr>
          <p:cNvPr id="129" name="Google Shape;129;p18"/>
          <p:cNvPicPr preferRelativeResize="0"/>
          <p:nvPr/>
        </p:nvPicPr>
        <p:blipFill>
          <a:blip r:embed="rId5">
            <a:alphaModFix/>
          </a:blip>
          <a:stretch>
            <a:fillRect/>
          </a:stretch>
        </p:blipFill>
        <p:spPr>
          <a:xfrm>
            <a:off x="7165275" y="238999"/>
            <a:ext cx="1721250" cy="2461800"/>
          </a:xfrm>
          <a:prstGeom prst="rect">
            <a:avLst/>
          </a:prstGeom>
          <a:noFill/>
          <a:ln>
            <a:noFill/>
          </a:ln>
        </p:spPr>
      </p:pic>
      <p:sp>
        <p:nvSpPr>
          <p:cNvPr id="130" name="Google Shape;130;p18"/>
          <p:cNvSpPr txBox="1"/>
          <p:nvPr/>
        </p:nvSpPr>
        <p:spPr>
          <a:xfrm>
            <a:off x="6606150" y="2835363"/>
            <a:ext cx="2839500" cy="2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00">
                <a:latin typeface="Roboto"/>
                <a:ea typeface="Roboto"/>
                <a:cs typeface="Roboto"/>
                <a:sym typeface="Roboto"/>
              </a:rPr>
              <a:t>Daylight hours, TimeandDate.com</a:t>
            </a:r>
            <a:endParaRPr sz="6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9"/>
          <p:cNvSpPr txBox="1"/>
          <p:nvPr>
            <p:ph idx="1" type="body"/>
          </p:nvPr>
        </p:nvSpPr>
        <p:spPr>
          <a:xfrm>
            <a:off x="311700" y="410000"/>
            <a:ext cx="3227700" cy="4487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en"/>
              <a:t>3. After collecting data on the past and present, I went to </a:t>
            </a:r>
            <a:r>
              <a:rPr lang="en"/>
              <a:t>Department of Environment, Climate Change and Municipalities, NL to get climate projections of the future (2040 - 2100). I obtained the estimated mean, maximum, and minimum temperatures. Since there was no data on the cloud cover or daylight times, I had to keep those parameters the same.</a:t>
            </a:r>
            <a:endParaRPr/>
          </a:p>
        </p:txBody>
      </p:sp>
      <p:pic>
        <p:nvPicPr>
          <p:cNvPr id="136" name="Google Shape;136;p19"/>
          <p:cNvPicPr preferRelativeResize="0"/>
          <p:nvPr/>
        </p:nvPicPr>
        <p:blipFill>
          <a:blip r:embed="rId3">
            <a:alphaModFix/>
          </a:blip>
          <a:stretch>
            <a:fillRect/>
          </a:stretch>
        </p:blipFill>
        <p:spPr>
          <a:xfrm>
            <a:off x="3535425" y="1478150"/>
            <a:ext cx="5497125" cy="674650"/>
          </a:xfrm>
          <a:prstGeom prst="rect">
            <a:avLst/>
          </a:prstGeom>
          <a:noFill/>
          <a:ln>
            <a:noFill/>
          </a:ln>
        </p:spPr>
      </p:pic>
      <p:pic>
        <p:nvPicPr>
          <p:cNvPr id="137" name="Google Shape;137;p19"/>
          <p:cNvPicPr preferRelativeResize="0"/>
          <p:nvPr/>
        </p:nvPicPr>
        <p:blipFill>
          <a:blip r:embed="rId4">
            <a:alphaModFix/>
          </a:blip>
          <a:stretch>
            <a:fillRect/>
          </a:stretch>
        </p:blipFill>
        <p:spPr>
          <a:xfrm>
            <a:off x="3533558" y="2234423"/>
            <a:ext cx="5500866" cy="674650"/>
          </a:xfrm>
          <a:prstGeom prst="rect">
            <a:avLst/>
          </a:prstGeom>
          <a:noFill/>
          <a:ln>
            <a:noFill/>
          </a:ln>
        </p:spPr>
      </p:pic>
      <p:pic>
        <p:nvPicPr>
          <p:cNvPr id="138" name="Google Shape;138;p19"/>
          <p:cNvPicPr preferRelativeResize="0"/>
          <p:nvPr/>
        </p:nvPicPr>
        <p:blipFill>
          <a:blip r:embed="rId5">
            <a:alphaModFix/>
          </a:blip>
          <a:stretch>
            <a:fillRect/>
          </a:stretch>
        </p:blipFill>
        <p:spPr>
          <a:xfrm>
            <a:off x="3539517" y="2851800"/>
            <a:ext cx="5488938" cy="674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Formula For Solar Panel Efficiency</a:t>
            </a:r>
            <a:endParaRPr/>
          </a:p>
        </p:txBody>
      </p:sp>
      <p:sp>
        <p:nvSpPr>
          <p:cNvPr id="144" name="Google Shape;144;p2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According to the Crook et al. (2011), the efficiency of a PV cell can be expressed as :</a:t>
            </a:r>
            <a:endParaRPr sz="1700"/>
          </a:p>
          <a:p>
            <a:pPr indent="0" lvl="0" marL="0" rtl="0" algn="l">
              <a:spcBef>
                <a:spcPts val="1200"/>
              </a:spcBef>
              <a:spcAft>
                <a:spcPts val="0"/>
              </a:spcAft>
              <a:buNone/>
            </a:pPr>
            <a:r>
              <a:t/>
            </a:r>
            <a:endParaRPr sz="1600"/>
          </a:p>
          <a:p>
            <a:pPr indent="0" lvl="0" marL="0" rtl="0" algn="l">
              <a:spcBef>
                <a:spcPts val="1200"/>
              </a:spcBef>
              <a:spcAft>
                <a:spcPts val="0"/>
              </a:spcAft>
              <a:buNone/>
            </a:pPr>
            <a:r>
              <a:rPr lang="en" sz="1600"/>
              <a:t>       </a:t>
            </a:r>
            <a:r>
              <a:rPr lang="en" sz="1300"/>
              <a:t>= temperature of the PV cell</a:t>
            </a:r>
            <a:endParaRPr sz="1300"/>
          </a:p>
          <a:p>
            <a:pPr indent="0" lvl="0" marL="0" rtl="0" algn="l">
              <a:spcBef>
                <a:spcPts val="1200"/>
              </a:spcBef>
              <a:spcAft>
                <a:spcPts val="0"/>
              </a:spcAft>
              <a:buNone/>
            </a:pPr>
            <a:r>
              <a:rPr lang="en" sz="1300"/>
              <a:t>        = reference temperature</a:t>
            </a:r>
            <a:endParaRPr sz="1300"/>
          </a:p>
          <a:p>
            <a:pPr indent="0" lvl="0" marL="0" rtl="0" algn="l">
              <a:spcBef>
                <a:spcPts val="1200"/>
              </a:spcBef>
              <a:spcAft>
                <a:spcPts val="0"/>
              </a:spcAft>
              <a:buNone/>
            </a:pPr>
            <a:r>
              <a:rPr lang="en" sz="1300"/>
              <a:t>   = </a:t>
            </a:r>
            <a:r>
              <a:rPr lang="en" sz="1300"/>
              <a:t>temperature</a:t>
            </a:r>
            <a:r>
              <a:rPr lang="en" sz="1300"/>
              <a:t> coefficient </a:t>
            </a:r>
            <a:endParaRPr sz="1300"/>
          </a:p>
          <a:p>
            <a:pPr indent="0" lvl="0" marL="0" rtl="0" algn="l">
              <a:spcBef>
                <a:spcPts val="1200"/>
              </a:spcBef>
              <a:spcAft>
                <a:spcPts val="0"/>
              </a:spcAft>
              <a:buNone/>
            </a:pPr>
            <a:r>
              <a:rPr lang="en" sz="1300"/>
              <a:t>    = irradiance coefficient</a:t>
            </a:r>
            <a:endParaRPr sz="1300"/>
          </a:p>
          <a:p>
            <a:pPr indent="0" lvl="0" marL="0" rtl="0" algn="l">
              <a:spcBef>
                <a:spcPts val="1200"/>
              </a:spcBef>
              <a:spcAft>
                <a:spcPts val="0"/>
              </a:spcAft>
              <a:buNone/>
            </a:pPr>
            <a:r>
              <a:rPr lang="en" sz="1300"/>
              <a:t>         = efficiency of a PV cell</a:t>
            </a:r>
            <a:endParaRPr sz="1300"/>
          </a:p>
          <a:p>
            <a:pPr indent="0" lvl="0" marL="0" rtl="0" algn="l">
              <a:spcBef>
                <a:spcPts val="1200"/>
              </a:spcBef>
              <a:spcAft>
                <a:spcPts val="0"/>
              </a:spcAft>
              <a:buNone/>
            </a:pPr>
            <a:r>
              <a:rPr lang="en" sz="1300"/>
              <a:t>         = reference efficiency (depends on type of solar panel)</a:t>
            </a:r>
            <a:endParaRPr sz="1300"/>
          </a:p>
          <a:p>
            <a:pPr indent="0" lvl="0" marL="0" rtl="0" algn="l">
              <a:spcBef>
                <a:spcPts val="1200"/>
              </a:spcBef>
              <a:spcAft>
                <a:spcPts val="1200"/>
              </a:spcAft>
              <a:buNone/>
            </a:pPr>
            <a:r>
              <a:rPr lang="en" sz="1300"/>
              <a:t>         = total insulation for cloud cover </a:t>
            </a:r>
            <a:endParaRPr sz="1300"/>
          </a:p>
        </p:txBody>
      </p:sp>
      <p:pic>
        <p:nvPicPr>
          <p:cNvPr descr="&lt;math xmlns=&quot;http://www.w3.org/1998/Math/MathML&quot;&gt;&lt;mfrac&gt;&lt;msub&gt;&lt;mi&gt;&amp;#x3B7;&lt;/mi&gt;&lt;mtext&gt;cell&lt;/mtext&gt;&lt;/msub&gt;&lt;msub&gt;&lt;mi&gt;&amp;#x3B7;&lt;/mi&gt;&lt;mtext&gt;ref&lt;/mtext&gt;&lt;/msub&gt;&lt;/mfrac&gt;&lt;mo&gt;=&lt;/mo&gt;&lt;mn&gt;1&lt;/mn&gt;&lt;mo&gt;-&lt;/mo&gt;&lt;mi&gt;&amp;#x3B2;&lt;/mi&gt;&lt;mfenced&gt;&lt;mrow&gt;&lt;msub&gt;&lt;mi&gt;T&lt;/mi&gt;&lt;mtext&gt;cell&lt;/mtext&gt;&lt;/msub&gt;&lt;mo&gt;-&lt;/mo&gt;&lt;msub&gt;&lt;mi&gt;T&lt;/mi&gt;&lt;mtext&gt;ref&lt;/mtext&gt;&lt;/msub&gt;&lt;/mrow&gt;&lt;/mfenced&gt;&lt;mo&gt;+&lt;/mo&gt;&lt;mi&gt;&amp;#x3B3;&lt;/mi&gt;&lt;msub&gt;&lt;mi&gt;log&lt;/mi&gt;&lt;mn&gt;10&lt;/mn&gt;&lt;/msub&gt;&lt;msub&gt;&lt;mi&gt;G&lt;/mi&gt;&lt;mtext&gt;tot&lt;/mtext&gt;&lt;/msub&gt;&lt;/math&gt;" id="145" name="Google Shape;145;p20" title="eta subscript text cell end text end subscript over eta subscript text ref end text end subscript equals 1 minus beta open parentheses T subscript text cell end text end subscript minus T subscript text ref end text end subscript close parentheses plus gamma log subscript 10 G subscript text tot end text end subscript"/>
          <p:cNvPicPr preferRelativeResize="0"/>
          <p:nvPr/>
        </p:nvPicPr>
        <p:blipFill>
          <a:blip r:embed="rId3">
            <a:alphaModFix/>
          </a:blip>
          <a:stretch>
            <a:fillRect/>
          </a:stretch>
        </p:blipFill>
        <p:spPr>
          <a:xfrm>
            <a:off x="2577100" y="1656726"/>
            <a:ext cx="3089676" cy="518975"/>
          </a:xfrm>
          <a:prstGeom prst="rect">
            <a:avLst/>
          </a:prstGeom>
          <a:noFill/>
          <a:ln>
            <a:noFill/>
          </a:ln>
        </p:spPr>
      </p:pic>
      <p:pic>
        <p:nvPicPr>
          <p:cNvPr descr="&lt;math xmlns=&quot;http://www.w3.org/1998/Math/MathML&quot;&gt;&lt;msub&gt;&lt;mi&gt;T&lt;/mi&gt;&lt;mtext&gt;cell&lt;/mtext&gt;&lt;/msub&gt;&lt;/math&gt;" id="146" name="Google Shape;146;p20" title="T subscript text cell end text end subscript"/>
          <p:cNvPicPr preferRelativeResize="0"/>
          <p:nvPr/>
        </p:nvPicPr>
        <p:blipFill>
          <a:blip r:embed="rId4">
            <a:alphaModFix/>
          </a:blip>
          <a:stretch>
            <a:fillRect/>
          </a:stretch>
        </p:blipFill>
        <p:spPr>
          <a:xfrm>
            <a:off x="301300" y="2128563"/>
            <a:ext cx="435875" cy="265973"/>
          </a:xfrm>
          <a:prstGeom prst="rect">
            <a:avLst/>
          </a:prstGeom>
          <a:noFill/>
          <a:ln>
            <a:noFill/>
          </a:ln>
        </p:spPr>
      </p:pic>
      <p:pic>
        <p:nvPicPr>
          <p:cNvPr descr="&lt;math xmlns=&quot;http://www.w3.org/1998/Math/MathML&quot;&gt;&lt;msub&gt;&lt;mi&gt;T&lt;/mi&gt;&lt;mtext&gt;ref&lt;/mtext&gt;&lt;/msub&gt;&lt;/math&gt;" id="147" name="Google Shape;147;p20" title="T subscript text ref end text end subscript"/>
          <p:cNvPicPr preferRelativeResize="0"/>
          <p:nvPr/>
        </p:nvPicPr>
        <p:blipFill>
          <a:blip r:embed="rId5">
            <a:alphaModFix/>
          </a:blip>
          <a:stretch>
            <a:fillRect/>
          </a:stretch>
        </p:blipFill>
        <p:spPr>
          <a:xfrm>
            <a:off x="262700" y="2543287"/>
            <a:ext cx="435875" cy="301764"/>
          </a:xfrm>
          <a:prstGeom prst="rect">
            <a:avLst/>
          </a:prstGeom>
          <a:noFill/>
          <a:ln>
            <a:noFill/>
          </a:ln>
        </p:spPr>
      </p:pic>
      <p:pic>
        <p:nvPicPr>
          <p:cNvPr descr="&lt;math xmlns=&quot;http://www.w3.org/1998/Math/MathML&quot;&gt;&lt;mi&gt;&amp;#x3B2;&lt;/mi&gt;&lt;/math&gt;" id="148" name="Google Shape;148;p20" title="beta"/>
          <p:cNvPicPr preferRelativeResize="0"/>
          <p:nvPr/>
        </p:nvPicPr>
        <p:blipFill>
          <a:blip r:embed="rId6">
            <a:alphaModFix/>
          </a:blip>
          <a:stretch>
            <a:fillRect/>
          </a:stretch>
        </p:blipFill>
        <p:spPr>
          <a:xfrm>
            <a:off x="340425" y="2993797"/>
            <a:ext cx="169300" cy="248300"/>
          </a:xfrm>
          <a:prstGeom prst="rect">
            <a:avLst/>
          </a:prstGeom>
          <a:noFill/>
          <a:ln>
            <a:noFill/>
          </a:ln>
        </p:spPr>
      </p:pic>
      <p:pic>
        <p:nvPicPr>
          <p:cNvPr descr="&lt;math xmlns=&quot;http://www.w3.org/1998/Math/MathML&quot;&gt;&lt;mi&gt;&amp;#x3B3;&lt;/mi&gt;&lt;/math&gt;" id="149" name="Google Shape;149;p20" title="gamma"/>
          <p:cNvPicPr preferRelativeResize="0"/>
          <p:nvPr/>
        </p:nvPicPr>
        <p:blipFill>
          <a:blip r:embed="rId7">
            <a:alphaModFix/>
          </a:blip>
          <a:stretch>
            <a:fillRect/>
          </a:stretch>
        </p:blipFill>
        <p:spPr>
          <a:xfrm>
            <a:off x="340425" y="3439300"/>
            <a:ext cx="169300" cy="225705"/>
          </a:xfrm>
          <a:prstGeom prst="rect">
            <a:avLst/>
          </a:prstGeom>
          <a:noFill/>
          <a:ln>
            <a:noFill/>
          </a:ln>
        </p:spPr>
      </p:pic>
      <p:sp>
        <p:nvSpPr>
          <p:cNvPr id="150" name="Google Shape;150;p20"/>
          <p:cNvSpPr txBox="1"/>
          <p:nvPr/>
        </p:nvSpPr>
        <p:spPr>
          <a:xfrm>
            <a:off x="2439600" y="2993800"/>
            <a:ext cx="2132400" cy="7806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For crystalline </a:t>
            </a:r>
            <a:r>
              <a:rPr lang="en">
                <a:latin typeface="Roboto"/>
                <a:ea typeface="Roboto"/>
                <a:cs typeface="Roboto"/>
                <a:sym typeface="Roboto"/>
              </a:rPr>
              <a:t>silicon</a:t>
            </a:r>
            <a:r>
              <a:rPr lang="en">
                <a:latin typeface="Roboto"/>
                <a:ea typeface="Roboto"/>
                <a:cs typeface="Roboto"/>
                <a:sym typeface="Roboto"/>
              </a:rPr>
              <a:t> cells, </a:t>
            </a:r>
            <a:r>
              <a:rPr lang="en">
                <a:latin typeface="Roboto"/>
                <a:ea typeface="Roboto"/>
                <a:cs typeface="Roboto"/>
                <a:sym typeface="Roboto"/>
              </a:rPr>
              <a:t>β = 0.0045 and γ = 0.1</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pic>
        <p:nvPicPr>
          <p:cNvPr descr="&lt;math xmlns=&quot;http://www.w3.org/1998/Math/MathML&quot;&gt;&lt;msub&gt;&lt;mi&gt;&amp;#x3B7;&lt;/mi&gt;&lt;mtext&gt;cell&lt;/mtext&gt;&lt;/msub&gt;&lt;/math&gt;" id="151" name="Google Shape;151;p20" title="eta subscript text cell end text end subscript"/>
          <p:cNvPicPr preferRelativeResize="0"/>
          <p:nvPr/>
        </p:nvPicPr>
        <p:blipFill>
          <a:blip r:embed="rId8">
            <a:alphaModFix/>
          </a:blip>
          <a:stretch>
            <a:fillRect/>
          </a:stretch>
        </p:blipFill>
        <p:spPr>
          <a:xfrm>
            <a:off x="301300" y="3782500"/>
            <a:ext cx="435875" cy="225700"/>
          </a:xfrm>
          <a:prstGeom prst="rect">
            <a:avLst/>
          </a:prstGeom>
          <a:noFill/>
          <a:ln>
            <a:noFill/>
          </a:ln>
        </p:spPr>
      </p:pic>
      <p:pic>
        <p:nvPicPr>
          <p:cNvPr descr="&lt;math xmlns=&quot;http://www.w3.org/1998/Math/MathML&quot;&gt;&lt;msub&gt;&lt;mi&gt;&amp;#x3B7;&lt;/mi&gt;&lt;mtext&gt;ref&lt;/mtext&gt;&lt;/msub&gt;&lt;/math&gt;" id="152" name="Google Shape;152;p20" title="eta subscript text ref end text end subscript"/>
          <p:cNvPicPr preferRelativeResize="0"/>
          <p:nvPr/>
        </p:nvPicPr>
        <p:blipFill>
          <a:blip r:embed="rId9">
            <a:alphaModFix/>
          </a:blip>
          <a:stretch>
            <a:fillRect/>
          </a:stretch>
        </p:blipFill>
        <p:spPr>
          <a:xfrm>
            <a:off x="301325" y="4125700"/>
            <a:ext cx="435875" cy="257950"/>
          </a:xfrm>
          <a:prstGeom prst="rect">
            <a:avLst/>
          </a:prstGeom>
          <a:noFill/>
          <a:ln>
            <a:noFill/>
          </a:ln>
        </p:spPr>
      </p:pic>
      <p:pic>
        <p:nvPicPr>
          <p:cNvPr descr="&lt;math xmlns=&quot;http://www.w3.org/1998/Math/MathML&quot;&gt;&lt;msub&gt;&lt;mi&gt;G&lt;/mi&gt;&lt;mtext&gt;tot&lt;/mtext&gt;&lt;/msub&gt;&lt;/math&gt;" id="153" name="Google Shape;153;p20" title="G subscript text tot end text end subscript"/>
          <p:cNvPicPr preferRelativeResize="0"/>
          <p:nvPr/>
        </p:nvPicPr>
        <p:blipFill>
          <a:blip r:embed="rId10">
            <a:alphaModFix/>
          </a:blip>
          <a:stretch>
            <a:fillRect/>
          </a:stretch>
        </p:blipFill>
        <p:spPr>
          <a:xfrm>
            <a:off x="301320" y="4501149"/>
            <a:ext cx="435875" cy="285304"/>
          </a:xfrm>
          <a:prstGeom prst="rect">
            <a:avLst/>
          </a:prstGeom>
          <a:noFill/>
          <a:ln>
            <a:noFill/>
          </a:ln>
        </p:spPr>
      </p:pic>
      <p:sp>
        <p:nvSpPr>
          <p:cNvPr id="154" name="Google Shape;154;p20"/>
          <p:cNvSpPr txBox="1"/>
          <p:nvPr/>
        </p:nvSpPr>
        <p:spPr>
          <a:xfrm>
            <a:off x="5004200" y="2128575"/>
            <a:ext cx="4046100" cy="11136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4. Using this equation, the average annual energy is obtained when the data is entered into this equation. The unit of measurement for this is in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        , which is used for irradiation.</a:t>
            </a:r>
            <a:endParaRPr>
              <a:latin typeface="Roboto"/>
              <a:ea typeface="Roboto"/>
              <a:cs typeface="Roboto"/>
              <a:sym typeface="Roboto"/>
            </a:endParaRPr>
          </a:p>
        </p:txBody>
      </p:sp>
      <p:pic>
        <p:nvPicPr>
          <p:cNvPr descr="&lt;math xmlns=&quot;http://www.w3.org/1998/Math/MathML&quot;&gt;&lt;mfrac&gt;&lt;mi&gt;w&lt;/mi&gt;&lt;msup&gt;&lt;mi&gt;m&lt;/mi&gt;&lt;mn&gt;2&lt;/mn&gt;&lt;/msup&gt;&lt;/mfrac&gt;&lt;/math&gt;" id="155" name="Google Shape;155;p20" title="w over m squared"/>
          <p:cNvPicPr preferRelativeResize="0"/>
          <p:nvPr/>
        </p:nvPicPr>
        <p:blipFill>
          <a:blip r:embed="rId11">
            <a:alphaModFix/>
          </a:blip>
          <a:stretch>
            <a:fillRect/>
          </a:stretch>
        </p:blipFill>
        <p:spPr>
          <a:xfrm>
            <a:off x="5144125" y="2887925"/>
            <a:ext cx="255570" cy="301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1"/>
          <p:cNvSpPr txBox="1"/>
          <p:nvPr>
            <p:ph type="title"/>
          </p:nvPr>
        </p:nvSpPr>
        <p:spPr>
          <a:xfrm>
            <a:off x="598100" y="2152347"/>
            <a:ext cx="8222100" cy="838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latin typeface="Alfa Slab One"/>
                <a:ea typeface="Alfa Slab One"/>
                <a:cs typeface="Alfa Slab One"/>
                <a:sym typeface="Alfa Slab One"/>
              </a:rPr>
              <a:t>What is the effect of temperature on solar output?</a:t>
            </a:r>
            <a:endParaRPr>
              <a:latin typeface="Alfa Slab One"/>
              <a:ea typeface="Alfa Slab One"/>
              <a:cs typeface="Alfa Slab One"/>
              <a:sym typeface="Alfa Slab One"/>
            </a:endParaRPr>
          </a:p>
          <a:p>
            <a:pPr indent="0" lvl="0" marL="0" rtl="0" algn="ctr">
              <a:spcBef>
                <a:spcPts val="0"/>
              </a:spcBef>
              <a:spcAft>
                <a:spcPts val="0"/>
              </a:spcAft>
              <a:buNone/>
            </a:pPr>
            <a:r>
              <a:t/>
            </a:r>
            <a:endParaRPr>
              <a:latin typeface="Alfa Slab One"/>
              <a:ea typeface="Alfa Slab One"/>
              <a:cs typeface="Alfa Slab One"/>
              <a:sym typeface="Alfa Slab One"/>
            </a:endParaRPr>
          </a:p>
          <a:p>
            <a:pPr indent="0" lvl="0" marL="0" rtl="0" algn="ctr">
              <a:spcBef>
                <a:spcPts val="0"/>
              </a:spcBef>
              <a:spcAft>
                <a:spcPts val="0"/>
              </a:spcAft>
              <a:buNone/>
            </a:pPr>
            <a:r>
              <a:rPr lang="en">
                <a:latin typeface="Alfa Slab One"/>
                <a:ea typeface="Alfa Slab One"/>
                <a:cs typeface="Alfa Slab One"/>
                <a:sym typeface="Alfa Slab One"/>
              </a:rPr>
              <a:t>EXPERIMENT</a:t>
            </a:r>
            <a:endParaRPr>
              <a:latin typeface="Alfa Slab One"/>
              <a:ea typeface="Alfa Slab One"/>
              <a:cs typeface="Alfa Slab One"/>
              <a:sym typeface="Alfa Slab One"/>
            </a:endParaRPr>
          </a:p>
          <a:p>
            <a:pPr indent="0" lvl="0" marL="0" rtl="0" algn="l">
              <a:spcBef>
                <a:spcPts val="0"/>
              </a:spcBef>
              <a:spcAft>
                <a:spcPts val="0"/>
              </a:spcAft>
              <a:buNone/>
            </a:pPr>
            <a:r>
              <a:t/>
            </a:r>
            <a:endParaRPr>
              <a:latin typeface="Alfa Slab One"/>
              <a:ea typeface="Alfa Slab One"/>
              <a:cs typeface="Alfa Slab One"/>
              <a:sym typeface="Alfa Slab On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Hypothesis</a:t>
            </a:r>
            <a:endParaRPr/>
          </a:p>
        </p:txBody>
      </p:sp>
      <p:sp>
        <p:nvSpPr>
          <p:cNvPr id="166" name="Google Shape;166;p22"/>
          <p:cNvSpPr txBox="1"/>
          <p:nvPr>
            <p:ph idx="1" type="body"/>
          </p:nvPr>
        </p:nvSpPr>
        <p:spPr>
          <a:xfrm>
            <a:off x="311700" y="1229875"/>
            <a:ext cx="8520600" cy="14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If the temperature of the solar panels are increased, then the current of the electricity will decrease because when the temperature increases, the resistance will increase as well.</a:t>
            </a:r>
            <a:endParaRPr sz="2300"/>
          </a:p>
          <a:p>
            <a:pPr indent="0" lvl="0" marL="0" rtl="0" algn="l">
              <a:spcBef>
                <a:spcPts val="1200"/>
              </a:spcBef>
              <a:spcAft>
                <a:spcPts val="1200"/>
              </a:spcAft>
              <a:buNone/>
            </a:pPr>
            <a:r>
              <a:t/>
            </a:r>
            <a:endParaRPr/>
          </a:p>
        </p:txBody>
      </p:sp>
      <p:pic>
        <p:nvPicPr>
          <p:cNvPr id="167" name="Google Shape;167;p22"/>
          <p:cNvPicPr preferRelativeResize="0"/>
          <p:nvPr/>
        </p:nvPicPr>
        <p:blipFill>
          <a:blip r:embed="rId3">
            <a:alphaModFix/>
          </a:blip>
          <a:stretch>
            <a:fillRect/>
          </a:stretch>
        </p:blipFill>
        <p:spPr>
          <a:xfrm>
            <a:off x="311700" y="2725000"/>
            <a:ext cx="4071000" cy="2038675"/>
          </a:xfrm>
          <a:prstGeom prst="rect">
            <a:avLst/>
          </a:prstGeom>
          <a:noFill/>
          <a:ln>
            <a:noFill/>
          </a:ln>
        </p:spPr>
      </p:pic>
      <p:pic>
        <p:nvPicPr>
          <p:cNvPr descr="Hot and Cold Thermometer Clip Art (Page 1) - Line.17QQ.com" id="168" name="Google Shape;168;p22"/>
          <p:cNvPicPr preferRelativeResize="0"/>
          <p:nvPr/>
        </p:nvPicPr>
        <p:blipFill rotWithShape="1">
          <a:blip r:embed="rId4">
            <a:alphaModFix/>
          </a:blip>
          <a:srcRect b="0" l="0" r="49096" t="0"/>
          <a:stretch/>
        </p:blipFill>
        <p:spPr>
          <a:xfrm>
            <a:off x="4940178" y="2646775"/>
            <a:ext cx="1467822" cy="2038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Variables for the Experiment</a:t>
            </a:r>
            <a:endParaRPr/>
          </a:p>
        </p:txBody>
      </p:sp>
      <p:sp>
        <p:nvSpPr>
          <p:cNvPr id="174" name="Google Shape;174;p23"/>
          <p:cNvSpPr txBox="1"/>
          <p:nvPr>
            <p:ph idx="1" type="body"/>
          </p:nvPr>
        </p:nvSpPr>
        <p:spPr>
          <a:xfrm>
            <a:off x="311700" y="1152475"/>
            <a:ext cx="26994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000000"/>
                </a:solidFill>
              </a:rPr>
              <a:t>Independent</a:t>
            </a:r>
            <a:endParaRPr>
              <a:solidFill>
                <a:srgbClr val="000000"/>
              </a:solidFill>
            </a:endParaRPr>
          </a:p>
          <a:p>
            <a:pPr indent="0" lvl="0" marL="0" rtl="0" algn="ctr">
              <a:spcBef>
                <a:spcPts val="1200"/>
              </a:spcBef>
              <a:spcAft>
                <a:spcPts val="0"/>
              </a:spcAft>
              <a:buNone/>
            </a:pPr>
            <a:r>
              <a:rPr lang="en">
                <a:solidFill>
                  <a:srgbClr val="000000"/>
                </a:solidFill>
              </a:rPr>
              <a:t>- Temperature</a:t>
            </a:r>
            <a:endParaRPr>
              <a:solidFill>
                <a:srgbClr val="000000"/>
              </a:solidFill>
            </a:endParaRPr>
          </a:p>
          <a:p>
            <a:pPr indent="0" lvl="0" marL="0" rtl="0" algn="ctr">
              <a:spcBef>
                <a:spcPts val="1200"/>
              </a:spcBef>
              <a:spcAft>
                <a:spcPts val="1200"/>
              </a:spcAft>
              <a:buNone/>
            </a:pPr>
            <a:r>
              <a:t/>
            </a:r>
            <a:endParaRPr>
              <a:solidFill>
                <a:srgbClr val="000000"/>
              </a:solidFill>
            </a:endParaRPr>
          </a:p>
        </p:txBody>
      </p:sp>
      <p:sp>
        <p:nvSpPr>
          <p:cNvPr id="175" name="Google Shape;175;p23"/>
          <p:cNvSpPr txBox="1"/>
          <p:nvPr>
            <p:ph idx="1" type="body"/>
          </p:nvPr>
        </p:nvSpPr>
        <p:spPr>
          <a:xfrm>
            <a:off x="6132900" y="1017800"/>
            <a:ext cx="26994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000000"/>
                </a:solidFill>
              </a:rPr>
              <a:t>Control</a:t>
            </a:r>
            <a:endParaRPr>
              <a:solidFill>
                <a:srgbClr val="000000"/>
              </a:solidFill>
            </a:endParaRPr>
          </a:p>
          <a:p>
            <a:pPr indent="-342900" lvl="0" marL="457200" rtl="0" algn="l">
              <a:spcBef>
                <a:spcPts val="1200"/>
              </a:spcBef>
              <a:spcAft>
                <a:spcPts val="0"/>
              </a:spcAft>
              <a:buClr>
                <a:srgbClr val="000000"/>
              </a:buClr>
              <a:buSzPts val="1800"/>
              <a:buChar char="-"/>
            </a:pPr>
            <a:r>
              <a:rPr lang="en">
                <a:solidFill>
                  <a:srgbClr val="000000"/>
                </a:solidFill>
              </a:rPr>
              <a:t>Type of solar panel</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Type of lightbulb</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Location</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Cloud Cover (attempted)</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Length of circuit</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Type of wires used</a:t>
            </a:r>
            <a:endParaRPr>
              <a:solidFill>
                <a:srgbClr val="000000"/>
              </a:solidFill>
            </a:endParaRPr>
          </a:p>
        </p:txBody>
      </p:sp>
      <p:sp>
        <p:nvSpPr>
          <p:cNvPr id="176" name="Google Shape;176;p23"/>
          <p:cNvSpPr txBox="1"/>
          <p:nvPr>
            <p:ph idx="1" type="body"/>
          </p:nvPr>
        </p:nvSpPr>
        <p:spPr>
          <a:xfrm>
            <a:off x="3222300" y="1152475"/>
            <a:ext cx="26994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000000"/>
                </a:solidFill>
              </a:rPr>
              <a:t>Dependent</a:t>
            </a:r>
            <a:endParaRPr>
              <a:solidFill>
                <a:srgbClr val="000000"/>
              </a:solidFill>
            </a:endParaRPr>
          </a:p>
          <a:p>
            <a:pPr indent="0" lvl="0" marL="0" rtl="0" algn="ctr">
              <a:spcBef>
                <a:spcPts val="1200"/>
              </a:spcBef>
              <a:spcAft>
                <a:spcPts val="1200"/>
              </a:spcAft>
              <a:buNone/>
            </a:pPr>
            <a:r>
              <a:rPr lang="en">
                <a:solidFill>
                  <a:srgbClr val="000000"/>
                </a:solidFill>
              </a:rPr>
              <a:t>- Solar Panel Output (Current)</a:t>
            </a:r>
            <a:endParaRPr>
              <a:solidFill>
                <a:srgbClr val="000000"/>
              </a:solidFill>
            </a:endParaRPr>
          </a:p>
        </p:txBody>
      </p:sp>
      <p:pic>
        <p:nvPicPr>
          <p:cNvPr descr="Ammeter Electricity Amps Measure TG Game Science Secondary Illustration" id="177" name="Google Shape;177;p23"/>
          <p:cNvPicPr preferRelativeResize="0"/>
          <p:nvPr/>
        </p:nvPicPr>
        <p:blipFill rotWithShape="1">
          <a:blip r:embed="rId3">
            <a:alphaModFix/>
          </a:blip>
          <a:srcRect b="0" l="23807" r="24894" t="0"/>
          <a:stretch/>
        </p:blipFill>
        <p:spPr>
          <a:xfrm>
            <a:off x="3986200" y="2919725"/>
            <a:ext cx="1553775" cy="1514475"/>
          </a:xfrm>
          <a:prstGeom prst="rect">
            <a:avLst/>
          </a:prstGeom>
          <a:noFill/>
          <a:ln>
            <a:noFill/>
          </a:ln>
        </p:spPr>
      </p:pic>
      <p:pic>
        <p:nvPicPr>
          <p:cNvPr descr="6.5-inch Thermometer" id="178" name="Google Shape;178;p23"/>
          <p:cNvPicPr preferRelativeResize="0"/>
          <p:nvPr/>
        </p:nvPicPr>
        <p:blipFill>
          <a:blip r:embed="rId4">
            <a:alphaModFix/>
          </a:blip>
          <a:stretch>
            <a:fillRect/>
          </a:stretch>
        </p:blipFill>
        <p:spPr>
          <a:xfrm>
            <a:off x="842475" y="2400250"/>
            <a:ext cx="2168625" cy="2168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Experiment Materials</a:t>
            </a:r>
            <a:endParaRPr/>
          </a:p>
        </p:txBody>
      </p:sp>
      <p:sp>
        <p:nvSpPr>
          <p:cNvPr id="184" name="Google Shape;184;p24"/>
          <p:cNvSpPr txBox="1"/>
          <p:nvPr>
            <p:ph idx="1" type="body"/>
          </p:nvPr>
        </p:nvSpPr>
        <p:spPr>
          <a:xfrm>
            <a:off x="311700" y="1152475"/>
            <a:ext cx="42603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chemeClr val="dk1"/>
              </a:buClr>
              <a:buSzPts val="1800"/>
              <a:buChar char="-"/>
            </a:pPr>
            <a:r>
              <a:rPr lang="en">
                <a:solidFill>
                  <a:schemeClr val="dk1"/>
                </a:solidFill>
              </a:rPr>
              <a:t>12V </a:t>
            </a:r>
            <a:r>
              <a:rPr lang="en">
                <a:solidFill>
                  <a:schemeClr val="dk1"/>
                </a:solidFill>
              </a:rPr>
              <a:t>Monocrystalline silicon PV solar panel</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Lightbulb</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Tape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Copper wires with plastic coating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Multimeter/Ammeter</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Chair (or something else to position the solar panel)</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Thermometer</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Weather Forecast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Pencil and paper (to record results)</a:t>
            </a:r>
            <a:endParaRPr/>
          </a:p>
        </p:txBody>
      </p:sp>
      <p:pic>
        <p:nvPicPr>
          <p:cNvPr id="185" name="Google Shape;185;p24"/>
          <p:cNvPicPr preferRelativeResize="0"/>
          <p:nvPr/>
        </p:nvPicPr>
        <p:blipFill>
          <a:blip r:embed="rId3">
            <a:alphaModFix/>
          </a:blip>
          <a:stretch>
            <a:fillRect/>
          </a:stretch>
        </p:blipFill>
        <p:spPr>
          <a:xfrm>
            <a:off x="4840975" y="1075000"/>
            <a:ext cx="3991327" cy="29934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5"/>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latin typeface="Alfa Slab One"/>
                <a:ea typeface="Alfa Slab One"/>
                <a:cs typeface="Alfa Slab One"/>
                <a:sym typeface="Alfa Slab One"/>
              </a:rPr>
              <a:t>Experimental </a:t>
            </a:r>
            <a:r>
              <a:rPr lang="en">
                <a:latin typeface="Alfa Slab One"/>
                <a:ea typeface="Alfa Slab One"/>
                <a:cs typeface="Alfa Slab One"/>
                <a:sym typeface="Alfa Slab One"/>
              </a:rPr>
              <a:t>Procedure</a:t>
            </a:r>
            <a:endParaRPr>
              <a:latin typeface="Alfa Slab One"/>
              <a:ea typeface="Alfa Slab One"/>
              <a:cs typeface="Alfa Slab One"/>
              <a:sym typeface="Alfa Slab On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196" name="Google Shape;196;p26"/>
          <p:cNvSpPr txBox="1"/>
          <p:nvPr>
            <p:ph idx="1" type="body"/>
          </p:nvPr>
        </p:nvSpPr>
        <p:spPr>
          <a:xfrm>
            <a:off x="311700" y="1152475"/>
            <a:ext cx="34602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1200"/>
              </a:spcAft>
              <a:buNone/>
            </a:pPr>
            <a:r>
              <a:rPr lang="en" sz="2300">
                <a:solidFill>
                  <a:srgbClr val="000000"/>
                </a:solidFill>
              </a:rPr>
              <a:t>1. First, measure the temperature.  For my experiment, I used the temperatures 5°C - 12°C. With help from the weather forecast, I was able to find the right times to perform the experiment at. To have some level of consistency, I only recorded data when it was partly cloudy. </a:t>
            </a:r>
            <a:endParaRPr sz="2300">
              <a:solidFill>
                <a:srgbClr val="000000"/>
              </a:solidFill>
            </a:endParaRPr>
          </a:p>
        </p:txBody>
      </p:sp>
      <p:pic>
        <p:nvPicPr>
          <p:cNvPr id="197" name="Google Shape;197;p26"/>
          <p:cNvPicPr preferRelativeResize="0"/>
          <p:nvPr/>
        </p:nvPicPr>
        <p:blipFill>
          <a:blip r:embed="rId3">
            <a:alphaModFix/>
          </a:blip>
          <a:stretch>
            <a:fillRect/>
          </a:stretch>
        </p:blipFill>
        <p:spPr>
          <a:xfrm>
            <a:off x="4339225" y="956150"/>
            <a:ext cx="4308275" cy="32311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203" name="Google Shape;203;p27"/>
          <p:cNvSpPr txBox="1"/>
          <p:nvPr>
            <p:ph idx="1" type="body"/>
          </p:nvPr>
        </p:nvSpPr>
        <p:spPr>
          <a:xfrm>
            <a:off x="311700" y="1152475"/>
            <a:ext cx="34602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2300">
                <a:solidFill>
                  <a:srgbClr val="000000"/>
                </a:solidFill>
              </a:rPr>
              <a:t>2. After checking the temperature, c</a:t>
            </a:r>
            <a:r>
              <a:rPr lang="en" sz="2300">
                <a:solidFill>
                  <a:srgbClr val="000000"/>
                </a:solidFill>
              </a:rPr>
              <a:t>onnect the solar panel to the light-bulb. If the bulb lights up, this was done correctly.</a:t>
            </a:r>
            <a:endParaRPr sz="2300">
              <a:solidFill>
                <a:srgbClr val="000000"/>
              </a:solidFill>
            </a:endParaRPr>
          </a:p>
          <a:p>
            <a:pPr indent="0" lvl="0" marL="0" rtl="0" algn="ctr">
              <a:spcBef>
                <a:spcPts val="1200"/>
              </a:spcBef>
              <a:spcAft>
                <a:spcPts val="0"/>
              </a:spcAft>
              <a:buNone/>
            </a:pPr>
            <a:r>
              <a:t/>
            </a:r>
            <a:endParaRPr sz="2300">
              <a:solidFill>
                <a:srgbClr val="000000"/>
              </a:solidFill>
            </a:endParaRPr>
          </a:p>
          <a:p>
            <a:pPr indent="0" lvl="0" marL="0" rtl="0" algn="l">
              <a:spcBef>
                <a:spcPts val="1200"/>
              </a:spcBef>
              <a:spcAft>
                <a:spcPts val="1200"/>
              </a:spcAft>
              <a:buClr>
                <a:schemeClr val="dk1"/>
              </a:buClr>
              <a:buSzPct val="47826"/>
              <a:buFont typeface="Arial"/>
              <a:buNone/>
            </a:pPr>
            <a:r>
              <a:rPr lang="en" sz="2300">
                <a:solidFill>
                  <a:srgbClr val="000000"/>
                </a:solidFill>
              </a:rPr>
              <a:t>3. Position the solar panel to point at the sky/sun. Use tape to secure the light-bulb and wires.</a:t>
            </a:r>
            <a:endParaRPr sz="2300">
              <a:solidFill>
                <a:schemeClr val="dk1"/>
              </a:solidFill>
              <a:latin typeface="Sniglet"/>
              <a:ea typeface="Sniglet"/>
              <a:cs typeface="Sniglet"/>
              <a:sym typeface="Sniglet"/>
            </a:endParaRPr>
          </a:p>
        </p:txBody>
      </p:sp>
      <p:pic>
        <p:nvPicPr>
          <p:cNvPr id="204" name="Google Shape;204;p27"/>
          <p:cNvPicPr preferRelativeResize="0"/>
          <p:nvPr/>
        </p:nvPicPr>
        <p:blipFill rotWithShape="1">
          <a:blip r:embed="rId3">
            <a:alphaModFix/>
          </a:blip>
          <a:srcRect b="0" l="44783" r="24765" t="32930"/>
          <a:stretch/>
        </p:blipFill>
        <p:spPr>
          <a:xfrm>
            <a:off x="4275550" y="642750"/>
            <a:ext cx="2166748" cy="3579226"/>
          </a:xfrm>
          <a:prstGeom prst="rect">
            <a:avLst/>
          </a:prstGeom>
          <a:noFill/>
          <a:ln>
            <a:noFill/>
          </a:ln>
        </p:spPr>
      </p:pic>
      <p:pic>
        <p:nvPicPr>
          <p:cNvPr id="205" name="Google Shape;205;p27"/>
          <p:cNvPicPr preferRelativeResize="0"/>
          <p:nvPr/>
        </p:nvPicPr>
        <p:blipFill>
          <a:blip r:embed="rId4">
            <a:alphaModFix/>
          </a:blip>
          <a:stretch>
            <a:fillRect/>
          </a:stretch>
        </p:blipFill>
        <p:spPr>
          <a:xfrm>
            <a:off x="6517725" y="1516086"/>
            <a:ext cx="2443402" cy="18325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Procedure</a:t>
            </a:r>
            <a:endParaRPr/>
          </a:p>
        </p:txBody>
      </p:sp>
      <p:sp>
        <p:nvSpPr>
          <p:cNvPr id="211" name="Google Shape;211;p28"/>
          <p:cNvSpPr txBox="1"/>
          <p:nvPr>
            <p:ph idx="1" type="body"/>
          </p:nvPr>
        </p:nvSpPr>
        <p:spPr>
          <a:xfrm>
            <a:off x="311700" y="1152475"/>
            <a:ext cx="34602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2300">
                <a:solidFill>
                  <a:srgbClr val="000000"/>
                </a:solidFill>
              </a:rPr>
              <a:t>4. Set the multimeter to measure amperes (A), to measure the current. </a:t>
            </a:r>
            <a:endParaRPr sz="2300">
              <a:solidFill>
                <a:srgbClr val="000000"/>
              </a:solidFill>
            </a:endParaRPr>
          </a:p>
          <a:p>
            <a:pPr indent="0" lvl="0" marL="0" rtl="0" algn="l">
              <a:spcBef>
                <a:spcPts val="1200"/>
              </a:spcBef>
              <a:spcAft>
                <a:spcPts val="0"/>
              </a:spcAft>
              <a:buNone/>
            </a:pPr>
            <a:r>
              <a:rPr lang="en" sz="2300">
                <a:solidFill>
                  <a:srgbClr val="000000"/>
                </a:solidFill>
              </a:rPr>
              <a:t>5. Hook it up to the circuit and measure the output. </a:t>
            </a:r>
            <a:endParaRPr sz="2300">
              <a:solidFill>
                <a:srgbClr val="000000"/>
              </a:solidFill>
            </a:endParaRPr>
          </a:p>
          <a:p>
            <a:pPr indent="0" lvl="0" marL="0" rtl="0" algn="l">
              <a:spcBef>
                <a:spcPts val="1200"/>
              </a:spcBef>
              <a:spcAft>
                <a:spcPts val="1200"/>
              </a:spcAft>
              <a:buNone/>
            </a:pPr>
            <a:r>
              <a:rPr lang="en" sz="2300">
                <a:solidFill>
                  <a:srgbClr val="000000"/>
                </a:solidFill>
              </a:rPr>
              <a:t>6. Repeat this process 3</a:t>
            </a:r>
            <a:r>
              <a:rPr lang="en" sz="2300">
                <a:solidFill>
                  <a:srgbClr val="000000"/>
                </a:solidFill>
              </a:rPr>
              <a:t> </a:t>
            </a:r>
            <a:r>
              <a:rPr lang="en" sz="2300">
                <a:solidFill>
                  <a:srgbClr val="000000"/>
                </a:solidFill>
              </a:rPr>
              <a:t>times with each temperature.</a:t>
            </a:r>
            <a:endParaRPr sz="2300">
              <a:solidFill>
                <a:schemeClr val="dk1"/>
              </a:solidFill>
              <a:latin typeface="Sniglet"/>
              <a:ea typeface="Sniglet"/>
              <a:cs typeface="Sniglet"/>
              <a:sym typeface="Sniglet"/>
            </a:endParaRPr>
          </a:p>
        </p:txBody>
      </p:sp>
      <p:pic>
        <p:nvPicPr>
          <p:cNvPr id="212" name="Google Shape;212;p28"/>
          <p:cNvPicPr preferRelativeResize="0"/>
          <p:nvPr/>
        </p:nvPicPr>
        <p:blipFill rotWithShape="1">
          <a:blip r:embed="rId3">
            <a:alphaModFix/>
          </a:blip>
          <a:srcRect b="7058" l="71701" r="2025" t="6435"/>
          <a:stretch/>
        </p:blipFill>
        <p:spPr>
          <a:xfrm>
            <a:off x="3771900" y="1507888"/>
            <a:ext cx="1317550" cy="1843675"/>
          </a:xfrm>
          <a:prstGeom prst="rect">
            <a:avLst/>
          </a:prstGeom>
          <a:noFill/>
          <a:ln>
            <a:noFill/>
          </a:ln>
        </p:spPr>
      </p:pic>
      <p:pic>
        <p:nvPicPr>
          <p:cNvPr id="213" name="Google Shape;213;p28"/>
          <p:cNvPicPr preferRelativeResize="0"/>
          <p:nvPr/>
        </p:nvPicPr>
        <p:blipFill>
          <a:blip r:embed="rId4">
            <a:alphaModFix/>
          </a:blip>
          <a:stretch>
            <a:fillRect/>
          </a:stretch>
        </p:blipFill>
        <p:spPr>
          <a:xfrm>
            <a:off x="5359225" y="1095175"/>
            <a:ext cx="3558799" cy="2669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9"/>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latin typeface="Alfa Slab One"/>
                <a:ea typeface="Alfa Slab One"/>
                <a:cs typeface="Alfa Slab One"/>
                <a:sym typeface="Alfa Slab One"/>
              </a:rPr>
              <a:t>Results</a:t>
            </a:r>
            <a:endParaRPr>
              <a:latin typeface="Alfa Slab One"/>
              <a:ea typeface="Alfa Slab One"/>
              <a:cs typeface="Alfa Slab One"/>
              <a:sym typeface="Alfa Slab On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0"/>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Experimental Data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Experimental</a:t>
            </a:r>
            <a:r>
              <a:rPr lang="en"/>
              <a:t> Data</a:t>
            </a:r>
            <a:endParaRPr/>
          </a:p>
        </p:txBody>
      </p:sp>
      <p:graphicFrame>
        <p:nvGraphicFramePr>
          <p:cNvPr id="229" name="Google Shape;229;p31"/>
          <p:cNvGraphicFramePr/>
          <p:nvPr/>
        </p:nvGraphicFramePr>
        <p:xfrm>
          <a:off x="183125" y="1232110"/>
          <a:ext cx="3000000" cy="3000000"/>
        </p:xfrm>
        <a:graphic>
          <a:graphicData uri="http://schemas.openxmlformats.org/drawingml/2006/table">
            <a:tbl>
              <a:tblPr>
                <a:noFill/>
                <a:tableStyleId>{D1B16CB4-D3FE-4A6E-B39A-9013BD2D88D4}</a:tableStyleId>
              </a:tblPr>
              <a:tblGrid>
                <a:gridCol w="620750"/>
                <a:gridCol w="620750"/>
                <a:gridCol w="620750"/>
                <a:gridCol w="620750"/>
                <a:gridCol w="620750"/>
                <a:gridCol w="620750"/>
              </a:tblGrid>
              <a:tr h="495750">
                <a:tc>
                  <a:txBody>
                    <a:bodyPr/>
                    <a:lstStyle/>
                    <a:p>
                      <a:pPr indent="0" lvl="0" marL="0" rtl="0" algn="l">
                        <a:spcBef>
                          <a:spcPts val="0"/>
                        </a:spcBef>
                        <a:spcAft>
                          <a:spcPts val="0"/>
                        </a:spcAft>
                        <a:buNone/>
                      </a:pPr>
                      <a:r>
                        <a:t/>
                      </a:r>
                      <a:endParaRPr sz="6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600"/>
                        <a:t>Rec. 1</a:t>
                      </a:r>
                      <a:endParaRPr b="1" sz="600"/>
                    </a:p>
                  </a:txBody>
                  <a:tcPr marT="91425" marB="91425" marR="91425" marL="91425"/>
                </a:tc>
                <a:tc>
                  <a:txBody>
                    <a:bodyPr/>
                    <a:lstStyle/>
                    <a:p>
                      <a:pPr indent="0" lvl="0" marL="0" rtl="0" algn="ctr">
                        <a:spcBef>
                          <a:spcPts val="0"/>
                        </a:spcBef>
                        <a:spcAft>
                          <a:spcPts val="0"/>
                        </a:spcAft>
                        <a:buNone/>
                      </a:pPr>
                      <a:r>
                        <a:rPr b="1" lang="en" sz="600"/>
                        <a:t>Rec. 2</a:t>
                      </a:r>
                      <a:endParaRPr b="1" sz="600"/>
                    </a:p>
                  </a:txBody>
                  <a:tcPr marT="91425" marB="91425" marR="91425" marL="91425"/>
                </a:tc>
                <a:tc>
                  <a:txBody>
                    <a:bodyPr/>
                    <a:lstStyle/>
                    <a:p>
                      <a:pPr indent="0" lvl="0" marL="0" rtl="0" algn="ctr">
                        <a:spcBef>
                          <a:spcPts val="0"/>
                        </a:spcBef>
                        <a:spcAft>
                          <a:spcPts val="0"/>
                        </a:spcAft>
                        <a:buNone/>
                      </a:pPr>
                      <a:r>
                        <a:rPr b="1" lang="en" sz="600"/>
                        <a:t>Rec. 3</a:t>
                      </a:r>
                      <a:endParaRPr b="1" sz="600"/>
                    </a:p>
                  </a:txBody>
                  <a:tcPr marT="91425" marB="91425" marR="91425" marL="91425"/>
                </a:tc>
                <a:tc>
                  <a:txBody>
                    <a:bodyPr/>
                    <a:lstStyle/>
                    <a:p>
                      <a:pPr indent="0" lvl="0" marL="0" rtl="0" algn="ctr">
                        <a:spcBef>
                          <a:spcPts val="0"/>
                        </a:spcBef>
                        <a:spcAft>
                          <a:spcPts val="0"/>
                        </a:spcAft>
                        <a:buNone/>
                      </a:pPr>
                      <a:r>
                        <a:rPr b="1" lang="en" sz="600"/>
                        <a:t>Average Current</a:t>
                      </a:r>
                      <a:endParaRPr b="1" sz="600"/>
                    </a:p>
                  </a:txBody>
                  <a:tcPr marT="91425" marB="91425" marR="91425" marL="91425"/>
                </a:tc>
                <a:tc>
                  <a:txBody>
                    <a:bodyPr/>
                    <a:lstStyle/>
                    <a:p>
                      <a:pPr indent="0" lvl="0" marL="0" rtl="0" algn="ctr">
                        <a:spcBef>
                          <a:spcPts val="0"/>
                        </a:spcBef>
                        <a:spcAft>
                          <a:spcPts val="0"/>
                        </a:spcAft>
                        <a:buNone/>
                      </a:pPr>
                      <a:r>
                        <a:rPr b="1" lang="en" sz="600"/>
                        <a:t>Resistance (based on average current)</a:t>
                      </a:r>
                      <a:endParaRPr b="1"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5</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0.2 </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0.19 </a:t>
                      </a:r>
                      <a:endParaRPr sz="600"/>
                    </a:p>
                  </a:txBody>
                  <a:tcPr marT="91425" marB="91425" marR="91425" marL="91425"/>
                </a:tc>
                <a:tc>
                  <a:txBody>
                    <a:bodyPr/>
                    <a:lstStyle/>
                    <a:p>
                      <a:pPr indent="0" lvl="0" marL="0" rtl="0" algn="l">
                        <a:spcBef>
                          <a:spcPts val="0"/>
                        </a:spcBef>
                        <a:spcAft>
                          <a:spcPts val="0"/>
                        </a:spcAft>
                        <a:buNone/>
                      </a:pPr>
                      <a:r>
                        <a:rPr lang="en" sz="600"/>
                        <a:t>0.19 </a:t>
                      </a:r>
                      <a:endParaRPr sz="600"/>
                    </a:p>
                  </a:txBody>
                  <a:tcPr marT="91425" marB="91425" marR="91425" marL="91425"/>
                </a:tc>
                <a:tc>
                  <a:txBody>
                    <a:bodyPr/>
                    <a:lstStyle/>
                    <a:p>
                      <a:pPr indent="0" lvl="0" marL="0" rtl="0" algn="l">
                        <a:spcBef>
                          <a:spcPts val="0"/>
                        </a:spcBef>
                        <a:spcAft>
                          <a:spcPts val="0"/>
                        </a:spcAft>
                        <a:buNone/>
                      </a:pPr>
                      <a:r>
                        <a:rPr lang="en" sz="600"/>
                        <a:t>0.193 A</a:t>
                      </a:r>
                      <a:endParaRPr sz="600"/>
                    </a:p>
                  </a:txBody>
                  <a:tcPr marT="91425" marB="91425" marR="91425" marL="91425"/>
                </a:tc>
                <a:tc>
                  <a:txBody>
                    <a:bodyPr/>
                    <a:lstStyle/>
                    <a:p>
                      <a:pPr indent="0" lvl="0" marL="0" rtl="0" algn="l">
                        <a:spcBef>
                          <a:spcPts val="0"/>
                        </a:spcBef>
                        <a:spcAft>
                          <a:spcPts val="0"/>
                        </a:spcAft>
                        <a:buNone/>
                      </a:pPr>
                      <a:r>
                        <a:rPr lang="en" sz="600"/>
                        <a:t>62.176Ω</a:t>
                      </a:r>
                      <a:endParaRPr sz="600"/>
                    </a:p>
                  </a:txBody>
                  <a:tcPr marT="91425" marB="91425" marR="91425" marL="91425"/>
                </a:tc>
              </a:tr>
              <a:tr h="274300">
                <a:tc>
                  <a:txBody>
                    <a:bodyPr/>
                    <a:lstStyle/>
                    <a:p>
                      <a:pPr indent="0" lvl="0" marL="0" rtl="0" algn="l">
                        <a:spcBef>
                          <a:spcPts val="0"/>
                        </a:spcBef>
                        <a:spcAft>
                          <a:spcPts val="0"/>
                        </a:spcAft>
                        <a:buClr>
                          <a:schemeClr val="dk1"/>
                        </a:buClr>
                        <a:buSzPts val="1100"/>
                        <a:buFont typeface="Arial"/>
                        <a:buNone/>
                      </a:pPr>
                      <a:r>
                        <a:rPr b="1" lang="en" sz="600">
                          <a:solidFill>
                            <a:srgbClr val="202124"/>
                          </a:solidFill>
                        </a:rPr>
                        <a:t>6</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0.18 </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0.19</a:t>
                      </a:r>
                      <a:endParaRPr sz="600"/>
                    </a:p>
                  </a:txBody>
                  <a:tcPr marT="91425" marB="91425" marR="91425" marL="91425"/>
                </a:tc>
                <a:tc>
                  <a:txBody>
                    <a:bodyPr/>
                    <a:lstStyle/>
                    <a:p>
                      <a:pPr indent="0" lvl="0" marL="0" rtl="0" algn="l">
                        <a:spcBef>
                          <a:spcPts val="0"/>
                        </a:spcBef>
                        <a:spcAft>
                          <a:spcPts val="0"/>
                        </a:spcAft>
                        <a:buNone/>
                      </a:pPr>
                      <a:r>
                        <a:rPr lang="en" sz="600"/>
                        <a:t>0.17 </a:t>
                      </a:r>
                      <a:endParaRPr sz="600"/>
                    </a:p>
                  </a:txBody>
                  <a:tcPr marT="91425" marB="91425" marR="91425" marL="91425"/>
                </a:tc>
                <a:tc>
                  <a:txBody>
                    <a:bodyPr/>
                    <a:lstStyle/>
                    <a:p>
                      <a:pPr indent="0" lvl="0" marL="0" rtl="0" algn="l">
                        <a:spcBef>
                          <a:spcPts val="0"/>
                        </a:spcBef>
                        <a:spcAft>
                          <a:spcPts val="0"/>
                        </a:spcAft>
                        <a:buNone/>
                      </a:pPr>
                      <a:r>
                        <a:rPr lang="en" sz="600"/>
                        <a:t>0.18 A</a:t>
                      </a:r>
                      <a:endParaRPr sz="600"/>
                    </a:p>
                  </a:txBody>
                  <a:tcPr marT="91425" marB="91425" marR="91425" marL="91425"/>
                </a:tc>
                <a:tc>
                  <a:txBody>
                    <a:bodyPr/>
                    <a:lstStyle/>
                    <a:p>
                      <a:pPr indent="0" lvl="0" marL="0" rtl="0" algn="l">
                        <a:spcBef>
                          <a:spcPts val="0"/>
                        </a:spcBef>
                        <a:spcAft>
                          <a:spcPts val="0"/>
                        </a:spcAft>
                        <a:buNone/>
                      </a:pPr>
                      <a:r>
                        <a:rPr lang="en" sz="600"/>
                        <a:t>66.667Ω</a:t>
                      </a:r>
                      <a:endParaRPr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7</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0.17</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0.16</a:t>
                      </a:r>
                      <a:endParaRPr sz="600"/>
                    </a:p>
                  </a:txBody>
                  <a:tcPr marT="91425" marB="91425" marR="91425" marL="91425"/>
                </a:tc>
                <a:tc>
                  <a:txBody>
                    <a:bodyPr/>
                    <a:lstStyle/>
                    <a:p>
                      <a:pPr indent="0" lvl="0" marL="0" rtl="0" algn="l">
                        <a:spcBef>
                          <a:spcPts val="0"/>
                        </a:spcBef>
                        <a:spcAft>
                          <a:spcPts val="0"/>
                        </a:spcAft>
                        <a:buNone/>
                      </a:pPr>
                      <a:r>
                        <a:rPr lang="en" sz="600"/>
                        <a:t>0.17</a:t>
                      </a:r>
                      <a:endParaRPr sz="600"/>
                    </a:p>
                  </a:txBody>
                  <a:tcPr marT="91425" marB="91425" marR="91425" marL="91425"/>
                </a:tc>
                <a:tc>
                  <a:txBody>
                    <a:bodyPr/>
                    <a:lstStyle/>
                    <a:p>
                      <a:pPr indent="0" lvl="0" marL="0" rtl="0" algn="l">
                        <a:spcBef>
                          <a:spcPts val="0"/>
                        </a:spcBef>
                        <a:spcAft>
                          <a:spcPts val="0"/>
                        </a:spcAft>
                        <a:buNone/>
                      </a:pPr>
                      <a:r>
                        <a:rPr lang="en" sz="600"/>
                        <a:t>0.167 A</a:t>
                      </a:r>
                      <a:endParaRPr sz="600"/>
                    </a:p>
                  </a:txBody>
                  <a:tcPr marT="91425" marB="91425" marR="91425" marL="91425"/>
                </a:tc>
                <a:tc>
                  <a:txBody>
                    <a:bodyPr/>
                    <a:lstStyle/>
                    <a:p>
                      <a:pPr indent="0" lvl="0" marL="0" rtl="0" algn="l">
                        <a:spcBef>
                          <a:spcPts val="0"/>
                        </a:spcBef>
                        <a:spcAft>
                          <a:spcPts val="0"/>
                        </a:spcAft>
                        <a:buNone/>
                      </a:pPr>
                      <a:r>
                        <a:rPr lang="en" sz="600"/>
                        <a:t>71.856Ω</a:t>
                      </a:r>
                      <a:endParaRPr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8°C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0.14</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0.15</a:t>
                      </a:r>
                      <a:endParaRPr sz="600"/>
                    </a:p>
                  </a:txBody>
                  <a:tcPr marT="91425" marB="91425" marR="91425" marL="91425"/>
                </a:tc>
                <a:tc>
                  <a:txBody>
                    <a:bodyPr/>
                    <a:lstStyle/>
                    <a:p>
                      <a:pPr indent="0" lvl="0" marL="0" rtl="0" algn="l">
                        <a:spcBef>
                          <a:spcPts val="0"/>
                        </a:spcBef>
                        <a:spcAft>
                          <a:spcPts val="0"/>
                        </a:spcAft>
                        <a:buNone/>
                      </a:pPr>
                      <a:r>
                        <a:rPr lang="en" sz="600"/>
                        <a:t>0.17</a:t>
                      </a:r>
                      <a:endParaRPr sz="600"/>
                    </a:p>
                  </a:txBody>
                  <a:tcPr marT="91425" marB="91425" marR="91425" marL="91425"/>
                </a:tc>
                <a:tc>
                  <a:txBody>
                    <a:bodyPr/>
                    <a:lstStyle/>
                    <a:p>
                      <a:pPr indent="0" lvl="0" marL="0" rtl="0" algn="l">
                        <a:spcBef>
                          <a:spcPts val="0"/>
                        </a:spcBef>
                        <a:spcAft>
                          <a:spcPts val="0"/>
                        </a:spcAft>
                        <a:buNone/>
                      </a:pPr>
                      <a:r>
                        <a:rPr lang="en" sz="600"/>
                        <a:t>0.153 A</a:t>
                      </a:r>
                      <a:endParaRPr sz="600"/>
                    </a:p>
                  </a:txBody>
                  <a:tcPr marT="91425" marB="91425" marR="91425" marL="91425"/>
                </a:tc>
                <a:tc>
                  <a:txBody>
                    <a:bodyPr/>
                    <a:lstStyle/>
                    <a:p>
                      <a:pPr indent="0" lvl="0" marL="0" rtl="0" algn="l">
                        <a:spcBef>
                          <a:spcPts val="0"/>
                        </a:spcBef>
                        <a:spcAft>
                          <a:spcPts val="0"/>
                        </a:spcAft>
                        <a:buNone/>
                      </a:pPr>
                      <a:r>
                        <a:rPr lang="en" sz="600"/>
                        <a:t>78.431Ω</a:t>
                      </a:r>
                      <a:endParaRPr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9</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0.15</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0.15</a:t>
                      </a:r>
                      <a:endParaRPr sz="600"/>
                    </a:p>
                  </a:txBody>
                  <a:tcPr marT="91425" marB="91425" marR="91425" marL="91425"/>
                </a:tc>
                <a:tc>
                  <a:txBody>
                    <a:bodyPr/>
                    <a:lstStyle/>
                    <a:p>
                      <a:pPr indent="0" lvl="0" marL="0" rtl="0" algn="l">
                        <a:spcBef>
                          <a:spcPts val="0"/>
                        </a:spcBef>
                        <a:spcAft>
                          <a:spcPts val="0"/>
                        </a:spcAft>
                        <a:buNone/>
                      </a:pPr>
                      <a:r>
                        <a:rPr lang="en" sz="600"/>
                        <a:t>0.16</a:t>
                      </a:r>
                      <a:endParaRPr sz="600"/>
                    </a:p>
                  </a:txBody>
                  <a:tcPr marT="91425" marB="91425" marR="91425" marL="91425"/>
                </a:tc>
                <a:tc>
                  <a:txBody>
                    <a:bodyPr/>
                    <a:lstStyle/>
                    <a:p>
                      <a:pPr indent="0" lvl="0" marL="0" rtl="0" algn="l">
                        <a:spcBef>
                          <a:spcPts val="0"/>
                        </a:spcBef>
                        <a:spcAft>
                          <a:spcPts val="0"/>
                        </a:spcAft>
                        <a:buNone/>
                      </a:pPr>
                      <a:r>
                        <a:rPr lang="en" sz="600"/>
                        <a:t>0.153 A</a:t>
                      </a:r>
                      <a:endParaRPr sz="600"/>
                    </a:p>
                  </a:txBody>
                  <a:tcPr marT="91425" marB="91425" marR="91425" marL="91425"/>
                </a:tc>
                <a:tc>
                  <a:txBody>
                    <a:bodyPr/>
                    <a:lstStyle/>
                    <a:p>
                      <a:pPr indent="0" lvl="0" marL="0" rtl="0" algn="l">
                        <a:spcBef>
                          <a:spcPts val="0"/>
                        </a:spcBef>
                        <a:spcAft>
                          <a:spcPts val="0"/>
                        </a:spcAft>
                        <a:buNone/>
                      </a:pPr>
                      <a:r>
                        <a:rPr lang="en" sz="600"/>
                        <a:t>78.431Ω</a:t>
                      </a:r>
                      <a:endParaRPr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10</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0.17</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0.15</a:t>
                      </a:r>
                      <a:endParaRPr sz="600"/>
                    </a:p>
                  </a:txBody>
                  <a:tcPr marT="91425" marB="91425" marR="91425" marL="91425"/>
                </a:tc>
                <a:tc>
                  <a:txBody>
                    <a:bodyPr/>
                    <a:lstStyle/>
                    <a:p>
                      <a:pPr indent="0" lvl="0" marL="0" rtl="0" algn="l">
                        <a:spcBef>
                          <a:spcPts val="0"/>
                        </a:spcBef>
                        <a:spcAft>
                          <a:spcPts val="0"/>
                        </a:spcAft>
                        <a:buNone/>
                      </a:pPr>
                      <a:r>
                        <a:rPr lang="en" sz="600"/>
                        <a:t>0.18</a:t>
                      </a:r>
                      <a:endParaRPr sz="600"/>
                    </a:p>
                  </a:txBody>
                  <a:tcPr marT="91425" marB="91425" marR="91425" marL="91425"/>
                </a:tc>
                <a:tc>
                  <a:txBody>
                    <a:bodyPr/>
                    <a:lstStyle/>
                    <a:p>
                      <a:pPr indent="0" lvl="0" marL="0" rtl="0" algn="l">
                        <a:spcBef>
                          <a:spcPts val="0"/>
                        </a:spcBef>
                        <a:spcAft>
                          <a:spcPts val="0"/>
                        </a:spcAft>
                        <a:buNone/>
                      </a:pPr>
                      <a:r>
                        <a:rPr lang="en" sz="600"/>
                        <a:t>0.167 A</a:t>
                      </a:r>
                      <a:endParaRPr sz="600"/>
                    </a:p>
                  </a:txBody>
                  <a:tcPr marT="91425" marB="91425" marR="91425" marL="91425"/>
                </a:tc>
                <a:tc>
                  <a:txBody>
                    <a:bodyPr/>
                    <a:lstStyle/>
                    <a:p>
                      <a:pPr indent="0" lvl="0" marL="0" rtl="0" algn="l">
                        <a:spcBef>
                          <a:spcPts val="0"/>
                        </a:spcBef>
                        <a:spcAft>
                          <a:spcPts val="0"/>
                        </a:spcAft>
                        <a:buNone/>
                      </a:pPr>
                      <a:r>
                        <a:rPr lang="en" sz="600"/>
                        <a:t>71.856Ω</a:t>
                      </a:r>
                      <a:endParaRPr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11</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0.13</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0.15</a:t>
                      </a:r>
                      <a:endParaRPr sz="600"/>
                    </a:p>
                  </a:txBody>
                  <a:tcPr marT="91425" marB="91425" marR="91425" marL="91425"/>
                </a:tc>
                <a:tc>
                  <a:txBody>
                    <a:bodyPr/>
                    <a:lstStyle/>
                    <a:p>
                      <a:pPr indent="0" lvl="0" marL="0" rtl="0" algn="l">
                        <a:spcBef>
                          <a:spcPts val="0"/>
                        </a:spcBef>
                        <a:spcAft>
                          <a:spcPts val="0"/>
                        </a:spcAft>
                        <a:buNone/>
                      </a:pPr>
                      <a:r>
                        <a:rPr lang="en" sz="600"/>
                        <a:t>0.16</a:t>
                      </a:r>
                      <a:endParaRPr sz="600"/>
                    </a:p>
                  </a:txBody>
                  <a:tcPr marT="91425" marB="91425" marR="91425" marL="91425"/>
                </a:tc>
                <a:tc>
                  <a:txBody>
                    <a:bodyPr/>
                    <a:lstStyle/>
                    <a:p>
                      <a:pPr indent="0" lvl="0" marL="0" rtl="0" algn="l">
                        <a:spcBef>
                          <a:spcPts val="0"/>
                        </a:spcBef>
                        <a:spcAft>
                          <a:spcPts val="0"/>
                        </a:spcAft>
                        <a:buNone/>
                      </a:pPr>
                      <a:r>
                        <a:rPr lang="en" sz="600"/>
                        <a:t>0.147 A</a:t>
                      </a:r>
                      <a:endParaRPr sz="600"/>
                    </a:p>
                  </a:txBody>
                  <a:tcPr marT="91425" marB="91425" marR="91425" marL="91425"/>
                </a:tc>
                <a:tc>
                  <a:txBody>
                    <a:bodyPr/>
                    <a:lstStyle/>
                    <a:p>
                      <a:pPr indent="0" lvl="0" marL="0" rtl="0" algn="l">
                        <a:spcBef>
                          <a:spcPts val="0"/>
                        </a:spcBef>
                        <a:spcAft>
                          <a:spcPts val="0"/>
                        </a:spcAft>
                        <a:buNone/>
                      </a:pPr>
                      <a:r>
                        <a:rPr lang="en" sz="600"/>
                        <a:t>81.633Ω</a:t>
                      </a:r>
                      <a:endParaRPr sz="600"/>
                    </a:p>
                  </a:txBody>
                  <a:tcPr marT="91425" marB="91425" marR="91425" marL="91425"/>
                </a:tc>
              </a:tr>
              <a:tr h="274300">
                <a:tc>
                  <a:txBody>
                    <a:bodyPr/>
                    <a:lstStyle/>
                    <a:p>
                      <a:pPr indent="0" lvl="0" marL="0" rtl="0" algn="l">
                        <a:spcBef>
                          <a:spcPts val="0"/>
                        </a:spcBef>
                        <a:spcAft>
                          <a:spcPts val="0"/>
                        </a:spcAft>
                        <a:buNone/>
                      </a:pPr>
                      <a:r>
                        <a:rPr b="1" lang="en" sz="600">
                          <a:solidFill>
                            <a:srgbClr val="202124"/>
                          </a:solidFill>
                        </a:rPr>
                        <a:t>12</a:t>
                      </a:r>
                      <a:r>
                        <a:rPr b="1" lang="en" sz="600">
                          <a:solidFill>
                            <a:srgbClr val="202124"/>
                          </a:solidFill>
                        </a:rPr>
                        <a:t>°C</a:t>
                      </a:r>
                      <a:endParaRPr b="1" sz="600">
                        <a:solidFill>
                          <a:srgbClr val="202124"/>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600"/>
                        <a:t>0.11</a:t>
                      </a:r>
                      <a:endParaRPr sz="6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en" sz="600"/>
                        <a:t>0.14</a:t>
                      </a:r>
                      <a:endParaRPr sz="600"/>
                    </a:p>
                  </a:txBody>
                  <a:tcPr marT="91425" marB="91425" marR="91425" marL="91425"/>
                </a:tc>
                <a:tc>
                  <a:txBody>
                    <a:bodyPr/>
                    <a:lstStyle/>
                    <a:p>
                      <a:pPr indent="0" lvl="0" marL="0" rtl="0" algn="l">
                        <a:spcBef>
                          <a:spcPts val="0"/>
                        </a:spcBef>
                        <a:spcAft>
                          <a:spcPts val="0"/>
                        </a:spcAft>
                        <a:buNone/>
                      </a:pPr>
                      <a:r>
                        <a:rPr lang="en" sz="600"/>
                        <a:t>0.13</a:t>
                      </a:r>
                      <a:endParaRPr sz="600"/>
                    </a:p>
                  </a:txBody>
                  <a:tcPr marT="91425" marB="91425" marR="91425" marL="91425"/>
                </a:tc>
                <a:tc>
                  <a:txBody>
                    <a:bodyPr/>
                    <a:lstStyle/>
                    <a:p>
                      <a:pPr indent="0" lvl="0" marL="0" rtl="0" algn="l">
                        <a:spcBef>
                          <a:spcPts val="0"/>
                        </a:spcBef>
                        <a:spcAft>
                          <a:spcPts val="0"/>
                        </a:spcAft>
                        <a:buNone/>
                      </a:pPr>
                      <a:r>
                        <a:rPr lang="en" sz="600"/>
                        <a:t>0.127 A</a:t>
                      </a:r>
                      <a:endParaRPr sz="600"/>
                    </a:p>
                  </a:txBody>
                  <a:tcPr marT="91425" marB="91425" marR="91425" marL="91425"/>
                </a:tc>
                <a:tc>
                  <a:txBody>
                    <a:bodyPr/>
                    <a:lstStyle/>
                    <a:p>
                      <a:pPr indent="0" lvl="0" marL="0" rtl="0" algn="l">
                        <a:spcBef>
                          <a:spcPts val="0"/>
                        </a:spcBef>
                        <a:spcAft>
                          <a:spcPts val="0"/>
                        </a:spcAft>
                        <a:buNone/>
                      </a:pPr>
                      <a:r>
                        <a:rPr lang="en" sz="600"/>
                        <a:t>94.488Ω</a:t>
                      </a:r>
                      <a:endParaRPr sz="600"/>
                    </a:p>
                  </a:txBody>
                  <a:tcPr marT="91425" marB="91425" marR="91425" marL="91425"/>
                </a:tc>
              </a:tr>
            </a:tbl>
          </a:graphicData>
        </a:graphic>
      </p:graphicFrame>
      <p:sp>
        <p:nvSpPr>
          <p:cNvPr id="230" name="Google Shape;230;p31"/>
          <p:cNvSpPr txBox="1"/>
          <p:nvPr/>
        </p:nvSpPr>
        <p:spPr>
          <a:xfrm>
            <a:off x="4179100" y="1017800"/>
            <a:ext cx="4832700" cy="166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As you can see, the results of the physical experiment has a negative slope, that is almost linear. This shows that the higher the temperature, the less efficient the solar panels are. </a:t>
            </a:r>
            <a:endParaRPr sz="15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There may have been an error in this experiment, where the output rises. This is likely due to the sunlight not being the exact same the entire time, even if attempted to be in a partly cloudy environment.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To find the resistance, Ohm’s law can be used (V= I/R). In this case, the solar panel used was 12V, so the resistance can be calculated from the current and voltage.</a:t>
            </a:r>
            <a:endParaRPr>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32" title="Points scored"/>
          <p:cNvPicPr preferRelativeResize="0"/>
          <p:nvPr/>
        </p:nvPicPr>
        <p:blipFill>
          <a:blip r:embed="rId3">
            <a:alphaModFix/>
          </a:blip>
          <a:stretch>
            <a:fillRect/>
          </a:stretch>
        </p:blipFill>
        <p:spPr>
          <a:xfrm>
            <a:off x="0" y="647475"/>
            <a:ext cx="4897050" cy="3028000"/>
          </a:xfrm>
          <a:prstGeom prst="rect">
            <a:avLst/>
          </a:prstGeom>
          <a:noFill/>
          <a:ln>
            <a:noFill/>
          </a:ln>
        </p:spPr>
      </p:pic>
      <p:sp>
        <p:nvSpPr>
          <p:cNvPr id="236" name="Google Shape;236;p32"/>
          <p:cNvSpPr txBox="1"/>
          <p:nvPr/>
        </p:nvSpPr>
        <p:spPr>
          <a:xfrm>
            <a:off x="9365450" y="2400300"/>
            <a:ext cx="61722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237" name="Google Shape;237;p32"/>
          <p:cNvSpPr txBox="1"/>
          <p:nvPr/>
        </p:nvSpPr>
        <p:spPr>
          <a:xfrm>
            <a:off x="4993475" y="525075"/>
            <a:ext cx="37440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238" name="Google Shape;238;p32"/>
          <p:cNvSpPr txBox="1"/>
          <p:nvPr/>
        </p:nvSpPr>
        <p:spPr>
          <a:xfrm>
            <a:off x="5572150" y="1245075"/>
            <a:ext cx="3242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From this graph, it is seen that the temperature of the solar panel reduces solar output in a negative gradient. This supports the hypothesis that the current will decrease with increasing temperature. </a:t>
            </a:r>
            <a:endParaRPr>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33" title="Chart"/>
          <p:cNvPicPr preferRelativeResize="0"/>
          <p:nvPr/>
        </p:nvPicPr>
        <p:blipFill>
          <a:blip r:embed="rId3">
            <a:alphaModFix/>
          </a:blip>
          <a:stretch>
            <a:fillRect/>
          </a:stretch>
        </p:blipFill>
        <p:spPr>
          <a:xfrm>
            <a:off x="0" y="576450"/>
            <a:ext cx="5497125" cy="3399050"/>
          </a:xfrm>
          <a:prstGeom prst="rect">
            <a:avLst/>
          </a:prstGeom>
          <a:noFill/>
          <a:ln>
            <a:noFill/>
          </a:ln>
        </p:spPr>
      </p:pic>
      <p:sp>
        <p:nvSpPr>
          <p:cNvPr id="244" name="Google Shape;244;p33"/>
          <p:cNvSpPr txBox="1"/>
          <p:nvPr/>
        </p:nvSpPr>
        <p:spPr>
          <a:xfrm>
            <a:off x="5411400" y="1060850"/>
            <a:ext cx="3653100" cy="7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From this graph, it can be seen that the resistance of the current increases with temperature, which supports the hypothesis.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The higher the temperature, the higher resistance there is, which reduces the solar output.</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4"/>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Theoretical </a:t>
            </a:r>
            <a:r>
              <a:rPr lang="en"/>
              <a:t>Data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Past Conditions </a:t>
            </a:r>
            <a:r>
              <a:rPr lang="en"/>
              <a:t>(</a:t>
            </a:r>
            <a:r>
              <a:rPr lang="en"/>
              <a:t>1981 - 2010)</a:t>
            </a:r>
            <a:endParaRPr/>
          </a:p>
        </p:txBody>
      </p:sp>
      <p:pic>
        <p:nvPicPr>
          <p:cNvPr id="255" name="Google Shape;255;p35"/>
          <p:cNvPicPr preferRelativeResize="0"/>
          <p:nvPr/>
        </p:nvPicPr>
        <p:blipFill>
          <a:blip r:embed="rId3">
            <a:alphaModFix/>
          </a:blip>
          <a:stretch>
            <a:fillRect/>
          </a:stretch>
        </p:blipFill>
        <p:spPr>
          <a:xfrm>
            <a:off x="206575" y="1017800"/>
            <a:ext cx="8805277" cy="1851925"/>
          </a:xfrm>
          <a:prstGeom prst="rect">
            <a:avLst/>
          </a:prstGeom>
          <a:noFill/>
          <a:ln>
            <a:noFill/>
          </a:ln>
        </p:spPr>
      </p:pic>
      <p:pic>
        <p:nvPicPr>
          <p:cNvPr id="256" name="Google Shape;256;p35" title="Points scored"/>
          <p:cNvPicPr preferRelativeResize="0"/>
          <p:nvPr/>
        </p:nvPicPr>
        <p:blipFill>
          <a:blip r:embed="rId4">
            <a:alphaModFix/>
          </a:blip>
          <a:stretch>
            <a:fillRect/>
          </a:stretch>
        </p:blipFill>
        <p:spPr>
          <a:xfrm>
            <a:off x="152400" y="2869725"/>
            <a:ext cx="4043046" cy="1984450"/>
          </a:xfrm>
          <a:prstGeom prst="rect">
            <a:avLst/>
          </a:prstGeom>
          <a:noFill/>
          <a:ln>
            <a:noFill/>
          </a:ln>
        </p:spPr>
      </p:pic>
      <p:sp>
        <p:nvSpPr>
          <p:cNvPr id="257" name="Google Shape;257;p35"/>
          <p:cNvSpPr txBox="1"/>
          <p:nvPr/>
        </p:nvSpPr>
        <p:spPr>
          <a:xfrm>
            <a:off x="4195450" y="2925375"/>
            <a:ext cx="48915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From this data, you can see that the most energy that would be made by a solar panel annually is during autumn. The least energy that was produced would be in winter. This time period has the highest annual solar output, at 43 453.76 w/m². </a:t>
            </a:r>
            <a:endParaRPr>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Recent/Future Cond</a:t>
            </a:r>
            <a:r>
              <a:rPr lang="en"/>
              <a:t>itions (</a:t>
            </a:r>
            <a:r>
              <a:rPr lang="en"/>
              <a:t>2011 - 2040)</a:t>
            </a:r>
            <a:endParaRPr sz="1400">
              <a:solidFill>
                <a:srgbClr val="000000"/>
              </a:solidFill>
            </a:endParaRPr>
          </a:p>
          <a:p>
            <a:pPr indent="0" lvl="0" marL="0" rtl="0" algn="l">
              <a:spcBef>
                <a:spcPts val="0"/>
              </a:spcBef>
              <a:spcAft>
                <a:spcPts val="0"/>
              </a:spcAft>
              <a:buNone/>
            </a:pPr>
            <a:r>
              <a:t/>
            </a:r>
            <a:endParaRPr/>
          </a:p>
        </p:txBody>
      </p:sp>
      <p:pic>
        <p:nvPicPr>
          <p:cNvPr id="263" name="Google Shape;263;p36"/>
          <p:cNvPicPr preferRelativeResize="0"/>
          <p:nvPr/>
        </p:nvPicPr>
        <p:blipFill>
          <a:blip r:embed="rId3">
            <a:alphaModFix/>
          </a:blip>
          <a:stretch>
            <a:fillRect/>
          </a:stretch>
        </p:blipFill>
        <p:spPr>
          <a:xfrm>
            <a:off x="75000" y="954725"/>
            <a:ext cx="9011851" cy="1794525"/>
          </a:xfrm>
          <a:prstGeom prst="rect">
            <a:avLst/>
          </a:prstGeom>
          <a:noFill/>
          <a:ln>
            <a:noFill/>
          </a:ln>
        </p:spPr>
      </p:pic>
      <p:pic>
        <p:nvPicPr>
          <p:cNvPr id="264" name="Google Shape;264;p36" title="Chart"/>
          <p:cNvPicPr preferRelativeResize="0"/>
          <p:nvPr/>
        </p:nvPicPr>
        <p:blipFill>
          <a:blip r:embed="rId4">
            <a:alphaModFix/>
          </a:blip>
          <a:stretch>
            <a:fillRect/>
          </a:stretch>
        </p:blipFill>
        <p:spPr>
          <a:xfrm>
            <a:off x="152400" y="2700350"/>
            <a:ext cx="4357376" cy="2138349"/>
          </a:xfrm>
          <a:prstGeom prst="rect">
            <a:avLst/>
          </a:prstGeom>
          <a:noFill/>
          <a:ln>
            <a:noFill/>
          </a:ln>
        </p:spPr>
      </p:pic>
      <p:sp>
        <p:nvSpPr>
          <p:cNvPr id="265" name="Google Shape;265;p36"/>
          <p:cNvSpPr txBox="1"/>
          <p:nvPr/>
        </p:nvSpPr>
        <p:spPr>
          <a:xfrm>
            <a:off x="4618400" y="2749250"/>
            <a:ext cx="46614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In this time period, the data showed a </a:t>
            </a:r>
            <a:r>
              <a:rPr lang="en">
                <a:latin typeface="Roboto"/>
                <a:ea typeface="Roboto"/>
                <a:cs typeface="Roboto"/>
                <a:sym typeface="Roboto"/>
              </a:rPr>
              <a:t>similar curve, also peaking in autumn and falling in winter. The scenario of RCP 8.5 continues, increasing the temperature of NL. This time period was shown to have the least annual solar output out of all of the years collected.</a:t>
            </a:r>
            <a:endParaRPr>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Future Conditions (2041-2070)</a:t>
            </a:r>
            <a:endParaRPr/>
          </a:p>
        </p:txBody>
      </p:sp>
      <p:pic>
        <p:nvPicPr>
          <p:cNvPr id="271" name="Google Shape;271;p37"/>
          <p:cNvPicPr preferRelativeResize="0"/>
          <p:nvPr/>
        </p:nvPicPr>
        <p:blipFill>
          <a:blip r:embed="rId3">
            <a:alphaModFix/>
          </a:blip>
          <a:stretch>
            <a:fillRect/>
          </a:stretch>
        </p:blipFill>
        <p:spPr>
          <a:xfrm>
            <a:off x="152400" y="889225"/>
            <a:ext cx="8839200" cy="1796545"/>
          </a:xfrm>
          <a:prstGeom prst="rect">
            <a:avLst/>
          </a:prstGeom>
          <a:noFill/>
          <a:ln>
            <a:noFill/>
          </a:ln>
        </p:spPr>
      </p:pic>
      <p:pic>
        <p:nvPicPr>
          <p:cNvPr id="272" name="Google Shape;272;p37" title="Chart"/>
          <p:cNvPicPr preferRelativeResize="0"/>
          <p:nvPr/>
        </p:nvPicPr>
        <p:blipFill>
          <a:blip r:embed="rId4">
            <a:alphaModFix/>
          </a:blip>
          <a:stretch>
            <a:fillRect/>
          </a:stretch>
        </p:blipFill>
        <p:spPr>
          <a:xfrm>
            <a:off x="216700" y="2685775"/>
            <a:ext cx="4260914" cy="2091001"/>
          </a:xfrm>
          <a:prstGeom prst="rect">
            <a:avLst/>
          </a:prstGeom>
          <a:noFill/>
          <a:ln>
            <a:noFill/>
          </a:ln>
        </p:spPr>
      </p:pic>
      <p:sp>
        <p:nvSpPr>
          <p:cNvPr id="273" name="Google Shape;273;p37"/>
          <p:cNvSpPr txBox="1"/>
          <p:nvPr/>
        </p:nvSpPr>
        <p:spPr>
          <a:xfrm>
            <a:off x="4511275" y="3000375"/>
            <a:ext cx="36219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A similar curve to the previous years can also be found in this time period. </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Far Future Conditions (2071 - 2100)</a:t>
            </a:r>
            <a:endParaRPr/>
          </a:p>
        </p:txBody>
      </p:sp>
      <p:sp>
        <p:nvSpPr>
          <p:cNvPr id="279" name="Google Shape;279;p38"/>
          <p:cNvSpPr txBox="1"/>
          <p:nvPr/>
        </p:nvSpPr>
        <p:spPr>
          <a:xfrm>
            <a:off x="3663900" y="3150400"/>
            <a:ext cx="5480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This time period is the one with the highest temperatures, as RCP 8.5 is the scenario where climate change stays at its current rate. While this time period has the highest temperatures, it does not have the least annual solar output.</a:t>
            </a:r>
            <a:endParaRPr>
              <a:latin typeface="Roboto"/>
              <a:ea typeface="Roboto"/>
              <a:cs typeface="Roboto"/>
              <a:sym typeface="Roboto"/>
            </a:endParaRPr>
          </a:p>
        </p:txBody>
      </p:sp>
      <p:pic>
        <p:nvPicPr>
          <p:cNvPr id="280" name="Google Shape;280;p38"/>
          <p:cNvPicPr preferRelativeResize="0"/>
          <p:nvPr/>
        </p:nvPicPr>
        <p:blipFill rotWithShape="1">
          <a:blip r:embed="rId3">
            <a:alphaModFix/>
          </a:blip>
          <a:srcRect b="0" l="-470" r="469" t="0"/>
          <a:stretch/>
        </p:blipFill>
        <p:spPr>
          <a:xfrm>
            <a:off x="64300" y="947575"/>
            <a:ext cx="9015398" cy="2202825"/>
          </a:xfrm>
          <a:prstGeom prst="rect">
            <a:avLst/>
          </a:prstGeom>
          <a:noFill/>
          <a:ln>
            <a:noFill/>
          </a:ln>
        </p:spPr>
      </p:pic>
      <p:pic>
        <p:nvPicPr>
          <p:cNvPr id="281" name="Google Shape;281;p38" title="Chart"/>
          <p:cNvPicPr preferRelativeResize="0"/>
          <p:nvPr/>
        </p:nvPicPr>
        <p:blipFill>
          <a:blip r:embed="rId4">
            <a:alphaModFix/>
          </a:blip>
          <a:stretch>
            <a:fillRect/>
          </a:stretch>
        </p:blipFill>
        <p:spPr>
          <a:xfrm>
            <a:off x="109525" y="3150400"/>
            <a:ext cx="3554376" cy="17442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9"/>
          <p:cNvSpPr txBox="1"/>
          <p:nvPr>
            <p:ph idx="1" type="body"/>
          </p:nvPr>
        </p:nvSpPr>
        <p:spPr>
          <a:xfrm>
            <a:off x="5893600" y="1152475"/>
            <a:ext cx="29388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The daily mean temperature increases by </a:t>
            </a:r>
            <a:r>
              <a:rPr lang="en"/>
              <a:t>2.</a:t>
            </a:r>
            <a:r>
              <a:rPr lang="en"/>
              <a:t>6</a:t>
            </a:r>
            <a:r>
              <a:rPr lang="en"/>
              <a:t>°C </a:t>
            </a:r>
            <a:r>
              <a:rPr lang="en"/>
              <a:t>in 2041-2070, and increases by 4.6</a:t>
            </a:r>
            <a:r>
              <a:rPr lang="en"/>
              <a:t>°C by 2071-2100.</a:t>
            </a:r>
            <a:endParaRPr/>
          </a:p>
          <a:p>
            <a:pPr indent="0" lvl="0" marL="0" rtl="0" algn="l">
              <a:spcBef>
                <a:spcPts val="1200"/>
              </a:spcBef>
              <a:spcAft>
                <a:spcPts val="0"/>
              </a:spcAft>
              <a:buNone/>
            </a:pPr>
            <a:r>
              <a:rPr lang="en"/>
              <a:t>This is during RCP 8.5, which is the scenario where the rate of global warming is the same as the current rate.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287" name="Google Shape;287;p39"/>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Differences in Daily Mean Temperature</a:t>
            </a:r>
            <a:endParaRPr/>
          </a:p>
        </p:txBody>
      </p:sp>
      <p:pic>
        <p:nvPicPr>
          <p:cNvPr id="288" name="Google Shape;288;p39"/>
          <p:cNvPicPr preferRelativeResize="0"/>
          <p:nvPr/>
        </p:nvPicPr>
        <p:blipFill>
          <a:blip r:embed="rId3">
            <a:alphaModFix/>
          </a:blip>
          <a:stretch>
            <a:fillRect/>
          </a:stretch>
        </p:blipFill>
        <p:spPr>
          <a:xfrm>
            <a:off x="65228" y="987278"/>
            <a:ext cx="5675400" cy="3746775"/>
          </a:xfrm>
          <a:prstGeom prst="rect">
            <a:avLst/>
          </a:prstGeom>
          <a:noFill/>
          <a:ln>
            <a:noFill/>
          </a:ln>
        </p:spPr>
      </p:pic>
    </p:spTree>
  </p:cSld>
  <p:clrMapOvr>
    <a:masterClrMapping/>
  </p:clrMapOvr>
  <mc:AlternateContent>
    <mc:Choice Requires="p14">
      <p:transition spd="slow" p14:dur="1500">
        <p:fade thruBlk="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40"/>
          <p:cNvPicPr preferRelativeResize="0"/>
          <p:nvPr/>
        </p:nvPicPr>
        <p:blipFill>
          <a:blip r:embed="rId3">
            <a:alphaModFix/>
          </a:blip>
          <a:stretch>
            <a:fillRect/>
          </a:stretch>
        </p:blipFill>
        <p:spPr>
          <a:xfrm>
            <a:off x="150975" y="600075"/>
            <a:ext cx="5822600" cy="3850925"/>
          </a:xfrm>
          <a:prstGeom prst="rect">
            <a:avLst/>
          </a:prstGeom>
          <a:noFill/>
          <a:ln>
            <a:noFill/>
          </a:ln>
        </p:spPr>
      </p:pic>
      <p:sp>
        <p:nvSpPr>
          <p:cNvPr id="294" name="Google Shape;294;p40"/>
          <p:cNvSpPr txBox="1"/>
          <p:nvPr>
            <p:ph idx="1" type="body"/>
          </p:nvPr>
        </p:nvSpPr>
        <p:spPr>
          <a:xfrm>
            <a:off x="6065025" y="648825"/>
            <a:ext cx="29817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From 2041-2070, solar power output decreased by 0.78%</a:t>
            </a:r>
            <a:endParaRPr/>
          </a:p>
          <a:p>
            <a:pPr indent="0" lvl="0" marL="0" rtl="0" algn="l">
              <a:spcBef>
                <a:spcPts val="1200"/>
              </a:spcBef>
              <a:spcAft>
                <a:spcPts val="0"/>
              </a:spcAft>
              <a:buNone/>
            </a:pPr>
            <a:r>
              <a:rPr lang="en"/>
              <a:t>In 2071 - 2100, solar power output decreased by 1.54%</a:t>
            </a:r>
            <a:endParaRPr/>
          </a:p>
          <a:p>
            <a:pPr indent="0" lvl="0" marL="0" rtl="0" algn="l">
              <a:spcBef>
                <a:spcPts val="1200"/>
              </a:spcBef>
              <a:spcAft>
                <a:spcPts val="0"/>
              </a:spcAft>
              <a:buNone/>
            </a:pPr>
            <a:r>
              <a:rPr lang="en"/>
              <a:t>While this is a decrease in solar output, the amount is not very much.</a:t>
            </a:r>
            <a:endParaRPr/>
          </a:p>
          <a:p>
            <a:pPr indent="0" lvl="0" marL="0" rtl="0" algn="l">
              <a:spcBef>
                <a:spcPts val="1200"/>
              </a:spcBef>
              <a:spcAft>
                <a:spcPts val="12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Comparison Between Results</a:t>
            </a:r>
            <a:endParaRPr/>
          </a:p>
        </p:txBody>
      </p:sp>
      <p:sp>
        <p:nvSpPr>
          <p:cNvPr id="300" name="Google Shape;300;p41"/>
          <p:cNvSpPr txBox="1"/>
          <p:nvPr>
            <p:ph idx="1" type="body"/>
          </p:nvPr>
        </p:nvSpPr>
        <p:spPr>
          <a:xfrm>
            <a:off x="5915100" y="1017800"/>
            <a:ext cx="29172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As you can see, with an increase in temperature, solar panel output is decreased. I compared this to the percentage of change in solar power output. </a:t>
            </a:r>
            <a:endParaRPr/>
          </a:p>
          <a:p>
            <a:pPr indent="0" lvl="0" marL="0" rtl="0" algn="l">
              <a:spcBef>
                <a:spcPts val="1200"/>
              </a:spcBef>
              <a:spcAft>
                <a:spcPts val="1200"/>
              </a:spcAft>
              <a:buNone/>
            </a:pPr>
            <a:r>
              <a:rPr lang="en"/>
              <a:t>I performed my experiment in April 2021, so I compared my results to the data that was obtained from the same time. The percentage of change in solar output compared to the experimental output is similar. The higher the temperature, the less output there</a:t>
            </a:r>
            <a:r>
              <a:rPr lang="en"/>
              <a:t> is</a:t>
            </a:r>
            <a:r>
              <a:rPr lang="en"/>
              <a:t>. </a:t>
            </a:r>
            <a:endParaRPr/>
          </a:p>
        </p:txBody>
      </p:sp>
      <p:pic>
        <p:nvPicPr>
          <p:cNvPr id="301" name="Google Shape;301;p41"/>
          <p:cNvPicPr preferRelativeResize="0"/>
          <p:nvPr/>
        </p:nvPicPr>
        <p:blipFill>
          <a:blip r:embed="rId3">
            <a:alphaModFix/>
          </a:blip>
          <a:stretch>
            <a:fillRect/>
          </a:stretch>
        </p:blipFill>
        <p:spPr>
          <a:xfrm>
            <a:off x="164324" y="1152475"/>
            <a:ext cx="5676067" cy="3416400"/>
          </a:xfrm>
          <a:prstGeom prst="rect">
            <a:avLst/>
          </a:prstGeom>
          <a:noFill/>
          <a:ln>
            <a:noFill/>
          </a:ln>
        </p:spPr>
      </p:pic>
      <p:sp>
        <p:nvSpPr>
          <p:cNvPr id="302" name="Google Shape;302;p41"/>
          <p:cNvSpPr/>
          <p:nvPr/>
        </p:nvSpPr>
        <p:spPr>
          <a:xfrm>
            <a:off x="3718325" y="1746650"/>
            <a:ext cx="1446600" cy="653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descr="Solar panel PNG" id="307" name="Google Shape;307;p42"/>
          <p:cNvPicPr preferRelativeResize="0"/>
          <p:nvPr/>
        </p:nvPicPr>
        <p:blipFill rotWithShape="1">
          <a:blip r:embed="rId3">
            <a:alphaModFix/>
          </a:blip>
          <a:srcRect b="0" l="17252" r="0" t="0"/>
          <a:stretch/>
        </p:blipFill>
        <p:spPr>
          <a:xfrm flipH="1">
            <a:off x="5347075" y="1610675"/>
            <a:ext cx="3796925" cy="3247525"/>
          </a:xfrm>
          <a:prstGeom prst="rect">
            <a:avLst/>
          </a:prstGeom>
          <a:noFill/>
          <a:ln>
            <a:noFill/>
          </a:ln>
        </p:spPr>
      </p:pic>
      <p:sp>
        <p:nvSpPr>
          <p:cNvPr id="308" name="Google Shape;308;p42"/>
          <p:cNvSpPr txBox="1"/>
          <p:nvPr>
            <p:ph idx="1" type="body"/>
          </p:nvPr>
        </p:nvSpPr>
        <p:spPr>
          <a:xfrm>
            <a:off x="311700" y="1017800"/>
            <a:ext cx="4981800" cy="35511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The monthly average cloud cover condition was used for the theoretical analysis. For the future climate conditions, the same cloud cover and day length was assumed to be the same as the future conditions</a:t>
            </a:r>
            <a:endParaRPr/>
          </a:p>
          <a:p>
            <a:pPr indent="-334327" lvl="0" marL="457200" rtl="0" algn="l">
              <a:spcBef>
                <a:spcPts val="0"/>
              </a:spcBef>
              <a:spcAft>
                <a:spcPts val="0"/>
              </a:spcAft>
              <a:buSzPct val="100000"/>
              <a:buChar char="-"/>
            </a:pPr>
            <a:r>
              <a:rPr lang="en"/>
              <a:t>The parameters used in the theoretical analysis may be different for the solar panel that was used in the experiment. It varies with each product. </a:t>
            </a:r>
            <a:endParaRPr/>
          </a:p>
          <a:p>
            <a:pPr indent="-334327" lvl="0" marL="457200" rtl="0" algn="l">
              <a:spcBef>
                <a:spcPts val="0"/>
              </a:spcBef>
              <a:spcAft>
                <a:spcPts val="0"/>
              </a:spcAft>
              <a:buSzPct val="100000"/>
              <a:buChar char="-"/>
            </a:pPr>
            <a:r>
              <a:rPr lang="en"/>
              <a:t>There are uncertainties in the data from the future climate data.</a:t>
            </a:r>
            <a:endParaRPr/>
          </a:p>
          <a:p>
            <a:pPr indent="-334327" lvl="0" marL="457200" rtl="0" algn="l">
              <a:spcBef>
                <a:spcPts val="0"/>
              </a:spcBef>
              <a:spcAft>
                <a:spcPts val="0"/>
              </a:spcAft>
              <a:buSzPct val="100000"/>
              <a:buChar char="-"/>
            </a:pPr>
            <a:r>
              <a:rPr lang="en"/>
              <a:t>In the experiment, the cloud cover conditions were not completely constant.</a:t>
            </a:r>
            <a:endParaRPr/>
          </a:p>
        </p:txBody>
      </p:sp>
      <p:sp>
        <p:nvSpPr>
          <p:cNvPr id="309" name="Google Shape;309;p42"/>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Sources of Error</a:t>
            </a:r>
            <a:endParaRPr/>
          </a:p>
        </p:txBody>
      </p:sp>
      <p:pic>
        <p:nvPicPr>
          <p:cNvPr descr="File:Crystal 128 error.svg - Wikipedia" id="310" name="Google Shape;310;p42"/>
          <p:cNvPicPr preferRelativeResize="0"/>
          <p:nvPr/>
        </p:nvPicPr>
        <p:blipFill>
          <a:blip r:embed="rId4">
            <a:alphaModFix/>
          </a:blip>
          <a:stretch>
            <a:fillRect/>
          </a:stretch>
        </p:blipFill>
        <p:spPr>
          <a:xfrm flipH="1">
            <a:off x="6403275" y="1686637"/>
            <a:ext cx="1148724" cy="114872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316" name="Google Shape;316;p43"/>
          <p:cNvSpPr txBox="1"/>
          <p:nvPr>
            <p:ph idx="1" type="body"/>
          </p:nvPr>
        </p:nvSpPr>
        <p:spPr>
          <a:xfrm>
            <a:off x="311700" y="1229875"/>
            <a:ext cx="45102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In the end, my hypothesis was proven correct. The output of a solar panel decreases with an increase in temperature. However, in the next 100 years, the output is shown to only be decreasing by 1.5%. This decrease is not very significant, which means that solar panels can be a </a:t>
            </a:r>
            <a:r>
              <a:rPr lang="en"/>
              <a:t>potential source of energy for Newfoundland in the future. </a:t>
            </a:r>
            <a:endParaRPr/>
          </a:p>
        </p:txBody>
      </p:sp>
      <p:pic>
        <p:nvPicPr>
          <p:cNvPr id="317" name="Google Shape;317;p43"/>
          <p:cNvPicPr preferRelativeResize="0"/>
          <p:nvPr/>
        </p:nvPicPr>
        <p:blipFill>
          <a:blip r:embed="rId3">
            <a:alphaModFix/>
          </a:blip>
          <a:stretch>
            <a:fillRect/>
          </a:stretch>
        </p:blipFill>
        <p:spPr>
          <a:xfrm>
            <a:off x="5014800" y="891575"/>
            <a:ext cx="4017300" cy="30129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4"/>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sp>
        <p:nvSpPr>
          <p:cNvPr id="323" name="Google Shape;323;p4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00">
                <a:solidFill>
                  <a:srgbClr val="222222"/>
                </a:solidFill>
                <a:highlight>
                  <a:srgbClr val="FFFFFF"/>
                </a:highlight>
                <a:latin typeface="Arial"/>
                <a:ea typeface="Arial"/>
                <a:cs typeface="Arial"/>
                <a:sym typeface="Arial"/>
              </a:rPr>
              <a:t>Crook, J.A., Jones, L.A., Forster, P.M. and Crook, R., 2011. Climate change impacts on future photovoltaic and concentrated solar power energy output. </a:t>
            </a:r>
            <a:r>
              <a:rPr i="1" lang="en" sz="1300">
                <a:solidFill>
                  <a:srgbClr val="222222"/>
                </a:solidFill>
                <a:highlight>
                  <a:srgbClr val="FFFFFF"/>
                </a:highlight>
                <a:latin typeface="Arial"/>
                <a:ea typeface="Arial"/>
                <a:cs typeface="Arial"/>
                <a:sym typeface="Arial"/>
              </a:rPr>
              <a:t>Energy &amp; Environmental Science</a:t>
            </a:r>
            <a:r>
              <a:rPr lang="en" sz="1300">
                <a:solidFill>
                  <a:srgbClr val="222222"/>
                </a:solidFill>
                <a:highlight>
                  <a:srgbClr val="FFFFFF"/>
                </a:highlight>
                <a:latin typeface="Arial"/>
                <a:ea typeface="Arial"/>
                <a:cs typeface="Arial"/>
                <a:sym typeface="Arial"/>
              </a:rPr>
              <a:t>, </a:t>
            </a:r>
            <a:r>
              <a:rPr i="1" lang="en" sz="1300">
                <a:solidFill>
                  <a:srgbClr val="222222"/>
                </a:solidFill>
                <a:highlight>
                  <a:srgbClr val="FFFFFF"/>
                </a:highlight>
                <a:latin typeface="Arial"/>
                <a:ea typeface="Arial"/>
                <a:cs typeface="Arial"/>
                <a:sym typeface="Arial"/>
              </a:rPr>
              <a:t>4</a:t>
            </a:r>
            <a:r>
              <a:rPr lang="en" sz="1300">
                <a:solidFill>
                  <a:srgbClr val="222222"/>
                </a:solidFill>
                <a:highlight>
                  <a:srgbClr val="FFFFFF"/>
                </a:highlight>
                <a:latin typeface="Arial"/>
                <a:ea typeface="Arial"/>
                <a:cs typeface="Arial"/>
                <a:sym typeface="Arial"/>
              </a:rPr>
              <a:t>(9), pp.3101-3109.</a:t>
            </a:r>
            <a:endParaRPr sz="1300">
              <a:solidFill>
                <a:srgbClr val="222222"/>
              </a:solidFill>
              <a:highlight>
                <a:srgbClr val="FFFFFF"/>
              </a:highlight>
              <a:latin typeface="Arial"/>
              <a:ea typeface="Arial"/>
              <a:cs typeface="Arial"/>
              <a:sym typeface="Arial"/>
            </a:endParaRPr>
          </a:p>
          <a:p>
            <a:pPr indent="0" lvl="0" marL="0" rtl="0" algn="l">
              <a:spcBef>
                <a:spcPts val="1200"/>
              </a:spcBef>
              <a:spcAft>
                <a:spcPts val="0"/>
              </a:spcAft>
              <a:buNone/>
            </a:pPr>
            <a:r>
              <a:rPr lang="en" sz="1300">
                <a:solidFill>
                  <a:srgbClr val="222222"/>
                </a:solidFill>
                <a:highlight>
                  <a:srgbClr val="FFFFFF"/>
                </a:highlight>
                <a:latin typeface="Arial"/>
                <a:ea typeface="Arial"/>
                <a:cs typeface="Arial"/>
                <a:sym typeface="Arial"/>
              </a:rPr>
              <a:t>Environment and Climate Change Canada: </a:t>
            </a:r>
            <a:r>
              <a:rPr lang="en" sz="1300" u="sng">
                <a:solidFill>
                  <a:schemeClr val="hlink"/>
                </a:solidFill>
                <a:highlight>
                  <a:srgbClr val="FFFFFF"/>
                </a:highlight>
                <a:latin typeface="Arial"/>
                <a:ea typeface="Arial"/>
                <a:cs typeface="Arial"/>
                <a:sym typeface="Arial"/>
                <a:hlinkClick r:id="rId3"/>
              </a:rPr>
              <a:t>https://www.canada.ca/en/environment-climate-change.html</a:t>
            </a:r>
            <a:endParaRPr sz="1300">
              <a:solidFill>
                <a:srgbClr val="222222"/>
              </a:solidFill>
              <a:highlight>
                <a:srgbClr val="FFFFFF"/>
              </a:highlight>
              <a:latin typeface="Arial"/>
              <a:ea typeface="Arial"/>
              <a:cs typeface="Arial"/>
              <a:sym typeface="Arial"/>
            </a:endParaRPr>
          </a:p>
          <a:p>
            <a:pPr indent="0" lvl="0" marL="0" rtl="0" algn="l">
              <a:spcBef>
                <a:spcPts val="1200"/>
              </a:spcBef>
              <a:spcAft>
                <a:spcPts val="0"/>
              </a:spcAft>
              <a:buNone/>
            </a:pPr>
            <a:r>
              <a:rPr lang="en" sz="1300">
                <a:solidFill>
                  <a:srgbClr val="222222"/>
                </a:solidFill>
                <a:highlight>
                  <a:srgbClr val="FFFFFF"/>
                </a:highlight>
                <a:latin typeface="Arial"/>
                <a:ea typeface="Arial"/>
                <a:cs typeface="Arial"/>
                <a:sym typeface="Arial"/>
              </a:rPr>
              <a:t>St. John’s Weather Stats: </a:t>
            </a:r>
            <a:r>
              <a:rPr lang="en" sz="1300" u="sng">
                <a:solidFill>
                  <a:schemeClr val="hlink"/>
                </a:solidFill>
                <a:highlight>
                  <a:srgbClr val="FFFFFF"/>
                </a:highlight>
                <a:latin typeface="Arial"/>
                <a:ea typeface="Arial"/>
                <a:cs typeface="Arial"/>
                <a:sym typeface="Arial"/>
                <a:hlinkClick r:id="rId4"/>
              </a:rPr>
              <a:t>https://stjohns.weatherstats.ca/charts/cloud_cover_8-monthly.html</a:t>
            </a:r>
            <a:endParaRPr sz="1300">
              <a:solidFill>
                <a:srgbClr val="222222"/>
              </a:solidFill>
              <a:highlight>
                <a:srgbClr val="FFFFFF"/>
              </a:highlight>
              <a:latin typeface="Arial"/>
              <a:ea typeface="Arial"/>
              <a:cs typeface="Arial"/>
              <a:sym typeface="Arial"/>
            </a:endParaRPr>
          </a:p>
          <a:p>
            <a:pPr indent="0" lvl="0" marL="0" rtl="0" algn="l">
              <a:spcBef>
                <a:spcPts val="1200"/>
              </a:spcBef>
              <a:spcAft>
                <a:spcPts val="0"/>
              </a:spcAft>
              <a:buNone/>
            </a:pPr>
            <a:r>
              <a:rPr lang="en" sz="1300">
                <a:solidFill>
                  <a:srgbClr val="222222"/>
                </a:solidFill>
                <a:highlight>
                  <a:srgbClr val="FFFFFF"/>
                </a:highlight>
                <a:latin typeface="Arial"/>
                <a:ea typeface="Arial"/>
                <a:cs typeface="Arial"/>
                <a:sym typeface="Arial"/>
              </a:rPr>
              <a:t>Department of Environment, Climate Change and Municipalities, NL: </a:t>
            </a:r>
            <a:r>
              <a:rPr lang="en" sz="1300" u="sng">
                <a:solidFill>
                  <a:schemeClr val="hlink"/>
                </a:solidFill>
                <a:highlight>
                  <a:srgbClr val="FFFFFF"/>
                </a:highlight>
                <a:latin typeface="Arial"/>
                <a:ea typeface="Arial"/>
                <a:cs typeface="Arial"/>
                <a:sym typeface="Arial"/>
                <a:hlinkClick r:id="rId5"/>
              </a:rPr>
              <a:t>https://www.gov.nl.ca/eccm/occ/climate-data/</a:t>
            </a:r>
            <a:endParaRPr sz="1300">
              <a:solidFill>
                <a:srgbClr val="222222"/>
              </a:solidFill>
              <a:highlight>
                <a:srgbClr val="FFFFFF"/>
              </a:highlight>
              <a:latin typeface="Arial"/>
              <a:ea typeface="Arial"/>
              <a:cs typeface="Arial"/>
              <a:sym typeface="Arial"/>
            </a:endParaRPr>
          </a:p>
          <a:p>
            <a:pPr indent="0" lvl="0" marL="0" marR="101600" rtl="0" algn="l">
              <a:lnSpc>
                <a:spcPct val="110000"/>
              </a:lnSpc>
              <a:spcBef>
                <a:spcPts val="1200"/>
              </a:spcBef>
              <a:spcAft>
                <a:spcPts val="0"/>
              </a:spcAft>
              <a:buNone/>
            </a:pPr>
            <a:r>
              <a:rPr lang="en" sz="1300">
                <a:solidFill>
                  <a:srgbClr val="222222"/>
                </a:solidFill>
                <a:highlight>
                  <a:srgbClr val="FFFFFF"/>
                </a:highlight>
                <a:latin typeface="Arial"/>
                <a:ea typeface="Arial"/>
                <a:cs typeface="Arial"/>
                <a:sym typeface="Arial"/>
              </a:rPr>
              <a:t>Monocrystalline vs Polycrystalline Solar Panels: </a:t>
            </a:r>
            <a:r>
              <a:rPr lang="en" sz="1300" u="sng">
                <a:solidFill>
                  <a:schemeClr val="accent5"/>
                </a:solidFill>
                <a:highlight>
                  <a:schemeClr val="lt1"/>
                </a:highlight>
                <a:latin typeface="Arial"/>
                <a:ea typeface="Arial"/>
                <a:cs typeface="Arial"/>
                <a:sym typeface="Arial"/>
                <a:hlinkClick r:id="rId6">
                  <a:extLst>
                    <a:ext uri="{A12FA001-AC4F-418D-AE19-62706E023703}">
                      <ahyp:hlinkClr val="tx"/>
                    </a:ext>
                  </a:extLst>
                </a:hlinkClick>
              </a:rPr>
              <a:t>https://solarmagazine.com/solar-panels/monocrystalline-vs-polycrystalline-solar-panels/</a:t>
            </a:r>
            <a:endParaRPr sz="1300">
              <a:solidFill>
                <a:srgbClr val="222222"/>
              </a:solidFill>
              <a:highlight>
                <a:schemeClr val="lt1"/>
              </a:highlight>
              <a:latin typeface="Arial"/>
              <a:ea typeface="Arial"/>
              <a:cs typeface="Arial"/>
              <a:sym typeface="Arial"/>
            </a:endParaRPr>
          </a:p>
          <a:p>
            <a:pPr indent="0" lvl="0" marL="0" marR="101600" rtl="0" algn="l">
              <a:lnSpc>
                <a:spcPct val="110000"/>
              </a:lnSpc>
              <a:spcBef>
                <a:spcPts val="0"/>
              </a:spcBef>
              <a:spcAft>
                <a:spcPts val="0"/>
              </a:spcAft>
              <a:buNone/>
            </a:pPr>
            <a:r>
              <a:rPr lang="en" sz="1300">
                <a:solidFill>
                  <a:srgbClr val="222222"/>
                </a:solidFill>
                <a:highlight>
                  <a:srgbClr val="FFFFFF"/>
                </a:highlight>
                <a:latin typeface="Arial"/>
                <a:ea typeface="Arial"/>
                <a:cs typeface="Arial"/>
                <a:sym typeface="Arial"/>
              </a:rPr>
              <a:t> </a:t>
            </a:r>
            <a:endParaRPr sz="1300">
              <a:solidFill>
                <a:srgbClr val="222222"/>
              </a:solidFill>
              <a:highlight>
                <a:srgbClr val="FFFFFF"/>
              </a:highlight>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Images</a:t>
            </a:r>
            <a:endParaRPr/>
          </a:p>
        </p:txBody>
      </p:sp>
      <p:sp>
        <p:nvSpPr>
          <p:cNvPr id="329" name="Google Shape;329;p4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1000" u="sng">
                <a:solidFill>
                  <a:schemeClr val="hlink"/>
                </a:solidFill>
                <a:hlinkClick r:id="rId3"/>
              </a:rPr>
              <a:t>http://clipart-library.com/</a:t>
            </a:r>
            <a:r>
              <a:rPr lang="en" sz="1000" u="sng">
                <a:solidFill>
                  <a:schemeClr val="hlink"/>
                </a:solidFill>
                <a:hlinkClick r:id="rId4"/>
              </a:rPr>
              <a:t>free</a:t>
            </a:r>
            <a:r>
              <a:rPr lang="en" sz="1000" u="sng">
                <a:solidFill>
                  <a:schemeClr val="hlink"/>
                </a:solidFill>
                <a:hlinkClick r:id="rId5"/>
              </a:rPr>
              <a:t>/sun-png-transparent-background.html</a:t>
            </a:r>
            <a:endParaRPr sz="1000"/>
          </a:p>
          <a:p>
            <a:pPr indent="0" lvl="0" marL="0" rtl="0" algn="l">
              <a:spcBef>
                <a:spcPts val="1200"/>
              </a:spcBef>
              <a:spcAft>
                <a:spcPts val="0"/>
              </a:spcAft>
              <a:buNone/>
            </a:pPr>
            <a:r>
              <a:rPr lang="en" sz="1000" u="sng">
                <a:solidFill>
                  <a:schemeClr val="hlink"/>
                </a:solidFill>
                <a:hlinkClick r:id="rId6"/>
              </a:rPr>
              <a:t>https://www.clipartkey.com/view/bwixoT_newfoundland-and-laborador-atlantic-canada-map-png/</a:t>
            </a:r>
            <a:endParaRPr sz="1000"/>
          </a:p>
          <a:p>
            <a:pPr indent="0" lvl="0" marL="0" rtl="0" algn="l">
              <a:spcBef>
                <a:spcPts val="1200"/>
              </a:spcBef>
              <a:spcAft>
                <a:spcPts val="0"/>
              </a:spcAft>
              <a:buNone/>
            </a:pPr>
            <a:r>
              <a:rPr lang="en" sz="1000" u="sng">
                <a:solidFill>
                  <a:schemeClr val="hlink"/>
                </a:solidFill>
                <a:hlinkClick r:id="rId7"/>
              </a:rPr>
              <a:t>https://www.circuit-diagram.org/</a:t>
            </a:r>
            <a:endParaRPr sz="1000"/>
          </a:p>
          <a:p>
            <a:pPr indent="0" lvl="0" marL="0" rtl="0" algn="l">
              <a:spcBef>
                <a:spcPts val="1200"/>
              </a:spcBef>
              <a:spcAft>
                <a:spcPts val="0"/>
              </a:spcAft>
              <a:buNone/>
            </a:pPr>
            <a:r>
              <a:rPr lang="en" sz="1000" u="sng">
                <a:solidFill>
                  <a:schemeClr val="hlink"/>
                </a:solidFill>
                <a:hlinkClick r:id="rId8"/>
              </a:rPr>
              <a:t>https://www.getsolarmax.com/solar-panels-affect-climate-change/</a:t>
            </a:r>
            <a:endParaRPr sz="1000"/>
          </a:p>
          <a:p>
            <a:pPr indent="0" lvl="0" marL="0" rtl="0" algn="l">
              <a:spcBef>
                <a:spcPts val="1200"/>
              </a:spcBef>
              <a:spcAft>
                <a:spcPts val="0"/>
              </a:spcAft>
              <a:buNone/>
            </a:pPr>
            <a:r>
              <a:rPr lang="en" sz="1000" u="sng">
                <a:solidFill>
                  <a:schemeClr val="hlink"/>
                </a:solidFill>
                <a:hlinkClick r:id="rId9"/>
              </a:rPr>
              <a:t>https://www.pveducation.org/pvcdrom/modules-and-arrays/module-circuit-design</a:t>
            </a:r>
            <a:endParaRPr sz="1000"/>
          </a:p>
          <a:p>
            <a:pPr indent="0" lvl="0" marL="0" rtl="0" algn="l">
              <a:spcBef>
                <a:spcPts val="1200"/>
              </a:spcBef>
              <a:spcAft>
                <a:spcPts val="0"/>
              </a:spcAft>
              <a:buNone/>
            </a:pPr>
            <a:r>
              <a:rPr lang="en" sz="1000" u="sng">
                <a:solidFill>
                  <a:schemeClr val="hlink"/>
                </a:solidFill>
                <a:hlinkClick r:id="rId10"/>
              </a:rPr>
              <a:t>https://line.17qq.com/articles/hehbhfdz.html</a:t>
            </a:r>
            <a:endParaRPr sz="1000"/>
          </a:p>
          <a:p>
            <a:pPr indent="0" lvl="0" marL="0" rtl="0" algn="l">
              <a:spcBef>
                <a:spcPts val="1200"/>
              </a:spcBef>
              <a:spcAft>
                <a:spcPts val="0"/>
              </a:spcAft>
              <a:buNone/>
            </a:pPr>
            <a:r>
              <a:rPr lang="en" sz="1000" u="sng">
                <a:solidFill>
                  <a:schemeClr val="hlink"/>
                </a:solidFill>
                <a:hlinkClick r:id="rId11"/>
              </a:rPr>
              <a:t>https://www.twinkl.ca/illustration/ammeter-electricity-amps-measure-tg-game-science-secondary</a:t>
            </a:r>
            <a:endParaRPr sz="1000"/>
          </a:p>
          <a:p>
            <a:pPr indent="0" lvl="0" marL="0" rtl="0" algn="l">
              <a:spcBef>
                <a:spcPts val="1200"/>
              </a:spcBef>
              <a:spcAft>
                <a:spcPts val="0"/>
              </a:spcAft>
              <a:buNone/>
            </a:pPr>
            <a:r>
              <a:rPr lang="en" sz="1000" u="sng">
                <a:solidFill>
                  <a:schemeClr val="hlink"/>
                </a:solidFill>
                <a:hlinkClick r:id="rId12"/>
              </a:rPr>
              <a:t>https://www.acurite.com/shop-all/weather-instruments/thermometers-and-hygrometers/7-5-thermometer-00338.html</a:t>
            </a:r>
            <a:endParaRPr sz="1000"/>
          </a:p>
          <a:p>
            <a:pPr indent="0" lvl="0" marL="0" rtl="0" algn="l">
              <a:spcBef>
                <a:spcPts val="1200"/>
              </a:spcBef>
              <a:spcAft>
                <a:spcPts val="0"/>
              </a:spcAft>
              <a:buNone/>
            </a:pPr>
            <a:r>
              <a:rPr lang="en" sz="1000" u="sng">
                <a:solidFill>
                  <a:schemeClr val="hlink"/>
                </a:solidFill>
                <a:hlinkClick r:id="rId13"/>
              </a:rPr>
              <a:t>https://pngimg.com/image/80877</a:t>
            </a:r>
            <a:endParaRPr sz="1000"/>
          </a:p>
          <a:p>
            <a:pPr indent="0" lvl="0" marL="0" rtl="0" algn="l">
              <a:spcBef>
                <a:spcPts val="1200"/>
              </a:spcBef>
              <a:spcAft>
                <a:spcPts val="0"/>
              </a:spcAft>
              <a:buNone/>
            </a:pPr>
            <a:r>
              <a:rPr lang="en" sz="1000" u="sng">
                <a:solidFill>
                  <a:schemeClr val="hlink"/>
                </a:solidFill>
                <a:hlinkClick r:id="rId14"/>
              </a:rPr>
              <a:t>https://solarmagazine.com/solar-panels/monocrystalline-vs-polycrystalline-solar-panels/</a:t>
            </a:r>
            <a:endParaRPr sz="1000"/>
          </a:p>
          <a:p>
            <a:pPr indent="0" lvl="0" marL="0" rtl="0" algn="l">
              <a:spcBef>
                <a:spcPts val="1200"/>
              </a:spcBef>
              <a:spcAft>
                <a:spcPts val="0"/>
              </a:spcAft>
              <a:buNone/>
            </a:pPr>
            <a:r>
              <a:rPr lang="en" sz="1000" u="sng">
                <a:solidFill>
                  <a:schemeClr val="hlink"/>
                </a:solidFill>
                <a:hlinkClick r:id="rId15"/>
              </a:rPr>
              <a:t>https://www.rikurenergy.com/things-you-should-know-about-solar-pv-systems/</a:t>
            </a:r>
            <a:endParaRPr sz="1000"/>
          </a:p>
          <a:p>
            <a:pPr indent="0" lvl="0" marL="0" rtl="0" algn="l">
              <a:spcBef>
                <a:spcPts val="1200"/>
              </a:spcBef>
              <a:spcAft>
                <a:spcPts val="1200"/>
              </a:spcAft>
              <a:buNone/>
            </a:pPr>
            <a:r>
              <a:rPr lang="en" sz="1000" u="sng">
                <a:solidFill>
                  <a:schemeClr val="hlink"/>
                </a:solidFill>
                <a:hlinkClick r:id="rId16"/>
              </a:rPr>
              <a:t>https://pngio.com/images/png-a1241718.html</a:t>
            </a:r>
            <a:endParaRPr sz="1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