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5143500" cx="9144000"/>
  <p:notesSz cx="6858000" cy="9144000"/>
  <p:embeddedFontLst>
    <p:embeddedFont>
      <p:font typeface="Nunito SemiBold"/>
      <p:regular r:id="rId25"/>
      <p:bold r:id="rId26"/>
      <p:italic r:id="rId27"/>
      <p:boldItalic r:id="rId28"/>
    </p:embeddedFont>
    <p:embeddedFont>
      <p:font typeface="Roboto"/>
      <p:regular r:id="rId29"/>
      <p:bold r:id="rId30"/>
      <p:italic r:id="rId31"/>
      <p:boldItalic r:id="rId32"/>
    </p:embeddedFont>
    <p:embeddedFont>
      <p:font typeface="Nunito"/>
      <p:regular r:id="rId33"/>
      <p:bold r:id="rId34"/>
      <p:italic r:id="rId35"/>
      <p:boldItalic r:id="rId36"/>
    </p:embeddedFont>
    <p:embeddedFont>
      <p:font typeface="Average"/>
      <p:regular r:id="rId37"/>
    </p:embeddedFont>
    <p:embeddedFont>
      <p:font typeface="Oswald"/>
      <p:regular r:id="rId38"/>
      <p:bold r:id="rId39"/>
    </p:embeddedFont>
    <p:embeddedFont>
      <p:font typeface="Comfortaa"/>
      <p:regular r:id="rId40"/>
      <p:bold r:id="rId41"/>
    </p:embeddedFont>
    <p:embeddedFont>
      <p:font typeface="Open Sans"/>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7EB4598-D02F-4197-B0FA-A643F662EE13}">
  <a:tblStyle styleId="{C7EB4598-D02F-4197-B0FA-A643F662EE13}"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33569718-8845-4F0D-B3EA-571C978DBC3A}" styleName="Table_1">
    <a:wholeTbl>
      <a:tcTxStyle>
        <a:font>
          <a:latin typeface="Arial"/>
          <a:ea typeface="Arial"/>
          <a:cs typeface="Arial"/>
        </a:font>
        <a:srgbClr val="000000"/>
      </a:tcTxStyle>
      <a:tcStyle>
        <a:tcBdr>
          <a:left>
            <a:ln cap="flat" cmpd="sng">
              <a:solidFill>
                <a:srgbClr val="000000"/>
              </a:solidFill>
              <a:prstDash val="solid"/>
              <a:round/>
              <a:headEnd len="sm" w="sm" type="none"/>
              <a:tailEnd len="sm" w="sm" type="none"/>
            </a:ln>
          </a:left>
          <a:right>
            <a:ln cap="flat" cmpd="sng">
              <a:solidFill>
                <a:srgbClr val="000000"/>
              </a:solidFill>
              <a:prstDash val="solid"/>
              <a:round/>
              <a:headEnd len="sm" w="sm" type="none"/>
              <a:tailEnd len="sm" w="sm" type="none"/>
            </a:ln>
          </a:right>
          <a:top>
            <a:ln cap="flat" cmpd="sng">
              <a:solidFill>
                <a:srgbClr val="000000"/>
              </a:solidFill>
              <a:prstDash val="solid"/>
              <a:round/>
              <a:headEnd len="sm" w="sm" type="none"/>
              <a:tailEnd len="sm" w="sm" type="none"/>
            </a:ln>
          </a:top>
          <a:bottom>
            <a:ln cap="flat" cmpd="sng">
              <a:solidFill>
                <a:srgbClr val="000000"/>
              </a:solidFill>
              <a:prstDash val="solid"/>
              <a:round/>
              <a:headEnd len="sm" w="sm" type="none"/>
              <a:tailEnd len="sm" w="sm" type="none"/>
            </a:ln>
          </a:bottom>
          <a:insideH>
            <a:ln cap="flat" cmpd="sng">
              <a:solidFill>
                <a:srgbClr val="000000"/>
              </a:solidFill>
              <a:prstDash val="solid"/>
              <a:round/>
              <a:headEnd len="sm" w="sm" type="none"/>
              <a:tailEnd len="sm" w="sm" type="none"/>
            </a:ln>
          </a:insideH>
          <a:insideV>
            <a:ln cap="flat" cmpd="sng">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omfortaa-regular.fntdata"/><Relationship Id="rId20" Type="http://schemas.openxmlformats.org/officeDocument/2006/relationships/slide" Target="slides/slide14.xml"/><Relationship Id="rId42" Type="http://schemas.openxmlformats.org/officeDocument/2006/relationships/font" Target="fonts/OpenSans-regular.fntdata"/><Relationship Id="rId41" Type="http://schemas.openxmlformats.org/officeDocument/2006/relationships/font" Target="fonts/Comfortaa-bold.fntdata"/><Relationship Id="rId22" Type="http://schemas.openxmlformats.org/officeDocument/2006/relationships/slide" Target="slides/slide16.xml"/><Relationship Id="rId44" Type="http://schemas.openxmlformats.org/officeDocument/2006/relationships/font" Target="fonts/OpenSans-italic.fntdata"/><Relationship Id="rId21" Type="http://schemas.openxmlformats.org/officeDocument/2006/relationships/slide" Target="slides/slide15.xml"/><Relationship Id="rId43" Type="http://schemas.openxmlformats.org/officeDocument/2006/relationships/font" Target="fonts/OpenSans-bold.fntdata"/><Relationship Id="rId24" Type="http://schemas.openxmlformats.org/officeDocument/2006/relationships/slide" Target="slides/slide18.xml"/><Relationship Id="rId23" Type="http://schemas.openxmlformats.org/officeDocument/2006/relationships/slide" Target="slides/slide17.xml"/><Relationship Id="rId45" Type="http://schemas.openxmlformats.org/officeDocument/2006/relationships/font" Target="fonts/OpenSa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NunitoSemiBold-bold.fntdata"/><Relationship Id="rId25" Type="http://schemas.openxmlformats.org/officeDocument/2006/relationships/font" Target="fonts/NunitoSemiBold-regular.fntdata"/><Relationship Id="rId28" Type="http://schemas.openxmlformats.org/officeDocument/2006/relationships/font" Target="fonts/NunitoSemiBold-boldItalic.fntdata"/><Relationship Id="rId27" Type="http://schemas.openxmlformats.org/officeDocument/2006/relationships/font" Target="fonts/NunitoSemi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oboto-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italic.fntdata"/><Relationship Id="rId30" Type="http://schemas.openxmlformats.org/officeDocument/2006/relationships/font" Target="fonts/Roboto-bold.fntdata"/><Relationship Id="rId11" Type="http://schemas.openxmlformats.org/officeDocument/2006/relationships/slide" Target="slides/slide5.xml"/><Relationship Id="rId33" Type="http://schemas.openxmlformats.org/officeDocument/2006/relationships/font" Target="fonts/Nunito-regular.fntdata"/><Relationship Id="rId10" Type="http://schemas.openxmlformats.org/officeDocument/2006/relationships/slide" Target="slides/slide4.xml"/><Relationship Id="rId32" Type="http://schemas.openxmlformats.org/officeDocument/2006/relationships/font" Target="fonts/Roboto-boldItalic.fntdata"/><Relationship Id="rId13" Type="http://schemas.openxmlformats.org/officeDocument/2006/relationships/slide" Target="slides/slide7.xml"/><Relationship Id="rId35" Type="http://schemas.openxmlformats.org/officeDocument/2006/relationships/font" Target="fonts/Nunito-italic.fntdata"/><Relationship Id="rId12" Type="http://schemas.openxmlformats.org/officeDocument/2006/relationships/slide" Target="slides/slide6.xml"/><Relationship Id="rId34" Type="http://schemas.openxmlformats.org/officeDocument/2006/relationships/font" Target="fonts/Nunito-bold.fntdata"/><Relationship Id="rId15" Type="http://schemas.openxmlformats.org/officeDocument/2006/relationships/slide" Target="slides/slide9.xml"/><Relationship Id="rId37" Type="http://schemas.openxmlformats.org/officeDocument/2006/relationships/font" Target="fonts/Average-regular.fntdata"/><Relationship Id="rId14" Type="http://schemas.openxmlformats.org/officeDocument/2006/relationships/slide" Target="slides/slide8.xml"/><Relationship Id="rId36" Type="http://schemas.openxmlformats.org/officeDocument/2006/relationships/font" Target="fonts/Nunito-boldItalic.fntdata"/><Relationship Id="rId17" Type="http://schemas.openxmlformats.org/officeDocument/2006/relationships/slide" Target="slides/slide11.xml"/><Relationship Id="rId39" Type="http://schemas.openxmlformats.org/officeDocument/2006/relationships/font" Target="fonts/Oswald-bold.fntdata"/><Relationship Id="rId16" Type="http://schemas.openxmlformats.org/officeDocument/2006/relationships/slide" Target="slides/slide10.xml"/><Relationship Id="rId38" Type="http://schemas.openxmlformats.org/officeDocument/2006/relationships/font" Target="fonts/Oswald-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bffb59eff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bffb59eff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bffb59eff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bffb59eff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bffb59eff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bffb59eff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bffb59eff1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bffb59eff1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bffb59eff1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bffb59eff1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bffb59eff1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bffb59eff1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ca04b2f348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ca04b2f348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bffb59eff1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bffb59eff1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c0a1bfef5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c0a1bfef5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c0a1bfef53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c0a1bfef5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c0a1bfef53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c0a1bfef53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c0a1bfef53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c0a1bfef5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c0a1bfef53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c0a1bfef53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c0a1bfef53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c0a1bfef53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c0a1bfef53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c0a1bfef5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c0a1bfef53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c0a1bfef53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c0a1bfef53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c0a1bfef53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17" name="Google Shape;17;p2"/>
          <p:cNvPicPr preferRelativeResize="0"/>
          <p:nvPr/>
        </p:nvPicPr>
        <p:blipFill>
          <a:blip r:embed="rId2">
            <a:alphaModFix/>
          </a:blip>
          <a:stretch>
            <a:fillRect/>
          </a:stretch>
        </p:blipFill>
        <p:spPr>
          <a:xfrm>
            <a:off x="0" y="-113750"/>
            <a:ext cx="9144000" cy="52572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0" name="Google Shape;20;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3" name="Google Shape;23;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4" name="Google Shape;24;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7" name="Google Shape;27;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8" name="Google Shape;28;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9" name="Google Shape;29;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2" name="Google Shape;32;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5" name="Google Shape;35;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6" name="Google Shape;36;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7" name="Shape 37"/>
        <p:cNvGrpSpPr/>
        <p:nvPr/>
      </p:nvGrpSpPr>
      <p:grpSpPr>
        <a:xfrm>
          <a:off x="0" y="0"/>
          <a:ext cx="0" cy="0"/>
          <a:chOff x="0" y="0"/>
          <a:chExt cx="0" cy="0"/>
        </a:xfrm>
      </p:grpSpPr>
      <p:sp>
        <p:nvSpPr>
          <p:cNvPr id="38" name="Google Shape;38;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39" name="Google Shape;39;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0" name="Shape 40"/>
        <p:cNvGrpSpPr/>
        <p:nvPr/>
      </p:nvGrpSpPr>
      <p:grpSpPr>
        <a:xfrm>
          <a:off x="0" y="0"/>
          <a:ext cx="0" cy="0"/>
          <a:chOff x="0" y="0"/>
          <a:chExt cx="0" cy="0"/>
        </a:xfrm>
      </p:grpSpPr>
      <p:sp>
        <p:nvSpPr>
          <p:cNvPr id="41" name="Google Shape;41;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 name="Google Shape;42;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3" name="Google Shape;43;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44" name="Google Shape;44;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dk1"/>
              </a:buClr>
              <a:buSzPts val="2100"/>
              <a:buNone/>
              <a:defRPr sz="21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sp>
        <p:nvSpPr>
          <p:cNvPr id="45" name="Google Shape;45;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0"/>
              </a:spcBef>
              <a:spcAft>
                <a:spcPts val="0"/>
              </a:spcAft>
              <a:buClr>
                <a:schemeClr val="lt1"/>
              </a:buClr>
              <a:buSzPts val="1400"/>
              <a:buChar char="○"/>
              <a:defRPr>
                <a:solidFill>
                  <a:schemeClr val="lt1"/>
                </a:solidFill>
              </a:defRPr>
            </a:lvl2pPr>
            <a:lvl3pPr indent="-317500" lvl="2" marL="1371600" rtl="0">
              <a:spcBef>
                <a:spcPts val="0"/>
              </a:spcBef>
              <a:spcAft>
                <a:spcPts val="0"/>
              </a:spcAft>
              <a:buClr>
                <a:schemeClr val="lt1"/>
              </a:buClr>
              <a:buSzPts val="1400"/>
              <a:buChar char="■"/>
              <a:defRPr>
                <a:solidFill>
                  <a:schemeClr val="lt1"/>
                </a:solidFill>
              </a:defRPr>
            </a:lvl3pPr>
            <a:lvl4pPr indent="-317500" lvl="3" marL="1828800" rtl="0">
              <a:spcBef>
                <a:spcPts val="0"/>
              </a:spcBef>
              <a:spcAft>
                <a:spcPts val="0"/>
              </a:spcAft>
              <a:buClr>
                <a:schemeClr val="lt1"/>
              </a:buClr>
              <a:buSzPts val="1400"/>
              <a:buChar char="●"/>
              <a:defRPr>
                <a:solidFill>
                  <a:schemeClr val="lt1"/>
                </a:solidFill>
              </a:defRPr>
            </a:lvl4pPr>
            <a:lvl5pPr indent="-317500" lvl="4" marL="2286000" rtl="0">
              <a:spcBef>
                <a:spcPts val="0"/>
              </a:spcBef>
              <a:spcAft>
                <a:spcPts val="0"/>
              </a:spcAft>
              <a:buClr>
                <a:schemeClr val="lt1"/>
              </a:buClr>
              <a:buSzPts val="1400"/>
              <a:buChar char="○"/>
              <a:defRPr>
                <a:solidFill>
                  <a:schemeClr val="lt1"/>
                </a:solidFill>
              </a:defRPr>
            </a:lvl5pPr>
            <a:lvl6pPr indent="-317500" lvl="5" marL="2743200" rtl="0">
              <a:spcBef>
                <a:spcPts val="0"/>
              </a:spcBef>
              <a:spcAft>
                <a:spcPts val="0"/>
              </a:spcAft>
              <a:buClr>
                <a:schemeClr val="lt1"/>
              </a:buClr>
              <a:buSzPts val="1400"/>
              <a:buChar char="■"/>
              <a:defRPr>
                <a:solidFill>
                  <a:schemeClr val="lt1"/>
                </a:solidFill>
              </a:defRPr>
            </a:lvl6pPr>
            <a:lvl7pPr indent="-317500" lvl="6" marL="3200400" rtl="0">
              <a:spcBef>
                <a:spcPts val="0"/>
              </a:spcBef>
              <a:spcAft>
                <a:spcPts val="0"/>
              </a:spcAft>
              <a:buClr>
                <a:schemeClr val="lt1"/>
              </a:buClr>
              <a:buSzPts val="1400"/>
              <a:buChar char="●"/>
              <a:defRPr>
                <a:solidFill>
                  <a:schemeClr val="lt1"/>
                </a:solidFill>
              </a:defRPr>
            </a:lvl7pPr>
            <a:lvl8pPr indent="-317500" lvl="7" marL="3657600" rtl="0">
              <a:spcBef>
                <a:spcPts val="0"/>
              </a:spcBef>
              <a:spcAft>
                <a:spcPts val="0"/>
              </a:spcAft>
              <a:buClr>
                <a:schemeClr val="lt1"/>
              </a:buClr>
              <a:buSzPts val="1400"/>
              <a:buChar char="○"/>
              <a:defRPr>
                <a:solidFill>
                  <a:schemeClr val="lt1"/>
                </a:solidFill>
              </a:defRPr>
            </a:lvl8pPr>
            <a:lvl9pPr indent="-317500" lvl="8" marL="4114800" rtl="0">
              <a:spcBef>
                <a:spcPts val="0"/>
              </a:spcBef>
              <a:spcAft>
                <a:spcPts val="0"/>
              </a:spcAft>
              <a:buClr>
                <a:schemeClr val="lt1"/>
              </a:buClr>
              <a:buSzPts val="1400"/>
              <a:buChar char="■"/>
              <a:defRPr>
                <a:solidFill>
                  <a:schemeClr val="lt1"/>
                </a:solidFill>
              </a:defRPr>
            </a:lvl9pPr>
          </a:lstStyle>
          <a:p/>
        </p:txBody>
      </p:sp>
      <p:sp>
        <p:nvSpPr>
          <p:cNvPr id="46" name="Google Shape;46;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9" name="Google Shape;49;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2" name="Google Shape;52;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53" name="Google Shape;53;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accent3"/>
                </a:solidFill>
                <a:latin typeface="Average"/>
                <a:ea typeface="Average"/>
                <a:cs typeface="Average"/>
                <a:sym typeface="Average"/>
              </a:defRPr>
            </a:lvl1pPr>
            <a:lvl2pPr lvl="1" rtl="0" algn="r">
              <a:buNone/>
              <a:defRPr sz="1000">
                <a:solidFill>
                  <a:schemeClr val="accent3"/>
                </a:solidFill>
                <a:latin typeface="Average"/>
                <a:ea typeface="Average"/>
                <a:cs typeface="Average"/>
                <a:sym typeface="Average"/>
              </a:defRPr>
            </a:lvl2pPr>
            <a:lvl3pPr lvl="2" rtl="0" algn="r">
              <a:buNone/>
              <a:defRPr sz="1000">
                <a:solidFill>
                  <a:schemeClr val="accent3"/>
                </a:solidFill>
                <a:latin typeface="Average"/>
                <a:ea typeface="Average"/>
                <a:cs typeface="Average"/>
                <a:sym typeface="Average"/>
              </a:defRPr>
            </a:lvl3pPr>
            <a:lvl4pPr lvl="3" rtl="0" algn="r">
              <a:buNone/>
              <a:defRPr sz="1000">
                <a:solidFill>
                  <a:schemeClr val="accent3"/>
                </a:solidFill>
                <a:latin typeface="Average"/>
                <a:ea typeface="Average"/>
                <a:cs typeface="Average"/>
                <a:sym typeface="Average"/>
              </a:defRPr>
            </a:lvl4pPr>
            <a:lvl5pPr lvl="4" rtl="0" algn="r">
              <a:buNone/>
              <a:defRPr sz="1000">
                <a:solidFill>
                  <a:schemeClr val="accent3"/>
                </a:solidFill>
                <a:latin typeface="Average"/>
                <a:ea typeface="Average"/>
                <a:cs typeface="Average"/>
                <a:sym typeface="Average"/>
              </a:defRPr>
            </a:lvl5pPr>
            <a:lvl6pPr lvl="5" rtl="0" algn="r">
              <a:buNone/>
              <a:defRPr sz="1000">
                <a:solidFill>
                  <a:schemeClr val="accent3"/>
                </a:solidFill>
                <a:latin typeface="Average"/>
                <a:ea typeface="Average"/>
                <a:cs typeface="Average"/>
                <a:sym typeface="Average"/>
              </a:defRPr>
            </a:lvl6pPr>
            <a:lvl7pPr lvl="6" rtl="0" algn="r">
              <a:buNone/>
              <a:defRPr sz="1000">
                <a:solidFill>
                  <a:schemeClr val="accent3"/>
                </a:solidFill>
                <a:latin typeface="Average"/>
                <a:ea typeface="Average"/>
                <a:cs typeface="Average"/>
                <a:sym typeface="Average"/>
              </a:defRPr>
            </a:lvl7pPr>
            <a:lvl8pPr lvl="7" rtl="0" algn="r">
              <a:buNone/>
              <a:defRPr sz="1000">
                <a:solidFill>
                  <a:schemeClr val="accent3"/>
                </a:solidFill>
                <a:latin typeface="Average"/>
                <a:ea typeface="Average"/>
                <a:cs typeface="Average"/>
                <a:sym typeface="Average"/>
              </a:defRPr>
            </a:lvl8pPr>
            <a:lvl9pPr lvl="8" rtl="0"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2.jpg"/><Relationship Id="rId4" Type="http://schemas.openxmlformats.org/officeDocument/2006/relationships/image" Target="../media/image15.jpg"/><Relationship Id="rId5" Type="http://schemas.openxmlformats.org/officeDocument/2006/relationships/image" Target="../media/image11.jpg"/><Relationship Id="rId6"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image" Target="../media/image14.jpg"/><Relationship Id="rId5" Type="http://schemas.openxmlformats.org/officeDocument/2006/relationships/image" Target="../media/image1.png"/><Relationship Id="rId6"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drive.google.com/file/d/1exq63wAyHBaFeGwUR4Oe9qsTn62xKMex/view" TargetMode="Externa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jpg"/><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www.medicalnewstoday.com/articles/what-material-is-best-for-homemade-masks" TargetMode="External"/><Relationship Id="rId4" Type="http://schemas.openxmlformats.org/officeDocument/2006/relationships/hyperlink" Target="https://smartairfilters.com/en/blog/best-materials-make-diy-masks-virus/" TargetMode="External"/><Relationship Id="rId5" Type="http://schemas.openxmlformats.org/officeDocument/2006/relationships/hyperlink" Target="https://medicalxpress.com/news/2020-05-homemade-covid-mask-fabric-choices.html" TargetMode="External"/><Relationship Id="rId6" Type="http://schemas.openxmlformats.org/officeDocument/2006/relationships/hyperlink" Target="https://www.youtube.com/watch?v=X7mYeL54g0A"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3"/>
          <p:cNvSpPr txBox="1"/>
          <p:nvPr>
            <p:ph type="ctrTitle"/>
          </p:nvPr>
        </p:nvSpPr>
        <p:spPr>
          <a:xfrm>
            <a:off x="3166725" y="1224625"/>
            <a:ext cx="2760000" cy="12270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en" sz="6688">
                <a:solidFill>
                  <a:srgbClr val="434343"/>
                </a:solidFill>
                <a:latin typeface="Nunito"/>
                <a:ea typeface="Nunito"/>
                <a:cs typeface="Nunito"/>
                <a:sym typeface="Nunito"/>
              </a:rPr>
              <a:t>Masks</a:t>
            </a:r>
            <a:r>
              <a:rPr b="1" lang="en">
                <a:solidFill>
                  <a:srgbClr val="434343"/>
                </a:solidFill>
                <a:highlight>
                  <a:srgbClr val="FFFFFF"/>
                </a:highlight>
                <a:latin typeface="Times New Roman"/>
                <a:ea typeface="Times New Roman"/>
                <a:cs typeface="Times New Roman"/>
                <a:sym typeface="Times New Roman"/>
              </a:rPr>
              <a:t> </a:t>
            </a:r>
            <a:r>
              <a:rPr b="1" lang="en">
                <a:solidFill>
                  <a:srgbClr val="434343"/>
                </a:solidFill>
                <a:highlight>
                  <a:srgbClr val="434343"/>
                </a:highlight>
                <a:latin typeface="Open Sans"/>
                <a:ea typeface="Open Sans"/>
                <a:cs typeface="Open Sans"/>
                <a:sym typeface="Open Sans"/>
              </a:rPr>
              <a:t>  </a:t>
            </a:r>
            <a:r>
              <a:rPr b="1" lang="en">
                <a:solidFill>
                  <a:srgbClr val="F3F3F3"/>
                </a:solidFill>
                <a:highlight>
                  <a:srgbClr val="434343"/>
                </a:highlight>
                <a:latin typeface="Open Sans"/>
                <a:ea typeface="Open Sans"/>
                <a:cs typeface="Open Sans"/>
                <a:sym typeface="Open Sans"/>
              </a:rPr>
              <a:t> </a:t>
            </a:r>
            <a:r>
              <a:rPr b="1" lang="en">
                <a:solidFill>
                  <a:srgbClr val="F3F3F3"/>
                </a:solidFill>
                <a:highlight>
                  <a:srgbClr val="434343"/>
                </a:highlight>
                <a:latin typeface="Comfortaa"/>
                <a:ea typeface="Comfortaa"/>
                <a:cs typeface="Comfortaa"/>
                <a:sym typeface="Comfortaa"/>
              </a:rPr>
              <a:t>  </a:t>
            </a:r>
            <a:endParaRPr b="1">
              <a:solidFill>
                <a:srgbClr val="F3F3F3"/>
              </a:solidFill>
              <a:highlight>
                <a:srgbClr val="434343"/>
              </a:highlight>
              <a:latin typeface="Comfortaa"/>
              <a:ea typeface="Comfortaa"/>
              <a:cs typeface="Comfortaa"/>
              <a:sym typeface="Comfortaa"/>
            </a:endParaRPr>
          </a:p>
        </p:txBody>
      </p:sp>
      <p:sp>
        <p:nvSpPr>
          <p:cNvPr id="61" name="Google Shape;61;p13"/>
          <p:cNvSpPr txBox="1"/>
          <p:nvPr>
            <p:ph idx="1" type="subTitle"/>
          </p:nvPr>
        </p:nvSpPr>
        <p:spPr>
          <a:xfrm>
            <a:off x="671250" y="2965775"/>
            <a:ext cx="7801500" cy="1033500"/>
          </a:xfrm>
          <a:prstGeom prst="rect">
            <a:avLst/>
          </a:prstGeom>
        </p:spPr>
        <p:txBody>
          <a:bodyPr anchorCtr="0" anchor="t" bIns="91425" lIns="91425" spcFirstLastPara="1" rIns="91425" wrap="square" tIns="91425">
            <a:normAutofit fontScale="92500" lnSpcReduction="20000"/>
          </a:bodyPr>
          <a:lstStyle/>
          <a:p>
            <a:pPr indent="0" lvl="0" marL="0" rtl="0" algn="ctr">
              <a:spcBef>
                <a:spcPts val="0"/>
              </a:spcBef>
              <a:spcAft>
                <a:spcPts val="0"/>
              </a:spcAft>
              <a:buNone/>
            </a:pPr>
            <a:r>
              <a:rPr lang="en" sz="2508">
                <a:solidFill>
                  <a:srgbClr val="666666"/>
                </a:solidFill>
              </a:rPr>
              <a:t>By: Sydney Vaters G10</a:t>
            </a:r>
            <a:endParaRPr sz="2508">
              <a:solidFill>
                <a:srgbClr val="666666"/>
              </a:solidFill>
            </a:endParaRPr>
          </a:p>
          <a:p>
            <a:pPr indent="0" lvl="0" marL="0" rtl="0" algn="ctr">
              <a:spcBef>
                <a:spcPts val="0"/>
              </a:spcBef>
              <a:spcAft>
                <a:spcPts val="0"/>
              </a:spcAft>
              <a:buNone/>
            </a:pPr>
            <a:r>
              <a:rPr lang="en" sz="2508">
                <a:solidFill>
                  <a:srgbClr val="666666"/>
                </a:solidFill>
              </a:rPr>
              <a:t>HTH</a:t>
            </a:r>
            <a:endParaRPr sz="2508">
              <a:solidFill>
                <a:srgbClr val="666666"/>
              </a:solidFill>
            </a:endParaRPr>
          </a:p>
          <a:p>
            <a:pPr indent="0" lvl="0" marL="0" rtl="0" algn="ctr">
              <a:spcBef>
                <a:spcPts val="0"/>
              </a:spcBef>
              <a:spcAft>
                <a:spcPts val="0"/>
              </a:spcAft>
              <a:buNone/>
            </a:pPr>
            <a:r>
              <a:rPr lang="en" sz="2508">
                <a:solidFill>
                  <a:srgbClr val="666666"/>
                </a:solidFill>
              </a:rPr>
              <a:t> Torbay NL</a:t>
            </a:r>
            <a:endParaRPr sz="2508">
              <a:solidFill>
                <a:srgbClr val="66666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65" name="Shape 65"/>
        <p:cNvGrpSpPr/>
        <p:nvPr/>
      </p:nvGrpSpPr>
      <p:grpSpPr>
        <a:xfrm>
          <a:off x="0" y="0"/>
          <a:ext cx="0" cy="0"/>
          <a:chOff x="0" y="0"/>
          <a:chExt cx="0" cy="0"/>
        </a:xfrm>
      </p:grpSpPr>
      <p:sp>
        <p:nvSpPr>
          <p:cNvPr id="66" name="Google Shape;66;p14"/>
          <p:cNvSpPr txBox="1"/>
          <p:nvPr>
            <p:ph idx="1" type="body"/>
          </p:nvPr>
        </p:nvSpPr>
        <p:spPr>
          <a:xfrm>
            <a:off x="311700" y="505500"/>
            <a:ext cx="8520600" cy="4284300"/>
          </a:xfrm>
          <a:prstGeom prst="rect">
            <a:avLst/>
          </a:prstGeom>
        </p:spPr>
        <p:txBody>
          <a:bodyPr anchorCtr="0" anchor="t" bIns="91425" lIns="91425" spcFirstLastPara="1" rIns="91425" wrap="square" tIns="91425">
            <a:noAutofit/>
          </a:bodyPr>
          <a:lstStyle/>
          <a:p>
            <a:pPr indent="-342900" lvl="0" marL="457200" rtl="0" algn="l">
              <a:lnSpc>
                <a:spcPct val="95000"/>
              </a:lnSpc>
              <a:spcBef>
                <a:spcPts val="0"/>
              </a:spcBef>
              <a:spcAft>
                <a:spcPts val="0"/>
              </a:spcAft>
              <a:buClr>
                <a:srgbClr val="F3F3F3"/>
              </a:buClr>
              <a:buSzPts val="1800"/>
              <a:buFont typeface="Nunito"/>
              <a:buChar char="●"/>
            </a:pPr>
            <a:r>
              <a:rPr lang="en" sz="1800">
                <a:solidFill>
                  <a:srgbClr val="F3F3F3"/>
                </a:solidFill>
                <a:latin typeface="Nunito"/>
                <a:ea typeface="Nunito"/>
                <a:cs typeface="Nunito"/>
                <a:sym typeface="Nunito"/>
              </a:rPr>
              <a:t>The purpose of this experiment is to find out what the best materials are for homemade face masks.</a:t>
            </a:r>
            <a:endParaRPr sz="1800">
              <a:solidFill>
                <a:srgbClr val="F3F3F3"/>
              </a:solidFill>
              <a:latin typeface="Nunito"/>
              <a:ea typeface="Nunito"/>
              <a:cs typeface="Nunito"/>
              <a:sym typeface="Nunito"/>
            </a:endParaRPr>
          </a:p>
          <a:p>
            <a:pPr indent="0" lvl="0" marL="457200" rtl="0" algn="l">
              <a:lnSpc>
                <a:spcPct val="95000"/>
              </a:lnSpc>
              <a:spcBef>
                <a:spcPts val="1200"/>
              </a:spcBef>
              <a:spcAft>
                <a:spcPts val="0"/>
              </a:spcAft>
              <a:buSzPts val="935"/>
              <a:buNone/>
            </a:pPr>
            <a:r>
              <a:t/>
            </a:r>
            <a:endParaRPr sz="1800">
              <a:solidFill>
                <a:srgbClr val="F3F3F3"/>
              </a:solidFill>
              <a:latin typeface="Nunito"/>
              <a:ea typeface="Nunito"/>
              <a:cs typeface="Nunito"/>
              <a:sym typeface="Nunito"/>
            </a:endParaRPr>
          </a:p>
          <a:p>
            <a:pPr indent="-342900" lvl="0" marL="457200" rtl="0" algn="l">
              <a:lnSpc>
                <a:spcPct val="95000"/>
              </a:lnSpc>
              <a:spcBef>
                <a:spcPts val="1200"/>
              </a:spcBef>
              <a:spcAft>
                <a:spcPts val="0"/>
              </a:spcAft>
              <a:buClr>
                <a:srgbClr val="F3F3F3"/>
              </a:buClr>
              <a:buSzPts val="1800"/>
              <a:buFont typeface="Nunito"/>
              <a:buChar char="●"/>
            </a:pPr>
            <a:r>
              <a:rPr b="1" lang="en" sz="1800">
                <a:solidFill>
                  <a:srgbClr val="F3F3F3"/>
                </a:solidFill>
                <a:latin typeface="Nunito"/>
                <a:ea typeface="Nunito"/>
                <a:cs typeface="Nunito"/>
                <a:sym typeface="Nunito"/>
              </a:rPr>
              <a:t>Questions: </a:t>
            </a:r>
            <a:endParaRPr b="1" sz="1800">
              <a:solidFill>
                <a:srgbClr val="F3F3F3"/>
              </a:solidFill>
              <a:latin typeface="Nunito"/>
              <a:ea typeface="Nunito"/>
              <a:cs typeface="Nunito"/>
              <a:sym typeface="Nunito"/>
            </a:endParaRPr>
          </a:p>
          <a:p>
            <a:pPr indent="-342900" lvl="0" marL="457200" rtl="0" algn="l">
              <a:lnSpc>
                <a:spcPct val="95000"/>
              </a:lnSpc>
              <a:spcBef>
                <a:spcPts val="0"/>
              </a:spcBef>
              <a:spcAft>
                <a:spcPts val="0"/>
              </a:spcAft>
              <a:buClr>
                <a:srgbClr val="F3F3F3"/>
              </a:buClr>
              <a:buSzPts val="1800"/>
              <a:buFont typeface="Nunito"/>
              <a:buChar char="-"/>
            </a:pPr>
            <a:r>
              <a:rPr lang="en" sz="1800">
                <a:solidFill>
                  <a:srgbClr val="F3F3F3"/>
                </a:solidFill>
                <a:latin typeface="Nunito"/>
                <a:ea typeface="Nunito"/>
                <a:cs typeface="Nunito"/>
                <a:sym typeface="Nunito"/>
              </a:rPr>
              <a:t>What is the best materials for face masks?</a:t>
            </a:r>
            <a:endParaRPr sz="1800">
              <a:solidFill>
                <a:srgbClr val="F3F3F3"/>
              </a:solidFill>
              <a:latin typeface="Nunito"/>
              <a:ea typeface="Nunito"/>
              <a:cs typeface="Nunito"/>
              <a:sym typeface="Nunito"/>
            </a:endParaRPr>
          </a:p>
          <a:p>
            <a:pPr indent="-342900" lvl="0" marL="457200" rtl="0" algn="l">
              <a:lnSpc>
                <a:spcPct val="95000"/>
              </a:lnSpc>
              <a:spcBef>
                <a:spcPts val="0"/>
              </a:spcBef>
              <a:spcAft>
                <a:spcPts val="0"/>
              </a:spcAft>
              <a:buClr>
                <a:srgbClr val="F3F3F3"/>
              </a:buClr>
              <a:buSzPts val="1800"/>
              <a:buFont typeface="Nunito"/>
              <a:buChar char="-"/>
            </a:pPr>
            <a:r>
              <a:rPr lang="en" sz="1800">
                <a:solidFill>
                  <a:srgbClr val="F3F3F3"/>
                </a:solidFill>
                <a:latin typeface="Nunito"/>
                <a:ea typeface="Nunito"/>
                <a:cs typeface="Nunito"/>
                <a:sym typeface="Nunito"/>
              </a:rPr>
              <a:t>How protective will they be </a:t>
            </a:r>
            <a:r>
              <a:rPr lang="en" sz="1800">
                <a:solidFill>
                  <a:srgbClr val="F3F3F3"/>
                </a:solidFill>
                <a:latin typeface="Nunito"/>
                <a:ea typeface="Nunito"/>
                <a:cs typeface="Nunito"/>
                <a:sym typeface="Nunito"/>
              </a:rPr>
              <a:t>against</a:t>
            </a:r>
            <a:r>
              <a:rPr lang="en" sz="1800">
                <a:solidFill>
                  <a:srgbClr val="F3F3F3"/>
                </a:solidFill>
                <a:latin typeface="Nunito"/>
                <a:ea typeface="Nunito"/>
                <a:cs typeface="Nunito"/>
                <a:sym typeface="Nunito"/>
              </a:rPr>
              <a:t> the virus?</a:t>
            </a:r>
            <a:endParaRPr sz="1800">
              <a:solidFill>
                <a:srgbClr val="F3F3F3"/>
              </a:solidFill>
              <a:latin typeface="Nunito"/>
              <a:ea typeface="Nunito"/>
              <a:cs typeface="Nunito"/>
              <a:sym typeface="Nunito"/>
            </a:endParaRPr>
          </a:p>
          <a:p>
            <a:pPr indent="0" lvl="0" marL="457200" rtl="0" algn="l">
              <a:lnSpc>
                <a:spcPct val="95000"/>
              </a:lnSpc>
              <a:spcBef>
                <a:spcPts val="1200"/>
              </a:spcBef>
              <a:spcAft>
                <a:spcPts val="0"/>
              </a:spcAft>
              <a:buSzPts val="935"/>
              <a:buNone/>
            </a:pPr>
            <a:r>
              <a:t/>
            </a:r>
            <a:endParaRPr sz="1800">
              <a:solidFill>
                <a:srgbClr val="F3F3F3"/>
              </a:solidFill>
              <a:latin typeface="Nunito"/>
              <a:ea typeface="Nunito"/>
              <a:cs typeface="Nunito"/>
              <a:sym typeface="Nunito"/>
            </a:endParaRPr>
          </a:p>
          <a:p>
            <a:pPr indent="-342900" lvl="0" marL="457200" rtl="0" algn="l">
              <a:lnSpc>
                <a:spcPct val="95000"/>
              </a:lnSpc>
              <a:spcBef>
                <a:spcPts val="1200"/>
              </a:spcBef>
              <a:spcAft>
                <a:spcPts val="0"/>
              </a:spcAft>
              <a:buClr>
                <a:srgbClr val="F3F3F3"/>
              </a:buClr>
              <a:buSzPts val="1800"/>
              <a:buFont typeface="Nunito"/>
              <a:buChar char="●"/>
            </a:pPr>
            <a:r>
              <a:rPr b="1" lang="en" sz="1800">
                <a:solidFill>
                  <a:srgbClr val="F3F3F3"/>
                </a:solidFill>
                <a:latin typeface="Nunito"/>
                <a:ea typeface="Nunito"/>
                <a:cs typeface="Nunito"/>
                <a:sym typeface="Nunito"/>
              </a:rPr>
              <a:t>Hypothesis: </a:t>
            </a:r>
            <a:endParaRPr b="1" sz="1800">
              <a:solidFill>
                <a:srgbClr val="F3F3F3"/>
              </a:solidFill>
              <a:latin typeface="Nunito"/>
              <a:ea typeface="Nunito"/>
              <a:cs typeface="Nunito"/>
              <a:sym typeface="Nunito"/>
            </a:endParaRPr>
          </a:p>
          <a:p>
            <a:pPr indent="0" lvl="0" marL="457200" rtl="0" algn="l">
              <a:lnSpc>
                <a:spcPct val="95000"/>
              </a:lnSpc>
              <a:spcBef>
                <a:spcPts val="1200"/>
              </a:spcBef>
              <a:spcAft>
                <a:spcPts val="0"/>
              </a:spcAft>
              <a:buSzPts val="935"/>
              <a:buNone/>
            </a:pPr>
            <a:r>
              <a:rPr lang="en" sz="1800">
                <a:solidFill>
                  <a:srgbClr val="F3F3F3"/>
                </a:solidFill>
                <a:latin typeface="Nunito"/>
                <a:ea typeface="Nunito"/>
                <a:cs typeface="Nunito"/>
                <a:sym typeface="Nunito"/>
              </a:rPr>
              <a:t> The 100% cotton mask will be the best, due to its thickness and how comfortable and breathable it is, when wearing it you feel more protected, it is also very absorbent and can hold more moisture for a long period of time.</a:t>
            </a:r>
            <a:endParaRPr sz="1800">
              <a:solidFill>
                <a:srgbClr val="F3F3F3"/>
              </a:solidFill>
              <a:latin typeface="Nunito"/>
              <a:ea typeface="Nunito"/>
              <a:cs typeface="Nunito"/>
              <a:sym typeface="Nunito"/>
            </a:endParaRPr>
          </a:p>
          <a:p>
            <a:pPr indent="0" lvl="0" marL="457200" rtl="0" algn="l">
              <a:lnSpc>
                <a:spcPct val="95000"/>
              </a:lnSpc>
              <a:spcBef>
                <a:spcPts val="1200"/>
              </a:spcBef>
              <a:spcAft>
                <a:spcPts val="0"/>
              </a:spcAft>
              <a:buSzPts val="935"/>
              <a:buNone/>
            </a:pPr>
            <a:r>
              <a:t/>
            </a:r>
            <a:endParaRPr sz="1800">
              <a:solidFill>
                <a:srgbClr val="F3F3F3"/>
              </a:solidFill>
              <a:latin typeface="Nunito"/>
              <a:ea typeface="Nunito"/>
              <a:cs typeface="Nunito"/>
              <a:sym typeface="Nunito"/>
            </a:endParaRPr>
          </a:p>
          <a:p>
            <a:pPr indent="0" lvl="0" marL="457200" rtl="0" algn="l">
              <a:lnSpc>
                <a:spcPct val="95000"/>
              </a:lnSpc>
              <a:spcBef>
                <a:spcPts val="1200"/>
              </a:spcBef>
              <a:spcAft>
                <a:spcPts val="1200"/>
              </a:spcAft>
              <a:buSzPts val="935"/>
              <a:buNone/>
            </a:pPr>
            <a:r>
              <a:t/>
            </a:r>
            <a:endParaRPr sz="1700">
              <a:solidFill>
                <a:srgbClr val="F3F3F3"/>
              </a:solidFill>
              <a:latin typeface="Nunito"/>
              <a:ea typeface="Nunito"/>
              <a:cs typeface="Nunito"/>
              <a:sym typeface="Nuni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70" name="Shape 70"/>
        <p:cNvGrpSpPr/>
        <p:nvPr/>
      </p:nvGrpSpPr>
      <p:grpSpPr>
        <a:xfrm>
          <a:off x="0" y="0"/>
          <a:ext cx="0" cy="0"/>
          <a:chOff x="0" y="0"/>
          <a:chExt cx="0" cy="0"/>
        </a:xfrm>
      </p:grpSpPr>
      <p:sp>
        <p:nvSpPr>
          <p:cNvPr id="71" name="Google Shape;71;p15"/>
          <p:cNvSpPr txBox="1"/>
          <p:nvPr>
            <p:ph idx="1" type="body"/>
          </p:nvPr>
        </p:nvSpPr>
        <p:spPr>
          <a:xfrm>
            <a:off x="311700" y="530775"/>
            <a:ext cx="8520600" cy="40380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rgbClr val="F3F3F3"/>
              </a:buClr>
              <a:buSzPts val="1800"/>
              <a:buFont typeface="Nunito"/>
              <a:buChar char="●"/>
            </a:pPr>
            <a:r>
              <a:rPr b="1" lang="en">
                <a:solidFill>
                  <a:srgbClr val="F3F3F3"/>
                </a:solidFill>
                <a:latin typeface="Nunito"/>
                <a:ea typeface="Nunito"/>
                <a:cs typeface="Nunito"/>
                <a:sym typeface="Nunito"/>
              </a:rPr>
              <a:t>Independent</a:t>
            </a:r>
            <a:r>
              <a:rPr b="1" lang="en">
                <a:solidFill>
                  <a:srgbClr val="F3F3F3"/>
                </a:solidFill>
                <a:latin typeface="Nunito"/>
                <a:ea typeface="Nunito"/>
                <a:cs typeface="Nunito"/>
                <a:sym typeface="Nunito"/>
              </a:rPr>
              <a:t> </a:t>
            </a:r>
            <a:r>
              <a:rPr b="1" lang="en">
                <a:solidFill>
                  <a:srgbClr val="F3F3F3"/>
                </a:solidFill>
                <a:latin typeface="Nunito"/>
                <a:ea typeface="Nunito"/>
                <a:cs typeface="Nunito"/>
                <a:sym typeface="Nunito"/>
              </a:rPr>
              <a:t>Variable:</a:t>
            </a:r>
            <a:r>
              <a:rPr lang="en">
                <a:solidFill>
                  <a:srgbClr val="F3F3F3"/>
                </a:solidFill>
                <a:latin typeface="Nunito"/>
                <a:ea typeface="Nunito"/>
                <a:cs typeface="Nunito"/>
                <a:sym typeface="Nunito"/>
              </a:rPr>
              <a:t> Mask materials </a:t>
            </a:r>
            <a:endParaRPr>
              <a:solidFill>
                <a:srgbClr val="F3F3F3"/>
              </a:solidFill>
              <a:latin typeface="Nunito"/>
              <a:ea typeface="Nunito"/>
              <a:cs typeface="Nunito"/>
              <a:sym typeface="Nunito"/>
            </a:endParaRPr>
          </a:p>
          <a:p>
            <a:pPr indent="0" lvl="0" marL="457200" rtl="0" algn="l">
              <a:spcBef>
                <a:spcPts val="1200"/>
              </a:spcBef>
              <a:spcAft>
                <a:spcPts val="0"/>
              </a:spcAft>
              <a:buNone/>
            </a:pPr>
            <a:r>
              <a:t/>
            </a:r>
            <a:endParaRPr>
              <a:solidFill>
                <a:srgbClr val="F3F3F3"/>
              </a:solidFill>
              <a:latin typeface="Nunito"/>
              <a:ea typeface="Nunito"/>
              <a:cs typeface="Nunito"/>
              <a:sym typeface="Nunito"/>
            </a:endParaRPr>
          </a:p>
          <a:p>
            <a:pPr indent="-342900" lvl="0" marL="457200" rtl="0" algn="l">
              <a:spcBef>
                <a:spcPts val="1200"/>
              </a:spcBef>
              <a:spcAft>
                <a:spcPts val="0"/>
              </a:spcAft>
              <a:buClr>
                <a:srgbClr val="F3F3F3"/>
              </a:buClr>
              <a:buSzPts val="1800"/>
              <a:buFont typeface="Nunito"/>
              <a:buChar char="●"/>
            </a:pPr>
            <a:r>
              <a:rPr b="1" lang="en">
                <a:solidFill>
                  <a:srgbClr val="F3F3F3"/>
                </a:solidFill>
                <a:latin typeface="Nunito"/>
                <a:ea typeface="Nunito"/>
                <a:cs typeface="Nunito"/>
                <a:sym typeface="Nunito"/>
              </a:rPr>
              <a:t>Dependant Variable:</a:t>
            </a:r>
            <a:r>
              <a:rPr lang="en">
                <a:solidFill>
                  <a:srgbClr val="F3F3F3"/>
                </a:solidFill>
                <a:latin typeface="Nunito"/>
                <a:ea typeface="Nunito"/>
                <a:cs typeface="Nunito"/>
                <a:sym typeface="Nunito"/>
              </a:rPr>
              <a:t> How well the material proforms/ how much water it can hold for a certain amount of time.</a:t>
            </a:r>
            <a:endParaRPr>
              <a:solidFill>
                <a:srgbClr val="F3F3F3"/>
              </a:solidFill>
              <a:latin typeface="Nunito"/>
              <a:ea typeface="Nunito"/>
              <a:cs typeface="Nunito"/>
              <a:sym typeface="Nunito"/>
            </a:endParaRPr>
          </a:p>
          <a:p>
            <a:pPr indent="0" lvl="0" marL="0" rtl="0" algn="l">
              <a:spcBef>
                <a:spcPts val="1200"/>
              </a:spcBef>
              <a:spcAft>
                <a:spcPts val="0"/>
              </a:spcAft>
              <a:buNone/>
            </a:pPr>
            <a:r>
              <a:t/>
            </a:r>
            <a:endParaRPr>
              <a:solidFill>
                <a:srgbClr val="F3F3F3"/>
              </a:solidFill>
              <a:latin typeface="Nunito"/>
              <a:ea typeface="Nunito"/>
              <a:cs typeface="Nunito"/>
              <a:sym typeface="Nunito"/>
            </a:endParaRPr>
          </a:p>
          <a:p>
            <a:pPr indent="-342900" lvl="0" marL="457200" rtl="0" algn="l">
              <a:spcBef>
                <a:spcPts val="1200"/>
              </a:spcBef>
              <a:spcAft>
                <a:spcPts val="0"/>
              </a:spcAft>
              <a:buClr>
                <a:srgbClr val="F3F3F3"/>
              </a:buClr>
              <a:buSzPts val="1800"/>
              <a:buFont typeface="Nunito"/>
              <a:buChar char="●"/>
            </a:pPr>
            <a:r>
              <a:rPr b="1" lang="en">
                <a:solidFill>
                  <a:srgbClr val="F3F3F3"/>
                </a:solidFill>
                <a:latin typeface="Nunito"/>
                <a:ea typeface="Nunito"/>
                <a:cs typeface="Nunito"/>
                <a:sym typeface="Nunito"/>
              </a:rPr>
              <a:t>Controlled Variable: </a:t>
            </a:r>
            <a:r>
              <a:rPr lang="en">
                <a:solidFill>
                  <a:srgbClr val="F3F3F3"/>
                </a:solidFill>
                <a:latin typeface="Nunito"/>
                <a:ea typeface="Nunito"/>
                <a:cs typeface="Nunito"/>
                <a:sym typeface="Nunito"/>
              </a:rPr>
              <a:t>Type of materials, type of thread, how they are made, how they are washed/ dried, who tests them, water used for droplet test, how droplet test is performed, same amount of water for droplet test, amount of material, size of mask, number of layers on the mask.</a:t>
            </a:r>
            <a:endParaRPr>
              <a:solidFill>
                <a:srgbClr val="F3F3F3"/>
              </a:solidFill>
              <a:latin typeface="Nunito"/>
              <a:ea typeface="Nunito"/>
              <a:cs typeface="Nunito"/>
              <a:sym typeface="Nunito"/>
            </a:endParaRPr>
          </a:p>
          <a:p>
            <a:pPr indent="0" lvl="0" marL="457200" rtl="0" algn="l">
              <a:spcBef>
                <a:spcPts val="1200"/>
              </a:spcBef>
              <a:spcAft>
                <a:spcPts val="0"/>
              </a:spcAft>
              <a:buNone/>
            </a:pPr>
            <a:r>
              <a:t/>
            </a:r>
            <a:endParaRPr>
              <a:solidFill>
                <a:srgbClr val="F3F3F3"/>
              </a:solidFill>
              <a:latin typeface="Nunito"/>
              <a:ea typeface="Nunito"/>
              <a:cs typeface="Nunito"/>
              <a:sym typeface="Nunito"/>
            </a:endParaRPr>
          </a:p>
          <a:p>
            <a:pPr indent="0" lvl="0" marL="0" rtl="0" algn="l">
              <a:spcBef>
                <a:spcPts val="1200"/>
              </a:spcBef>
              <a:spcAft>
                <a:spcPts val="1200"/>
              </a:spcAft>
              <a:buNone/>
            </a:pPr>
            <a:r>
              <a:t/>
            </a:r>
            <a:endParaRPr>
              <a:solidFill>
                <a:srgbClr val="F3F3F3"/>
              </a:solidFill>
              <a:latin typeface="Nunito"/>
              <a:ea typeface="Nunito"/>
              <a:cs typeface="Nunito"/>
              <a:sym typeface="Nuni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75" name="Shape 75"/>
        <p:cNvGrpSpPr/>
        <p:nvPr/>
      </p:nvGrpSpPr>
      <p:grpSpPr>
        <a:xfrm>
          <a:off x="0" y="0"/>
          <a:ext cx="0" cy="0"/>
          <a:chOff x="0" y="0"/>
          <a:chExt cx="0" cy="0"/>
        </a:xfrm>
      </p:grpSpPr>
      <p:sp>
        <p:nvSpPr>
          <p:cNvPr id="76" name="Google Shape;76;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a:t>
            </a:r>
            <a:r>
              <a:rPr b="1" lang="en">
                <a:latin typeface="Nunito"/>
                <a:ea typeface="Nunito"/>
                <a:cs typeface="Nunito"/>
                <a:sym typeface="Nunito"/>
              </a:rPr>
              <a:t>Materials</a:t>
            </a:r>
            <a:r>
              <a:rPr b="1" lang="en">
                <a:latin typeface="Nunito"/>
                <a:ea typeface="Nunito"/>
                <a:cs typeface="Nunito"/>
                <a:sym typeface="Nunito"/>
              </a:rPr>
              <a:t>:</a:t>
            </a:r>
            <a:endParaRPr b="1">
              <a:latin typeface="Nunito"/>
              <a:ea typeface="Nunito"/>
              <a:cs typeface="Nunito"/>
              <a:sym typeface="Nunito"/>
            </a:endParaRPr>
          </a:p>
        </p:txBody>
      </p:sp>
      <p:sp>
        <p:nvSpPr>
          <p:cNvPr id="77" name="Google Shape;77;p16"/>
          <p:cNvSpPr txBox="1"/>
          <p:nvPr>
            <p:ph idx="1" type="body"/>
          </p:nvPr>
        </p:nvSpPr>
        <p:spPr>
          <a:xfrm>
            <a:off x="227475" y="1017725"/>
            <a:ext cx="4486500" cy="4125900"/>
          </a:xfrm>
          <a:prstGeom prst="rect">
            <a:avLst/>
          </a:prstGeom>
        </p:spPr>
        <p:txBody>
          <a:bodyPr anchorCtr="0" anchor="t" bIns="91425" lIns="91425" spcFirstLastPara="1" rIns="91425" wrap="square" tIns="91425">
            <a:noAutofit/>
          </a:bodyPr>
          <a:lstStyle/>
          <a:p>
            <a:pPr indent="0" lvl="0" marL="457200" rtl="0" algn="l">
              <a:lnSpc>
                <a:spcPct val="105000"/>
              </a:lnSpc>
              <a:spcBef>
                <a:spcPts val="0"/>
              </a:spcBef>
              <a:spcAft>
                <a:spcPts val="0"/>
              </a:spcAft>
              <a:buNone/>
            </a:pPr>
            <a:r>
              <a:rPr lang="en" sz="1600">
                <a:solidFill>
                  <a:srgbClr val="F3F3F3"/>
                </a:solidFill>
                <a:latin typeface="Nunito"/>
                <a:ea typeface="Nunito"/>
                <a:cs typeface="Nunito"/>
                <a:sym typeface="Nunito"/>
              </a:rPr>
              <a:t>For Making Masks:</a:t>
            </a:r>
            <a:endParaRPr sz="1600">
              <a:solidFill>
                <a:srgbClr val="F3F3F3"/>
              </a:solidFill>
              <a:latin typeface="Nunito"/>
              <a:ea typeface="Nunito"/>
              <a:cs typeface="Nunito"/>
              <a:sym typeface="Nunito"/>
            </a:endParaRPr>
          </a:p>
          <a:p>
            <a:pPr indent="-330200" lvl="0" marL="457200" rtl="0" algn="l">
              <a:lnSpc>
                <a:spcPct val="105000"/>
              </a:lnSpc>
              <a:spcBef>
                <a:spcPts val="120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Sewing machine </a:t>
            </a:r>
            <a:endParaRPr sz="1600">
              <a:solidFill>
                <a:srgbClr val="F3F3F3"/>
              </a:solidFill>
              <a:latin typeface="Nunito"/>
              <a:ea typeface="Nunito"/>
              <a:cs typeface="Nunito"/>
              <a:sym typeface="Nunito"/>
            </a:endParaRPr>
          </a:p>
          <a:p>
            <a:pPr indent="-330200" lvl="0" marL="457200" rtl="0" algn="l">
              <a:lnSpc>
                <a:spcPct val="105000"/>
              </a:lnSpc>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Thread</a:t>
            </a:r>
            <a:endParaRPr sz="1600">
              <a:solidFill>
                <a:srgbClr val="F3F3F3"/>
              </a:solidFill>
              <a:latin typeface="Nunito"/>
              <a:ea typeface="Nunito"/>
              <a:cs typeface="Nunito"/>
              <a:sym typeface="Nunito"/>
            </a:endParaRPr>
          </a:p>
          <a:p>
            <a:pPr indent="-330200" lvl="0" marL="457200" rtl="0" algn="l">
              <a:lnSpc>
                <a:spcPct val="105000"/>
              </a:lnSpc>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Mask pattern/stencil</a:t>
            </a:r>
            <a:endParaRPr sz="1600">
              <a:solidFill>
                <a:srgbClr val="F3F3F3"/>
              </a:solidFill>
              <a:latin typeface="Nunito"/>
              <a:ea typeface="Nunito"/>
              <a:cs typeface="Nunito"/>
              <a:sym typeface="Nunito"/>
            </a:endParaRPr>
          </a:p>
          <a:p>
            <a:pPr indent="-330200" lvl="0" marL="457200" rtl="0" algn="l">
              <a:lnSpc>
                <a:spcPct val="105000"/>
              </a:lnSpc>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Marker</a:t>
            </a:r>
            <a:endParaRPr sz="1600">
              <a:solidFill>
                <a:srgbClr val="F3F3F3"/>
              </a:solidFill>
              <a:latin typeface="Nunito"/>
              <a:ea typeface="Nunito"/>
              <a:cs typeface="Nunito"/>
              <a:sym typeface="Nunito"/>
            </a:endParaRPr>
          </a:p>
          <a:p>
            <a:pPr indent="-330200" lvl="0" marL="457200" rtl="0" algn="l">
              <a:lnSpc>
                <a:spcPct val="105000"/>
              </a:lnSpc>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Scissors </a:t>
            </a:r>
            <a:endParaRPr sz="1600">
              <a:solidFill>
                <a:srgbClr val="F3F3F3"/>
              </a:solidFill>
              <a:latin typeface="Nunito"/>
              <a:ea typeface="Nunito"/>
              <a:cs typeface="Nunito"/>
              <a:sym typeface="Nunito"/>
            </a:endParaRPr>
          </a:p>
          <a:p>
            <a:pPr indent="-330200" lvl="0" marL="457200" rtl="0" algn="l">
              <a:lnSpc>
                <a:spcPct val="105000"/>
              </a:lnSpc>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Elastic</a:t>
            </a:r>
            <a:endParaRPr sz="1600">
              <a:solidFill>
                <a:srgbClr val="F3F3F3"/>
              </a:solidFill>
              <a:latin typeface="Nunito"/>
              <a:ea typeface="Nunito"/>
              <a:cs typeface="Nunito"/>
              <a:sym typeface="Nunito"/>
            </a:endParaRPr>
          </a:p>
          <a:p>
            <a:pPr indent="-330200" lvl="0" marL="457200" rtl="0" algn="l">
              <a:lnSpc>
                <a:spcPct val="105000"/>
              </a:lnSpc>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100% polyester material/pillowcase</a:t>
            </a:r>
            <a:endParaRPr sz="1600">
              <a:solidFill>
                <a:srgbClr val="F3F3F3"/>
              </a:solidFill>
              <a:latin typeface="Nunito"/>
              <a:ea typeface="Nunito"/>
              <a:cs typeface="Nunito"/>
              <a:sym typeface="Nunito"/>
            </a:endParaRPr>
          </a:p>
          <a:p>
            <a:pPr indent="-330200" lvl="0" marL="457200" rtl="0" algn="l">
              <a:lnSpc>
                <a:spcPct val="105000"/>
              </a:lnSpc>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100% cotton material </a:t>
            </a:r>
            <a:endParaRPr sz="1600">
              <a:solidFill>
                <a:srgbClr val="F3F3F3"/>
              </a:solidFill>
              <a:latin typeface="Nunito"/>
              <a:ea typeface="Nunito"/>
              <a:cs typeface="Nunito"/>
              <a:sym typeface="Nunito"/>
            </a:endParaRPr>
          </a:p>
          <a:p>
            <a:pPr indent="-330200" lvl="0" marL="457200" rtl="0" algn="l">
              <a:lnSpc>
                <a:spcPct val="105000"/>
              </a:lnSpc>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100% polyester fleece/pj pants </a:t>
            </a:r>
            <a:r>
              <a:rPr lang="en" sz="1600">
                <a:solidFill>
                  <a:srgbClr val="F3F3F3"/>
                </a:solidFill>
                <a:latin typeface="Nunito SemiBold"/>
                <a:ea typeface="Nunito SemiBold"/>
                <a:cs typeface="Nunito SemiBold"/>
                <a:sym typeface="Nunito SemiBold"/>
              </a:rPr>
              <a:t>(I changed this to 50% Polyester and 50% Cotton)</a:t>
            </a:r>
            <a:endParaRPr sz="1600">
              <a:solidFill>
                <a:srgbClr val="F3F3F3"/>
              </a:solidFill>
              <a:latin typeface="Nunito SemiBold"/>
              <a:ea typeface="Nunito SemiBold"/>
              <a:cs typeface="Nunito SemiBold"/>
              <a:sym typeface="Nunito SemiBold"/>
            </a:endParaRPr>
          </a:p>
          <a:p>
            <a:pPr indent="-330200" lvl="0" marL="457200" rtl="0" algn="l">
              <a:lnSpc>
                <a:spcPct val="105000"/>
              </a:lnSpc>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Polyester, spandex mix shirt</a:t>
            </a:r>
            <a:r>
              <a:rPr lang="en" sz="1600">
                <a:solidFill>
                  <a:srgbClr val="F3F3F3"/>
                </a:solidFill>
                <a:latin typeface="Nunito SemiBold"/>
                <a:ea typeface="Nunito SemiBold"/>
                <a:cs typeface="Nunito SemiBold"/>
                <a:sym typeface="Nunito SemiBold"/>
              </a:rPr>
              <a:t> ( I also changed this to a mixed material of linen, cotton and polyester)</a:t>
            </a:r>
            <a:endParaRPr sz="1600">
              <a:solidFill>
                <a:srgbClr val="F3F3F3"/>
              </a:solidFill>
              <a:latin typeface="Nunito SemiBold"/>
              <a:ea typeface="Nunito SemiBold"/>
              <a:cs typeface="Nunito SemiBold"/>
              <a:sym typeface="Nunito SemiBold"/>
            </a:endParaRPr>
          </a:p>
          <a:p>
            <a:pPr indent="0" lvl="0" marL="457200" rtl="0" algn="l">
              <a:lnSpc>
                <a:spcPct val="105000"/>
              </a:lnSpc>
              <a:spcBef>
                <a:spcPts val="1200"/>
              </a:spcBef>
              <a:spcAft>
                <a:spcPts val="1200"/>
              </a:spcAft>
              <a:buNone/>
            </a:pPr>
            <a:r>
              <a:t/>
            </a:r>
            <a:endParaRPr sz="1600">
              <a:solidFill>
                <a:srgbClr val="F3F3F3"/>
              </a:solidFill>
              <a:latin typeface="Nunito"/>
              <a:ea typeface="Nunito"/>
              <a:cs typeface="Nunito"/>
              <a:sym typeface="Nunito"/>
            </a:endParaRPr>
          </a:p>
        </p:txBody>
      </p:sp>
      <p:pic>
        <p:nvPicPr>
          <p:cNvPr id="78" name="Google Shape;78;p16"/>
          <p:cNvPicPr preferRelativeResize="0"/>
          <p:nvPr/>
        </p:nvPicPr>
        <p:blipFill>
          <a:blip r:embed="rId3">
            <a:alphaModFix/>
          </a:blip>
          <a:stretch>
            <a:fillRect/>
          </a:stretch>
        </p:blipFill>
        <p:spPr>
          <a:xfrm rot="-5400000">
            <a:off x="5250138" y="873174"/>
            <a:ext cx="1366426" cy="1655526"/>
          </a:xfrm>
          <a:prstGeom prst="rect">
            <a:avLst/>
          </a:prstGeom>
          <a:noFill/>
          <a:ln>
            <a:noFill/>
          </a:ln>
        </p:spPr>
      </p:pic>
      <p:pic>
        <p:nvPicPr>
          <p:cNvPr id="79" name="Google Shape;79;p16"/>
          <p:cNvPicPr preferRelativeResize="0"/>
          <p:nvPr/>
        </p:nvPicPr>
        <p:blipFill rotWithShape="1">
          <a:blip r:embed="rId4">
            <a:alphaModFix/>
          </a:blip>
          <a:srcRect b="-32159" l="133670" r="-133670" t="32160"/>
          <a:stretch/>
        </p:blipFill>
        <p:spPr>
          <a:xfrm>
            <a:off x="5611252" y="1289050"/>
            <a:ext cx="2287872" cy="2161024"/>
          </a:xfrm>
          <a:prstGeom prst="rect">
            <a:avLst/>
          </a:prstGeom>
          <a:noFill/>
          <a:ln>
            <a:noFill/>
          </a:ln>
        </p:spPr>
      </p:pic>
      <p:pic>
        <p:nvPicPr>
          <p:cNvPr id="80" name="Google Shape;80;p16"/>
          <p:cNvPicPr preferRelativeResize="0"/>
          <p:nvPr/>
        </p:nvPicPr>
        <p:blipFill rotWithShape="1">
          <a:blip r:embed="rId5">
            <a:alphaModFix/>
          </a:blip>
          <a:srcRect b="-55559" l="116000" r="-116000" t="55559"/>
          <a:stretch/>
        </p:blipFill>
        <p:spPr>
          <a:xfrm>
            <a:off x="5611252" y="1289050"/>
            <a:ext cx="2287872" cy="2161024"/>
          </a:xfrm>
          <a:prstGeom prst="rect">
            <a:avLst/>
          </a:prstGeom>
          <a:noFill/>
          <a:ln>
            <a:noFill/>
          </a:ln>
        </p:spPr>
      </p:pic>
      <p:pic>
        <p:nvPicPr>
          <p:cNvPr id="81" name="Google Shape;81;p16"/>
          <p:cNvPicPr preferRelativeResize="0"/>
          <p:nvPr/>
        </p:nvPicPr>
        <p:blipFill>
          <a:blip r:embed="rId4">
            <a:alphaModFix/>
          </a:blip>
          <a:stretch>
            <a:fillRect/>
          </a:stretch>
        </p:blipFill>
        <p:spPr>
          <a:xfrm rot="-5400000">
            <a:off x="7054586" y="1317962"/>
            <a:ext cx="1245450" cy="1660600"/>
          </a:xfrm>
          <a:prstGeom prst="rect">
            <a:avLst/>
          </a:prstGeom>
          <a:noFill/>
          <a:ln>
            <a:noFill/>
          </a:ln>
        </p:spPr>
      </p:pic>
      <p:pic>
        <p:nvPicPr>
          <p:cNvPr id="82" name="Google Shape;82;p16"/>
          <p:cNvPicPr preferRelativeResize="0"/>
          <p:nvPr/>
        </p:nvPicPr>
        <p:blipFill>
          <a:blip r:embed="rId6">
            <a:alphaModFix/>
          </a:blip>
          <a:stretch>
            <a:fillRect/>
          </a:stretch>
        </p:blipFill>
        <p:spPr>
          <a:xfrm rot="-5400000">
            <a:off x="5326754" y="2271876"/>
            <a:ext cx="1213202" cy="1617597"/>
          </a:xfrm>
          <a:prstGeom prst="rect">
            <a:avLst/>
          </a:prstGeom>
          <a:noFill/>
          <a:ln>
            <a:noFill/>
          </a:ln>
        </p:spPr>
      </p:pic>
      <p:pic>
        <p:nvPicPr>
          <p:cNvPr id="83" name="Google Shape;83;p16"/>
          <p:cNvPicPr preferRelativeResize="0"/>
          <p:nvPr/>
        </p:nvPicPr>
        <p:blipFill>
          <a:blip r:embed="rId5">
            <a:alphaModFix/>
          </a:blip>
          <a:stretch>
            <a:fillRect/>
          </a:stretch>
        </p:blipFill>
        <p:spPr>
          <a:xfrm rot="-5400000">
            <a:off x="7050786" y="2640276"/>
            <a:ext cx="1253027" cy="1670723"/>
          </a:xfrm>
          <a:prstGeom prst="rect">
            <a:avLst/>
          </a:prstGeom>
          <a:noFill/>
          <a:ln>
            <a:noFill/>
          </a:ln>
        </p:spPr>
      </p:pic>
      <p:sp>
        <p:nvSpPr>
          <p:cNvPr id="84" name="Google Shape;84;p16"/>
          <p:cNvSpPr txBox="1"/>
          <p:nvPr/>
        </p:nvSpPr>
        <p:spPr>
          <a:xfrm flipH="1">
            <a:off x="5105600" y="648425"/>
            <a:ext cx="1036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3F3F3"/>
                </a:solidFill>
                <a:latin typeface="Average"/>
                <a:ea typeface="Average"/>
                <a:cs typeface="Average"/>
                <a:sym typeface="Average"/>
              </a:rPr>
              <a:t>100% Cotton </a:t>
            </a:r>
            <a:endParaRPr sz="1200">
              <a:solidFill>
                <a:srgbClr val="F3F3F3"/>
              </a:solidFill>
              <a:latin typeface="Average"/>
              <a:ea typeface="Average"/>
              <a:cs typeface="Average"/>
              <a:sym typeface="Average"/>
            </a:endParaRPr>
          </a:p>
        </p:txBody>
      </p:sp>
      <p:sp>
        <p:nvSpPr>
          <p:cNvPr id="85" name="Google Shape;85;p16"/>
          <p:cNvSpPr txBox="1"/>
          <p:nvPr/>
        </p:nvSpPr>
        <p:spPr>
          <a:xfrm flipH="1">
            <a:off x="6849475" y="1047200"/>
            <a:ext cx="1782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3F3F3"/>
                </a:solidFill>
                <a:latin typeface="Average"/>
                <a:ea typeface="Average"/>
                <a:cs typeface="Average"/>
                <a:sym typeface="Average"/>
              </a:rPr>
              <a:t>Linen, cotton and polyester mix</a:t>
            </a:r>
            <a:endParaRPr sz="1200">
              <a:solidFill>
                <a:srgbClr val="F3F3F3"/>
              </a:solidFill>
              <a:latin typeface="Average"/>
              <a:ea typeface="Average"/>
              <a:cs typeface="Average"/>
              <a:sym typeface="Average"/>
            </a:endParaRPr>
          </a:p>
        </p:txBody>
      </p:sp>
      <p:sp>
        <p:nvSpPr>
          <p:cNvPr id="86" name="Google Shape;86;p16"/>
          <p:cNvSpPr txBox="1"/>
          <p:nvPr/>
        </p:nvSpPr>
        <p:spPr>
          <a:xfrm>
            <a:off x="5124550" y="3721400"/>
            <a:ext cx="16176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3F3F3"/>
                </a:solidFill>
                <a:latin typeface="Average"/>
                <a:ea typeface="Average"/>
                <a:cs typeface="Average"/>
                <a:sym typeface="Average"/>
              </a:rPr>
              <a:t>50% cotton, 50% </a:t>
            </a:r>
            <a:r>
              <a:rPr lang="en" sz="1200">
                <a:solidFill>
                  <a:srgbClr val="F3F3F3"/>
                </a:solidFill>
                <a:latin typeface="Average"/>
                <a:ea typeface="Average"/>
                <a:cs typeface="Average"/>
                <a:sym typeface="Average"/>
              </a:rPr>
              <a:t>polyester</a:t>
            </a:r>
            <a:r>
              <a:rPr lang="en" sz="1200">
                <a:solidFill>
                  <a:srgbClr val="F3F3F3"/>
                </a:solidFill>
                <a:latin typeface="Average"/>
                <a:ea typeface="Average"/>
                <a:cs typeface="Average"/>
                <a:sym typeface="Average"/>
              </a:rPr>
              <a:t> </a:t>
            </a:r>
            <a:endParaRPr sz="1200">
              <a:solidFill>
                <a:srgbClr val="F3F3F3"/>
              </a:solidFill>
              <a:latin typeface="Average"/>
              <a:ea typeface="Average"/>
              <a:cs typeface="Average"/>
              <a:sym typeface="Average"/>
            </a:endParaRPr>
          </a:p>
        </p:txBody>
      </p:sp>
      <p:sp>
        <p:nvSpPr>
          <p:cNvPr id="87" name="Google Shape;87;p16"/>
          <p:cNvSpPr txBox="1"/>
          <p:nvPr/>
        </p:nvSpPr>
        <p:spPr>
          <a:xfrm>
            <a:off x="6849475" y="4102150"/>
            <a:ext cx="1670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3F3F3"/>
                </a:solidFill>
                <a:latin typeface="Average"/>
                <a:ea typeface="Average"/>
                <a:cs typeface="Average"/>
                <a:sym typeface="Average"/>
              </a:rPr>
              <a:t>100% polyester </a:t>
            </a:r>
            <a:endParaRPr sz="1200">
              <a:solidFill>
                <a:srgbClr val="F3F3F3"/>
              </a:solidFill>
              <a:latin typeface="Average"/>
              <a:ea typeface="Average"/>
              <a:cs typeface="Average"/>
              <a:sym typeface="Averag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91" name="Shape 91"/>
        <p:cNvGrpSpPr/>
        <p:nvPr/>
      </p:nvGrpSpPr>
      <p:grpSpPr>
        <a:xfrm>
          <a:off x="0" y="0"/>
          <a:ext cx="0" cy="0"/>
          <a:chOff x="0" y="0"/>
          <a:chExt cx="0" cy="0"/>
        </a:xfrm>
      </p:grpSpPr>
      <p:sp>
        <p:nvSpPr>
          <p:cNvPr id="92" name="Google Shape;92;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a:t>
            </a:r>
            <a:r>
              <a:rPr b="1" lang="en">
                <a:latin typeface="Nunito"/>
                <a:ea typeface="Nunito"/>
                <a:cs typeface="Nunito"/>
                <a:sym typeface="Nunito"/>
              </a:rPr>
              <a:t>Materials p2:</a:t>
            </a:r>
            <a:endParaRPr b="1">
              <a:latin typeface="Nunito"/>
              <a:ea typeface="Nunito"/>
              <a:cs typeface="Nunito"/>
              <a:sym typeface="Nunito"/>
            </a:endParaRPr>
          </a:p>
        </p:txBody>
      </p:sp>
      <p:sp>
        <p:nvSpPr>
          <p:cNvPr id="93" name="Google Shape;93;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solidFill>
                  <a:srgbClr val="F3F3F3"/>
                </a:solidFill>
                <a:latin typeface="Nunito"/>
                <a:ea typeface="Nunito"/>
                <a:cs typeface="Nunito"/>
                <a:sym typeface="Nunito"/>
              </a:rPr>
              <a:t> </a:t>
            </a:r>
            <a:r>
              <a:rPr lang="en" sz="1600">
                <a:solidFill>
                  <a:srgbClr val="F3F3F3"/>
                </a:solidFill>
                <a:latin typeface="Nunito"/>
                <a:ea typeface="Nunito"/>
                <a:cs typeface="Nunito"/>
                <a:sym typeface="Nunito"/>
              </a:rPr>
              <a:t>For </a:t>
            </a:r>
            <a:r>
              <a:rPr lang="en" sz="1600">
                <a:solidFill>
                  <a:srgbClr val="F3F3F3"/>
                </a:solidFill>
                <a:latin typeface="Nunito"/>
                <a:ea typeface="Nunito"/>
                <a:cs typeface="Nunito"/>
                <a:sym typeface="Nunito"/>
              </a:rPr>
              <a:t>procedures:</a:t>
            </a:r>
            <a:endParaRPr sz="1600">
              <a:solidFill>
                <a:srgbClr val="F3F3F3"/>
              </a:solidFill>
              <a:latin typeface="Nunito"/>
              <a:ea typeface="Nunito"/>
              <a:cs typeface="Nunito"/>
              <a:sym typeface="Nunito"/>
            </a:endParaRPr>
          </a:p>
          <a:p>
            <a:pPr indent="-330200" lvl="0" marL="457200" rtl="0" algn="l">
              <a:spcBef>
                <a:spcPts val="120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water </a:t>
            </a:r>
            <a:endParaRPr sz="1600">
              <a:solidFill>
                <a:srgbClr val="F3F3F3"/>
              </a:solidFill>
              <a:latin typeface="Nunito"/>
              <a:ea typeface="Nunito"/>
              <a:cs typeface="Nunito"/>
              <a:sym typeface="Nunito"/>
            </a:endParaRPr>
          </a:p>
          <a:p>
            <a:pPr indent="-330200" lvl="0" marL="457200" rtl="0" algn="l">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Measuring cup</a:t>
            </a:r>
            <a:endParaRPr sz="1600">
              <a:solidFill>
                <a:srgbClr val="F3F3F3"/>
              </a:solidFill>
              <a:latin typeface="Nunito"/>
              <a:ea typeface="Nunito"/>
              <a:cs typeface="Nunito"/>
              <a:sym typeface="Nunito"/>
            </a:endParaRPr>
          </a:p>
          <a:p>
            <a:pPr indent="-330200" lvl="0" marL="457200" rtl="0" algn="l">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Bowl </a:t>
            </a:r>
            <a:endParaRPr sz="1600">
              <a:solidFill>
                <a:srgbClr val="F3F3F3"/>
              </a:solidFill>
              <a:latin typeface="Nunito"/>
              <a:ea typeface="Nunito"/>
              <a:cs typeface="Nunito"/>
              <a:sym typeface="Nunito"/>
            </a:endParaRPr>
          </a:p>
          <a:p>
            <a:pPr indent="-330200" lvl="0" marL="457200" rtl="0" algn="l">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Binder clips </a:t>
            </a:r>
            <a:endParaRPr sz="1600">
              <a:solidFill>
                <a:srgbClr val="F3F3F3"/>
              </a:solidFill>
              <a:latin typeface="Nunito"/>
              <a:ea typeface="Nunito"/>
              <a:cs typeface="Nunito"/>
              <a:sym typeface="Nunito"/>
            </a:endParaRPr>
          </a:p>
          <a:p>
            <a:pPr indent="-330200" lvl="0" marL="457200" rtl="0" algn="l">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Timer/phone</a:t>
            </a:r>
            <a:endParaRPr sz="1600">
              <a:solidFill>
                <a:srgbClr val="F3F3F3"/>
              </a:solidFill>
              <a:latin typeface="Nunito"/>
              <a:ea typeface="Nunito"/>
              <a:cs typeface="Nunito"/>
              <a:sym typeface="Nunito"/>
            </a:endParaRPr>
          </a:p>
          <a:p>
            <a:pPr indent="-330200" lvl="0" marL="457200" rtl="0" algn="l">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A face </a:t>
            </a:r>
            <a:endParaRPr sz="1600">
              <a:solidFill>
                <a:srgbClr val="F3F3F3"/>
              </a:solidFill>
              <a:latin typeface="Nunito"/>
              <a:ea typeface="Nunito"/>
              <a:cs typeface="Nunito"/>
              <a:sym typeface="Nunito"/>
            </a:endParaRPr>
          </a:p>
          <a:p>
            <a:pPr indent="-330200" lvl="0" marL="457200" rtl="0" algn="l">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Spray bottle </a:t>
            </a:r>
            <a:endParaRPr sz="1600">
              <a:solidFill>
                <a:srgbClr val="F3F3F3"/>
              </a:solidFill>
              <a:latin typeface="Nunito"/>
              <a:ea typeface="Nunito"/>
              <a:cs typeface="Nunito"/>
              <a:sym typeface="Nunito"/>
            </a:endParaRPr>
          </a:p>
          <a:p>
            <a:pPr indent="-330200" lvl="0" marL="457200" rtl="0" algn="l">
              <a:spcBef>
                <a:spcPts val="0"/>
              </a:spcBef>
              <a:spcAft>
                <a:spcPts val="0"/>
              </a:spcAft>
              <a:buClr>
                <a:srgbClr val="F3F3F3"/>
              </a:buClr>
              <a:buSzPts val="1600"/>
              <a:buFont typeface="Nunito"/>
              <a:buChar char="●"/>
            </a:pPr>
            <a:r>
              <a:rPr lang="en" sz="1600">
                <a:solidFill>
                  <a:srgbClr val="F3F3F3"/>
                </a:solidFill>
                <a:latin typeface="Nunito"/>
                <a:ea typeface="Nunito"/>
                <a:cs typeface="Nunito"/>
                <a:sym typeface="Nunito"/>
              </a:rPr>
              <a:t>And your homemade masks </a:t>
            </a:r>
            <a:endParaRPr sz="1600">
              <a:solidFill>
                <a:srgbClr val="F3F3F3"/>
              </a:solidFill>
              <a:latin typeface="Nunito"/>
              <a:ea typeface="Nunito"/>
              <a:cs typeface="Nunito"/>
              <a:sym typeface="Nunito"/>
            </a:endParaRPr>
          </a:p>
          <a:p>
            <a:pPr indent="0" lvl="0" marL="0" rtl="0" algn="l">
              <a:spcBef>
                <a:spcPts val="1200"/>
              </a:spcBef>
              <a:spcAft>
                <a:spcPts val="0"/>
              </a:spcAft>
              <a:buNone/>
            </a:pPr>
            <a:r>
              <a:t/>
            </a:r>
            <a:endParaRPr sz="1600">
              <a:solidFill>
                <a:srgbClr val="F3F3F3"/>
              </a:solidFill>
              <a:latin typeface="Nunito"/>
              <a:ea typeface="Nunito"/>
              <a:cs typeface="Nunito"/>
              <a:sym typeface="Nunito"/>
            </a:endParaRPr>
          </a:p>
          <a:p>
            <a:pPr indent="0" lvl="0" marL="0" rtl="0" algn="l">
              <a:spcBef>
                <a:spcPts val="1200"/>
              </a:spcBef>
              <a:spcAft>
                <a:spcPts val="1200"/>
              </a:spcAft>
              <a:buNone/>
            </a:pPr>
            <a:r>
              <a:t/>
            </a:r>
            <a:endParaRPr>
              <a:solidFill>
                <a:srgbClr val="F3F3F3"/>
              </a:solidFill>
              <a:latin typeface="Nunito"/>
              <a:ea typeface="Nunito"/>
              <a:cs typeface="Nunito"/>
              <a:sym typeface="Nunito"/>
            </a:endParaRPr>
          </a:p>
        </p:txBody>
      </p:sp>
      <p:pic>
        <p:nvPicPr>
          <p:cNvPr id="94" name="Google Shape;94;p17"/>
          <p:cNvPicPr preferRelativeResize="0"/>
          <p:nvPr/>
        </p:nvPicPr>
        <p:blipFill>
          <a:blip r:embed="rId3">
            <a:alphaModFix/>
          </a:blip>
          <a:stretch>
            <a:fillRect/>
          </a:stretch>
        </p:blipFill>
        <p:spPr>
          <a:xfrm>
            <a:off x="4383175" y="956538"/>
            <a:ext cx="2420050" cy="1815026"/>
          </a:xfrm>
          <a:prstGeom prst="rect">
            <a:avLst/>
          </a:prstGeom>
          <a:noFill/>
          <a:ln>
            <a:noFill/>
          </a:ln>
        </p:spPr>
      </p:pic>
      <p:pic>
        <p:nvPicPr>
          <p:cNvPr id="95" name="Google Shape;95;p17"/>
          <p:cNvPicPr preferRelativeResize="0"/>
          <p:nvPr/>
        </p:nvPicPr>
        <p:blipFill>
          <a:blip r:embed="rId4">
            <a:alphaModFix/>
          </a:blip>
          <a:stretch>
            <a:fillRect/>
          </a:stretch>
        </p:blipFill>
        <p:spPr>
          <a:xfrm>
            <a:off x="6874829" y="1355137"/>
            <a:ext cx="1824925" cy="2433224"/>
          </a:xfrm>
          <a:prstGeom prst="rect">
            <a:avLst/>
          </a:prstGeom>
          <a:noFill/>
          <a:ln>
            <a:noFill/>
          </a:ln>
        </p:spPr>
      </p:pic>
      <p:pic>
        <p:nvPicPr>
          <p:cNvPr id="96" name="Google Shape;96;p17"/>
          <p:cNvPicPr preferRelativeResize="0"/>
          <p:nvPr/>
        </p:nvPicPr>
        <p:blipFill>
          <a:blip r:embed="rId5">
            <a:alphaModFix/>
          </a:blip>
          <a:stretch>
            <a:fillRect/>
          </a:stretch>
        </p:blipFill>
        <p:spPr>
          <a:xfrm>
            <a:off x="4037024" y="2879899"/>
            <a:ext cx="1069950" cy="1069950"/>
          </a:xfrm>
          <a:prstGeom prst="rect">
            <a:avLst/>
          </a:prstGeom>
          <a:noFill/>
          <a:ln>
            <a:noFill/>
          </a:ln>
        </p:spPr>
      </p:pic>
      <p:pic>
        <p:nvPicPr>
          <p:cNvPr id="97" name="Google Shape;97;p17"/>
          <p:cNvPicPr preferRelativeResize="0"/>
          <p:nvPr/>
        </p:nvPicPr>
        <p:blipFill>
          <a:blip r:embed="rId6">
            <a:alphaModFix/>
          </a:blip>
          <a:stretch>
            <a:fillRect/>
          </a:stretch>
        </p:blipFill>
        <p:spPr>
          <a:xfrm>
            <a:off x="5287874" y="2954700"/>
            <a:ext cx="1515349" cy="9203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101" name="Shape 101"/>
        <p:cNvGrpSpPr/>
        <p:nvPr/>
      </p:nvGrpSpPr>
      <p:grpSpPr>
        <a:xfrm>
          <a:off x="0" y="0"/>
          <a:ext cx="0" cy="0"/>
          <a:chOff x="0" y="0"/>
          <a:chExt cx="0" cy="0"/>
        </a:xfrm>
      </p:grpSpPr>
      <p:sp>
        <p:nvSpPr>
          <p:cNvPr id="102" name="Google Shape;102;p18"/>
          <p:cNvSpPr txBox="1"/>
          <p:nvPr>
            <p:ph type="title"/>
          </p:nvPr>
        </p:nvSpPr>
        <p:spPr>
          <a:xfrm>
            <a:off x="311700" y="3312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a:t>
            </a:r>
            <a:r>
              <a:rPr b="1" lang="en">
                <a:latin typeface="Nunito"/>
                <a:ea typeface="Nunito"/>
                <a:cs typeface="Nunito"/>
                <a:sym typeface="Nunito"/>
              </a:rPr>
              <a:t>Procedure:</a:t>
            </a:r>
            <a:endParaRPr b="1">
              <a:latin typeface="Nunito"/>
              <a:ea typeface="Nunito"/>
              <a:cs typeface="Nunito"/>
              <a:sym typeface="Nunito"/>
            </a:endParaRPr>
          </a:p>
        </p:txBody>
      </p:sp>
      <p:sp>
        <p:nvSpPr>
          <p:cNvPr id="103" name="Google Shape;103;p18"/>
          <p:cNvSpPr txBox="1"/>
          <p:nvPr>
            <p:ph idx="1" type="body"/>
          </p:nvPr>
        </p:nvSpPr>
        <p:spPr>
          <a:xfrm>
            <a:off x="311700" y="1017725"/>
            <a:ext cx="8520600" cy="355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3F3F3"/>
              </a:buClr>
              <a:buSzPts val="1800"/>
              <a:buFont typeface="Nunito"/>
              <a:buAutoNum type="arabicPeriod"/>
            </a:pPr>
            <a:r>
              <a:rPr lang="en">
                <a:solidFill>
                  <a:srgbClr val="F3F3F3"/>
                </a:solidFill>
                <a:latin typeface="Nunito"/>
                <a:ea typeface="Nunito"/>
                <a:cs typeface="Nunito"/>
                <a:sym typeface="Nunito"/>
              </a:rPr>
              <a:t>Wash the materials. This can be done before or after making the masks, you can also do it by hand or in the washing machine.</a:t>
            </a:r>
            <a:endParaRPr>
              <a:solidFill>
                <a:srgbClr val="F3F3F3"/>
              </a:solidFill>
              <a:latin typeface="Nunito"/>
              <a:ea typeface="Nunito"/>
              <a:cs typeface="Nunito"/>
              <a:sym typeface="Nunito"/>
            </a:endParaRPr>
          </a:p>
          <a:p>
            <a:pPr indent="0" lvl="0" marL="457200" rtl="0" algn="l">
              <a:spcBef>
                <a:spcPts val="1200"/>
              </a:spcBef>
              <a:spcAft>
                <a:spcPts val="0"/>
              </a:spcAft>
              <a:buNone/>
            </a:pPr>
            <a:r>
              <a:t/>
            </a:r>
            <a:endParaRPr>
              <a:solidFill>
                <a:srgbClr val="F3F3F3"/>
              </a:solidFill>
              <a:latin typeface="Nunito"/>
              <a:ea typeface="Nunito"/>
              <a:cs typeface="Nunito"/>
              <a:sym typeface="Nunito"/>
            </a:endParaRPr>
          </a:p>
          <a:p>
            <a:pPr indent="-342900" lvl="0" marL="457200" rtl="0" algn="l">
              <a:spcBef>
                <a:spcPts val="1200"/>
              </a:spcBef>
              <a:spcAft>
                <a:spcPts val="0"/>
              </a:spcAft>
              <a:buClr>
                <a:srgbClr val="F3F3F3"/>
              </a:buClr>
              <a:buSzPts val="1800"/>
              <a:buFont typeface="Nunito"/>
              <a:buAutoNum type="arabicPeriod"/>
            </a:pPr>
            <a:r>
              <a:rPr lang="en">
                <a:solidFill>
                  <a:srgbClr val="F3F3F3"/>
                </a:solidFill>
                <a:latin typeface="Nunito"/>
                <a:ea typeface="Nunito"/>
                <a:cs typeface="Nunito"/>
                <a:sym typeface="Nunito"/>
              </a:rPr>
              <a:t>Make the masks. For this step you can use the materials of your choice, and by using a template of some sort. Pick your thread and begin to sew, a sewing machine is best.</a:t>
            </a:r>
            <a:endParaRPr>
              <a:solidFill>
                <a:srgbClr val="F3F3F3"/>
              </a:solidFill>
              <a:latin typeface="Nunito"/>
              <a:ea typeface="Nunito"/>
              <a:cs typeface="Nunito"/>
              <a:sym typeface="Nunito"/>
            </a:endParaRPr>
          </a:p>
          <a:p>
            <a:pPr indent="0" lvl="0" marL="457200" rtl="0" algn="l">
              <a:spcBef>
                <a:spcPts val="1200"/>
              </a:spcBef>
              <a:spcAft>
                <a:spcPts val="0"/>
              </a:spcAft>
              <a:buNone/>
            </a:pPr>
            <a:r>
              <a:t/>
            </a:r>
            <a:endParaRPr>
              <a:solidFill>
                <a:srgbClr val="F3F3F3"/>
              </a:solidFill>
              <a:latin typeface="Nunito"/>
              <a:ea typeface="Nunito"/>
              <a:cs typeface="Nunito"/>
              <a:sym typeface="Nunito"/>
            </a:endParaRPr>
          </a:p>
          <a:p>
            <a:pPr indent="-342900" lvl="0" marL="457200" rtl="0" algn="l">
              <a:spcBef>
                <a:spcPts val="1200"/>
              </a:spcBef>
              <a:spcAft>
                <a:spcPts val="0"/>
              </a:spcAft>
              <a:buClr>
                <a:srgbClr val="F3F3F3"/>
              </a:buClr>
              <a:buSzPts val="1800"/>
              <a:buFont typeface="Nunito"/>
              <a:buAutoNum type="arabicPeriod"/>
            </a:pPr>
            <a:r>
              <a:rPr lang="en">
                <a:solidFill>
                  <a:srgbClr val="F3F3F3"/>
                </a:solidFill>
                <a:latin typeface="Nunito"/>
                <a:ea typeface="Nunito"/>
                <a:cs typeface="Nunito"/>
                <a:sym typeface="Nunito"/>
              </a:rPr>
              <a:t>Then you will be testing how comfortable and breathable the masks are, you can do this by rating them from 1-10, 1 being the worst with no breathability and 10 being the best with maximum comfort and breathability.</a:t>
            </a:r>
            <a:endParaRPr>
              <a:solidFill>
                <a:srgbClr val="F3F3F3"/>
              </a:solidFill>
              <a:latin typeface="Nunito"/>
              <a:ea typeface="Nunito"/>
              <a:cs typeface="Nunito"/>
              <a:sym typeface="Nunito"/>
            </a:endParaRPr>
          </a:p>
          <a:p>
            <a:pPr indent="0" lvl="0" marL="0" rtl="0" algn="l">
              <a:spcBef>
                <a:spcPts val="1200"/>
              </a:spcBef>
              <a:spcAft>
                <a:spcPts val="1200"/>
              </a:spcAft>
              <a:buNone/>
            </a:pPr>
            <a:r>
              <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107" name="Shape 107"/>
        <p:cNvGrpSpPr/>
        <p:nvPr/>
      </p:nvGrpSpPr>
      <p:grpSpPr>
        <a:xfrm>
          <a:off x="0" y="0"/>
          <a:ext cx="0" cy="0"/>
          <a:chOff x="0" y="0"/>
          <a:chExt cx="0" cy="0"/>
        </a:xfrm>
      </p:grpSpPr>
      <p:sp>
        <p:nvSpPr>
          <p:cNvPr id="108" name="Google Shape;108;p19"/>
          <p:cNvSpPr txBox="1"/>
          <p:nvPr>
            <p:ph type="title"/>
          </p:nvPr>
        </p:nvSpPr>
        <p:spPr>
          <a:xfrm>
            <a:off x="311700" y="2428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Nunito"/>
                <a:ea typeface="Nunito"/>
                <a:cs typeface="Nunito"/>
                <a:sym typeface="Nunito"/>
              </a:rPr>
              <a:t>Procedure p2: </a:t>
            </a:r>
            <a:endParaRPr b="1">
              <a:latin typeface="Nunito"/>
              <a:ea typeface="Nunito"/>
              <a:cs typeface="Nunito"/>
              <a:sym typeface="Nunito"/>
            </a:endParaRPr>
          </a:p>
        </p:txBody>
      </p:sp>
      <p:sp>
        <p:nvSpPr>
          <p:cNvPr id="109" name="Google Shape;109;p19"/>
          <p:cNvSpPr txBox="1"/>
          <p:nvPr>
            <p:ph idx="1" type="body"/>
          </p:nvPr>
        </p:nvSpPr>
        <p:spPr>
          <a:xfrm>
            <a:off x="467600" y="815525"/>
            <a:ext cx="8364900" cy="42015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None/>
            </a:pPr>
            <a:r>
              <a:rPr lang="en" sz="1695">
                <a:solidFill>
                  <a:srgbClr val="F3F3F3"/>
                </a:solidFill>
                <a:latin typeface="Nunito"/>
                <a:ea typeface="Nunito"/>
                <a:cs typeface="Nunito"/>
                <a:sym typeface="Nunito"/>
              </a:rPr>
              <a:t>4. Finally you will be doing a droplet test, this will help you to find out how many        germs the masks/materials can hold. For this you will be using a cup of water and then measuring how much water passes through it in a certain amount of time. </a:t>
            </a:r>
            <a:endParaRPr sz="1695">
              <a:solidFill>
                <a:srgbClr val="F3F3F3"/>
              </a:solidFill>
              <a:latin typeface="Nunito"/>
              <a:ea typeface="Nunito"/>
              <a:cs typeface="Nunito"/>
              <a:sym typeface="Nunito"/>
            </a:endParaRPr>
          </a:p>
          <a:p>
            <a:pPr indent="0" lvl="0" marL="457200" rtl="0" algn="l">
              <a:lnSpc>
                <a:spcPct val="95000"/>
              </a:lnSpc>
              <a:spcBef>
                <a:spcPts val="1200"/>
              </a:spcBef>
              <a:spcAft>
                <a:spcPts val="0"/>
              </a:spcAft>
              <a:buSzPts val="852"/>
              <a:buNone/>
            </a:pPr>
            <a:r>
              <a:t/>
            </a:r>
            <a:endParaRPr sz="1695">
              <a:solidFill>
                <a:srgbClr val="F3F3F3"/>
              </a:solidFill>
              <a:latin typeface="Nunito"/>
              <a:ea typeface="Nunito"/>
              <a:cs typeface="Nunito"/>
              <a:sym typeface="Nunito"/>
            </a:endParaRPr>
          </a:p>
          <a:p>
            <a:pPr indent="0" lvl="0" marL="0" rtl="0" algn="l">
              <a:lnSpc>
                <a:spcPct val="95000"/>
              </a:lnSpc>
              <a:spcBef>
                <a:spcPts val="1200"/>
              </a:spcBef>
              <a:spcAft>
                <a:spcPts val="0"/>
              </a:spcAft>
              <a:buNone/>
            </a:pPr>
            <a:r>
              <a:rPr lang="en" sz="1695">
                <a:solidFill>
                  <a:srgbClr val="F3F3F3"/>
                </a:solidFill>
                <a:latin typeface="Nunito"/>
                <a:ea typeface="Nunito"/>
                <a:cs typeface="Nunito"/>
                <a:sym typeface="Nunito"/>
              </a:rPr>
              <a:t>5. You can also test how well each will do when water is sprayed at them, this will imitate a sneeze or a cough. To measure this you can try and catch as much water as you can that passes through the mask in a bowl or cup and measure it. Or take a slow motion video, this will show you how much water passes through the material. </a:t>
            </a:r>
            <a:endParaRPr sz="1695">
              <a:solidFill>
                <a:srgbClr val="F3F3F3"/>
              </a:solidFill>
              <a:latin typeface="Nunito"/>
              <a:ea typeface="Nunito"/>
              <a:cs typeface="Nunito"/>
              <a:sym typeface="Nunito"/>
            </a:endParaRPr>
          </a:p>
          <a:p>
            <a:pPr indent="0" lvl="0" marL="457200" rtl="0" algn="l">
              <a:lnSpc>
                <a:spcPct val="95000"/>
              </a:lnSpc>
              <a:spcBef>
                <a:spcPts val="1200"/>
              </a:spcBef>
              <a:spcAft>
                <a:spcPts val="0"/>
              </a:spcAft>
              <a:buSzPts val="852"/>
              <a:buNone/>
            </a:pPr>
            <a:r>
              <a:t/>
            </a:r>
            <a:endParaRPr sz="1695">
              <a:solidFill>
                <a:srgbClr val="F3F3F3"/>
              </a:solidFill>
              <a:latin typeface="Nunito"/>
              <a:ea typeface="Nunito"/>
              <a:cs typeface="Nunito"/>
              <a:sym typeface="Nunito"/>
            </a:endParaRPr>
          </a:p>
          <a:p>
            <a:pPr indent="0" lvl="0" marL="0" rtl="0" algn="l">
              <a:lnSpc>
                <a:spcPct val="95000"/>
              </a:lnSpc>
              <a:spcBef>
                <a:spcPts val="1200"/>
              </a:spcBef>
              <a:spcAft>
                <a:spcPts val="0"/>
              </a:spcAft>
              <a:buNone/>
            </a:pPr>
            <a:r>
              <a:rPr lang="en" sz="1695">
                <a:solidFill>
                  <a:srgbClr val="F3F3F3"/>
                </a:solidFill>
                <a:latin typeface="Nunito"/>
                <a:ea typeface="Nunito"/>
                <a:cs typeface="Nunito"/>
                <a:sym typeface="Nunito"/>
              </a:rPr>
              <a:t>6.Compare the results of your homemade masks to the results of a disposable mask since they are so far proven to be the most effective. Whatever materials results are closest to those of the disposable masks will be the best material for homemade masks.</a:t>
            </a:r>
            <a:endParaRPr sz="1695">
              <a:solidFill>
                <a:srgbClr val="F3F3F3"/>
              </a:solidFill>
              <a:latin typeface="Nunito"/>
              <a:ea typeface="Nunito"/>
              <a:cs typeface="Nunito"/>
              <a:sym typeface="Nunito"/>
            </a:endParaRPr>
          </a:p>
          <a:p>
            <a:pPr indent="0" lvl="0" marL="0" rtl="0" algn="l">
              <a:lnSpc>
                <a:spcPct val="95000"/>
              </a:lnSpc>
              <a:spcBef>
                <a:spcPts val="1200"/>
              </a:spcBef>
              <a:spcAft>
                <a:spcPts val="1200"/>
              </a:spcAft>
              <a:buSzPts val="852"/>
              <a:buNone/>
            </a:pPr>
            <a:r>
              <a:t/>
            </a:r>
            <a:endParaRPr sz="1395">
              <a:solidFill>
                <a:srgbClr val="F3F3F3"/>
              </a:solidFill>
              <a:latin typeface="Nunito"/>
              <a:ea typeface="Nunito"/>
              <a:cs typeface="Nunito"/>
              <a:sym typeface="Nuni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113" name="Shape 113"/>
        <p:cNvGrpSpPr/>
        <p:nvPr/>
      </p:nvGrpSpPr>
      <p:grpSpPr>
        <a:xfrm>
          <a:off x="0" y="0"/>
          <a:ext cx="0" cy="0"/>
          <a:chOff x="0" y="0"/>
          <a:chExt cx="0" cy="0"/>
        </a:xfrm>
      </p:grpSpPr>
      <p:sp>
        <p:nvSpPr>
          <p:cNvPr id="114" name="Google Shape;114;p20"/>
          <p:cNvSpPr txBox="1"/>
          <p:nvPr>
            <p:ph type="title"/>
          </p:nvPr>
        </p:nvSpPr>
        <p:spPr>
          <a:xfrm>
            <a:off x="311700" y="3091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Nunito"/>
                <a:ea typeface="Nunito"/>
                <a:cs typeface="Nunito"/>
                <a:sym typeface="Nunito"/>
              </a:rPr>
              <a:t>Project Log </a:t>
            </a:r>
            <a:endParaRPr b="1">
              <a:latin typeface="Nunito"/>
              <a:ea typeface="Nunito"/>
              <a:cs typeface="Nunito"/>
              <a:sym typeface="Nunito"/>
            </a:endParaRPr>
          </a:p>
        </p:txBody>
      </p:sp>
      <p:pic>
        <p:nvPicPr>
          <p:cNvPr id="115" name="Google Shape;115;p20"/>
          <p:cNvPicPr preferRelativeResize="0"/>
          <p:nvPr/>
        </p:nvPicPr>
        <p:blipFill>
          <a:blip r:embed="rId3">
            <a:alphaModFix/>
          </a:blip>
          <a:stretch>
            <a:fillRect/>
          </a:stretch>
        </p:blipFill>
        <p:spPr>
          <a:xfrm>
            <a:off x="2581300" y="713525"/>
            <a:ext cx="3784449" cy="40878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119" name="Shape 119"/>
        <p:cNvGrpSpPr/>
        <p:nvPr/>
      </p:nvGrpSpPr>
      <p:grpSpPr>
        <a:xfrm>
          <a:off x="0" y="0"/>
          <a:ext cx="0" cy="0"/>
          <a:chOff x="0" y="0"/>
          <a:chExt cx="0" cy="0"/>
        </a:xfrm>
      </p:grpSpPr>
      <p:sp>
        <p:nvSpPr>
          <p:cNvPr id="120" name="Google Shape;120;p21"/>
          <p:cNvSpPr txBox="1"/>
          <p:nvPr>
            <p:ph type="title"/>
          </p:nvPr>
        </p:nvSpPr>
        <p:spPr>
          <a:xfrm>
            <a:off x="311700" y="306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Nunito"/>
                <a:ea typeface="Nunito"/>
                <a:cs typeface="Nunito"/>
                <a:sym typeface="Nunito"/>
              </a:rPr>
              <a:t>Results:</a:t>
            </a:r>
            <a:endParaRPr b="1">
              <a:latin typeface="Nunito"/>
              <a:ea typeface="Nunito"/>
              <a:cs typeface="Nunito"/>
              <a:sym typeface="Nunito"/>
            </a:endParaRPr>
          </a:p>
        </p:txBody>
      </p:sp>
      <p:graphicFrame>
        <p:nvGraphicFramePr>
          <p:cNvPr id="121" name="Google Shape;121;p21"/>
          <p:cNvGraphicFramePr/>
          <p:nvPr/>
        </p:nvGraphicFramePr>
        <p:xfrm>
          <a:off x="1426775" y="1626625"/>
          <a:ext cx="3000000" cy="3000000"/>
        </p:xfrm>
        <a:graphic>
          <a:graphicData uri="http://schemas.openxmlformats.org/drawingml/2006/table">
            <a:tbl>
              <a:tblPr>
                <a:noFill/>
                <a:tableStyleId>{C7EB4598-D02F-4197-B0FA-A643F662EE13}</a:tableStyleId>
              </a:tblPr>
              <a:tblGrid>
                <a:gridCol w="3065875"/>
                <a:gridCol w="3224575"/>
              </a:tblGrid>
              <a:tr h="404075">
                <a:tc>
                  <a:txBody>
                    <a:bodyPr/>
                    <a:lstStyle/>
                    <a:p>
                      <a:pPr indent="0" lvl="0" marL="0" rtl="0" algn="l">
                        <a:spcBef>
                          <a:spcPts val="0"/>
                        </a:spcBef>
                        <a:spcAft>
                          <a:spcPts val="0"/>
                        </a:spcAft>
                        <a:buNone/>
                      </a:pPr>
                      <a:r>
                        <a:rPr lang="en">
                          <a:solidFill>
                            <a:srgbClr val="434343"/>
                          </a:solidFill>
                          <a:latin typeface="Nunito SemiBold"/>
                          <a:ea typeface="Nunito SemiBold"/>
                          <a:cs typeface="Nunito SemiBold"/>
                          <a:sym typeface="Nunito SemiBold"/>
                        </a:rPr>
                        <a:t> Mask Material</a:t>
                      </a:r>
                      <a:endParaRPr>
                        <a:solidFill>
                          <a:srgbClr val="434343"/>
                        </a:solidFill>
                        <a:latin typeface="Nunito SemiBold"/>
                        <a:ea typeface="Nunito SemiBold"/>
                        <a:cs typeface="Nunito SemiBold"/>
                        <a:sym typeface="Nunito SemiBold"/>
                      </a:endParaRPr>
                    </a:p>
                  </a:txBody>
                  <a:tcPr marT="63500" marB="63500" marR="63500" marL="63500">
                    <a:solidFill>
                      <a:srgbClr val="F3F3F3"/>
                    </a:solidFill>
                  </a:tcPr>
                </a:tc>
                <a:tc>
                  <a:txBody>
                    <a:bodyPr/>
                    <a:lstStyle/>
                    <a:p>
                      <a:pPr indent="0" lvl="0" marL="0" rtl="0" algn="l">
                        <a:spcBef>
                          <a:spcPts val="0"/>
                        </a:spcBef>
                        <a:spcAft>
                          <a:spcPts val="0"/>
                        </a:spcAft>
                        <a:buNone/>
                      </a:pPr>
                      <a:r>
                        <a:rPr lang="en">
                          <a:solidFill>
                            <a:srgbClr val="434343"/>
                          </a:solidFill>
                          <a:latin typeface="Nunito SemiBold"/>
                          <a:ea typeface="Nunito SemiBold"/>
                          <a:cs typeface="Nunito SemiBold"/>
                          <a:sym typeface="Nunito SemiBold"/>
                        </a:rPr>
                        <a:t> Comfort/Breathability (1-10)</a:t>
                      </a:r>
                      <a:endParaRPr>
                        <a:solidFill>
                          <a:srgbClr val="434343"/>
                        </a:solidFill>
                        <a:latin typeface="Nunito SemiBold"/>
                        <a:ea typeface="Nunito SemiBold"/>
                        <a:cs typeface="Nunito SemiBold"/>
                        <a:sym typeface="Nunito SemiBold"/>
                      </a:endParaRPr>
                    </a:p>
                  </a:txBody>
                  <a:tcPr marT="63500" marB="63500" marR="63500" marL="63500">
                    <a:solidFill>
                      <a:srgbClr val="F3F3F3"/>
                    </a:solidFill>
                  </a:tcPr>
                </a:tc>
              </a:tr>
              <a:tr h="641525">
                <a:tc>
                  <a:txBody>
                    <a:bodyPr/>
                    <a:lstStyle/>
                    <a:p>
                      <a:pPr indent="0" lvl="0" marL="0" rtl="0" algn="l">
                        <a:spcBef>
                          <a:spcPts val="0"/>
                        </a:spcBef>
                        <a:spcAft>
                          <a:spcPts val="0"/>
                        </a:spcAft>
                        <a:buNone/>
                      </a:pPr>
                      <a:r>
                        <a:rPr lang="en">
                          <a:solidFill>
                            <a:srgbClr val="434343"/>
                          </a:solidFill>
                          <a:latin typeface="Nunito SemiBold"/>
                          <a:ea typeface="Nunito SemiBold"/>
                          <a:cs typeface="Nunito SemiBold"/>
                          <a:sym typeface="Nunito SemiBold"/>
                        </a:rPr>
                        <a:t> 100% Cotton </a:t>
                      </a:r>
                      <a:endParaRPr>
                        <a:solidFill>
                          <a:srgbClr val="434343"/>
                        </a:solidFill>
                        <a:latin typeface="Nunito SemiBold"/>
                        <a:ea typeface="Nunito SemiBold"/>
                        <a:cs typeface="Nunito SemiBold"/>
                        <a:sym typeface="Nunito SemiBold"/>
                      </a:endParaRPr>
                    </a:p>
                  </a:txBody>
                  <a:tcPr marT="63500" marB="63500" marR="63500" marL="63500">
                    <a:solidFill>
                      <a:srgbClr val="F3F3F3"/>
                    </a:solidFill>
                  </a:tcPr>
                </a:tc>
                <a:tc>
                  <a:txBody>
                    <a:bodyPr/>
                    <a:lstStyle/>
                    <a:p>
                      <a:pPr indent="0" lvl="0" marL="0" rtl="0" algn="l">
                        <a:spcBef>
                          <a:spcPts val="0"/>
                        </a:spcBef>
                        <a:spcAft>
                          <a:spcPts val="0"/>
                        </a:spcAft>
                        <a:buNone/>
                      </a:pPr>
                      <a:r>
                        <a:rPr lang="en">
                          <a:solidFill>
                            <a:srgbClr val="434343"/>
                          </a:solidFill>
                          <a:highlight>
                            <a:srgbClr val="6AA84F"/>
                          </a:highlight>
                          <a:latin typeface="Nunito SemiBold"/>
                          <a:ea typeface="Nunito SemiBold"/>
                          <a:cs typeface="Nunito SemiBold"/>
                          <a:sym typeface="Nunito SemiBold"/>
                        </a:rPr>
                        <a:t>9.5</a:t>
                      </a:r>
                      <a:r>
                        <a:rPr lang="en">
                          <a:solidFill>
                            <a:srgbClr val="434343"/>
                          </a:solidFill>
                          <a:latin typeface="Nunito SemiBold"/>
                          <a:ea typeface="Nunito SemiBold"/>
                          <a:cs typeface="Nunito SemiBold"/>
                          <a:sym typeface="Nunito SemiBold"/>
                        </a:rPr>
                        <a:t>- easy to breath in and very comfortable. </a:t>
                      </a:r>
                      <a:endParaRPr>
                        <a:solidFill>
                          <a:srgbClr val="434343"/>
                        </a:solidFill>
                        <a:latin typeface="Nunito SemiBold"/>
                        <a:ea typeface="Nunito SemiBold"/>
                        <a:cs typeface="Nunito SemiBold"/>
                        <a:sym typeface="Nunito SemiBold"/>
                      </a:endParaRPr>
                    </a:p>
                  </a:txBody>
                  <a:tcPr marT="63500" marB="63500" marR="63500" marL="63500">
                    <a:solidFill>
                      <a:srgbClr val="F3F3F3"/>
                    </a:solidFill>
                  </a:tcPr>
                </a:tc>
              </a:tr>
              <a:tr h="641525">
                <a:tc>
                  <a:txBody>
                    <a:bodyPr/>
                    <a:lstStyle/>
                    <a:p>
                      <a:pPr indent="0" lvl="0" marL="0" rtl="0" algn="l">
                        <a:spcBef>
                          <a:spcPts val="0"/>
                        </a:spcBef>
                        <a:spcAft>
                          <a:spcPts val="0"/>
                        </a:spcAft>
                        <a:buNone/>
                      </a:pPr>
                      <a:r>
                        <a:rPr lang="en">
                          <a:solidFill>
                            <a:srgbClr val="434343"/>
                          </a:solidFill>
                          <a:latin typeface="Nunito SemiBold"/>
                          <a:ea typeface="Nunito SemiBold"/>
                          <a:cs typeface="Nunito SemiBold"/>
                          <a:sym typeface="Nunito SemiBold"/>
                        </a:rPr>
                        <a:t> 100% Polyester </a:t>
                      </a:r>
                      <a:endParaRPr>
                        <a:solidFill>
                          <a:srgbClr val="434343"/>
                        </a:solidFill>
                        <a:latin typeface="Nunito SemiBold"/>
                        <a:ea typeface="Nunito SemiBold"/>
                        <a:cs typeface="Nunito SemiBold"/>
                        <a:sym typeface="Nunito SemiBold"/>
                      </a:endParaRPr>
                    </a:p>
                  </a:txBody>
                  <a:tcPr marT="63500" marB="63500" marR="63500" marL="63500">
                    <a:solidFill>
                      <a:srgbClr val="F3F3F3"/>
                    </a:solidFill>
                  </a:tcPr>
                </a:tc>
                <a:tc>
                  <a:txBody>
                    <a:bodyPr/>
                    <a:lstStyle/>
                    <a:p>
                      <a:pPr indent="0" lvl="0" marL="0" rtl="0" algn="l">
                        <a:spcBef>
                          <a:spcPts val="0"/>
                        </a:spcBef>
                        <a:spcAft>
                          <a:spcPts val="0"/>
                        </a:spcAft>
                        <a:buNone/>
                      </a:pPr>
                      <a:r>
                        <a:rPr lang="en">
                          <a:solidFill>
                            <a:srgbClr val="434343"/>
                          </a:solidFill>
                          <a:highlight>
                            <a:srgbClr val="6AA84F"/>
                          </a:highlight>
                          <a:latin typeface="Nunito SemiBold"/>
                          <a:ea typeface="Nunito SemiBold"/>
                          <a:cs typeface="Nunito SemiBold"/>
                          <a:sym typeface="Nunito SemiBold"/>
                        </a:rPr>
                        <a:t> 6</a:t>
                      </a:r>
                      <a:r>
                        <a:rPr lang="en">
                          <a:solidFill>
                            <a:srgbClr val="434343"/>
                          </a:solidFill>
                          <a:latin typeface="Nunito SemiBold"/>
                          <a:ea typeface="Nunito SemiBold"/>
                          <a:cs typeface="Nunito SemiBold"/>
                          <a:sym typeface="Nunito SemiBold"/>
                        </a:rPr>
                        <a:t>- breathable but wasn't very stretchy  on the face.</a:t>
                      </a:r>
                      <a:endParaRPr>
                        <a:solidFill>
                          <a:srgbClr val="434343"/>
                        </a:solidFill>
                        <a:latin typeface="Nunito SemiBold"/>
                        <a:ea typeface="Nunito SemiBold"/>
                        <a:cs typeface="Nunito SemiBold"/>
                        <a:sym typeface="Nunito SemiBold"/>
                      </a:endParaRPr>
                    </a:p>
                  </a:txBody>
                  <a:tcPr marT="63500" marB="63500" marR="63500" marL="63500">
                    <a:solidFill>
                      <a:srgbClr val="F3F3F3"/>
                    </a:solidFill>
                  </a:tcPr>
                </a:tc>
              </a:tr>
              <a:tr h="404075">
                <a:tc>
                  <a:txBody>
                    <a:bodyPr/>
                    <a:lstStyle/>
                    <a:p>
                      <a:pPr indent="0" lvl="0" marL="0" rtl="0" algn="l">
                        <a:spcBef>
                          <a:spcPts val="0"/>
                        </a:spcBef>
                        <a:spcAft>
                          <a:spcPts val="0"/>
                        </a:spcAft>
                        <a:buNone/>
                      </a:pPr>
                      <a:r>
                        <a:rPr lang="en">
                          <a:solidFill>
                            <a:srgbClr val="434343"/>
                          </a:solidFill>
                          <a:latin typeface="Nunito SemiBold"/>
                          <a:ea typeface="Nunito SemiBold"/>
                          <a:cs typeface="Nunito SemiBold"/>
                          <a:sym typeface="Nunito SemiBold"/>
                        </a:rPr>
                        <a:t>50% Cotton &amp; 50% Polyester </a:t>
                      </a:r>
                      <a:endParaRPr>
                        <a:solidFill>
                          <a:srgbClr val="434343"/>
                        </a:solidFill>
                        <a:latin typeface="Nunito SemiBold"/>
                        <a:ea typeface="Nunito SemiBold"/>
                        <a:cs typeface="Nunito SemiBold"/>
                        <a:sym typeface="Nunito SemiBold"/>
                      </a:endParaRPr>
                    </a:p>
                  </a:txBody>
                  <a:tcPr marT="63500" marB="63500" marR="63500" marL="63500">
                    <a:solidFill>
                      <a:srgbClr val="F3F3F3"/>
                    </a:solidFill>
                  </a:tcPr>
                </a:tc>
                <a:tc>
                  <a:txBody>
                    <a:bodyPr/>
                    <a:lstStyle/>
                    <a:p>
                      <a:pPr indent="0" lvl="0" marL="0" rtl="0" algn="l">
                        <a:spcBef>
                          <a:spcPts val="0"/>
                        </a:spcBef>
                        <a:spcAft>
                          <a:spcPts val="0"/>
                        </a:spcAft>
                        <a:buNone/>
                      </a:pPr>
                      <a:r>
                        <a:rPr lang="en">
                          <a:solidFill>
                            <a:srgbClr val="434343"/>
                          </a:solidFill>
                          <a:highlight>
                            <a:srgbClr val="6AA84F"/>
                          </a:highlight>
                          <a:latin typeface="Nunito SemiBold"/>
                          <a:ea typeface="Nunito SemiBold"/>
                          <a:cs typeface="Nunito SemiBold"/>
                          <a:sym typeface="Nunito SemiBold"/>
                        </a:rPr>
                        <a:t> 8</a:t>
                      </a:r>
                      <a:r>
                        <a:rPr lang="en">
                          <a:solidFill>
                            <a:srgbClr val="434343"/>
                          </a:solidFill>
                          <a:latin typeface="Nunito SemiBold"/>
                          <a:ea typeface="Nunito SemiBold"/>
                          <a:cs typeface="Nunito SemiBold"/>
                          <a:sym typeface="Nunito SemiBold"/>
                        </a:rPr>
                        <a:t>- breathable and comfortable. </a:t>
                      </a:r>
                      <a:endParaRPr>
                        <a:solidFill>
                          <a:srgbClr val="434343"/>
                        </a:solidFill>
                        <a:latin typeface="Nunito SemiBold"/>
                        <a:ea typeface="Nunito SemiBold"/>
                        <a:cs typeface="Nunito SemiBold"/>
                        <a:sym typeface="Nunito SemiBold"/>
                      </a:endParaRPr>
                    </a:p>
                  </a:txBody>
                  <a:tcPr marT="63500" marB="63500" marR="63500" marL="63500">
                    <a:solidFill>
                      <a:srgbClr val="F3F3F3"/>
                    </a:solidFill>
                  </a:tcPr>
                </a:tc>
              </a:tr>
              <a:tr h="641525">
                <a:tc>
                  <a:txBody>
                    <a:bodyPr/>
                    <a:lstStyle/>
                    <a:p>
                      <a:pPr indent="0" lvl="0" marL="0" rtl="0" algn="l">
                        <a:spcBef>
                          <a:spcPts val="0"/>
                        </a:spcBef>
                        <a:spcAft>
                          <a:spcPts val="0"/>
                        </a:spcAft>
                        <a:buNone/>
                      </a:pPr>
                      <a:r>
                        <a:rPr lang="en">
                          <a:solidFill>
                            <a:srgbClr val="434343"/>
                          </a:solidFill>
                          <a:latin typeface="Nunito SemiBold"/>
                          <a:ea typeface="Nunito SemiBold"/>
                          <a:cs typeface="Nunito SemiBold"/>
                          <a:sym typeface="Nunito SemiBold"/>
                        </a:rPr>
                        <a:t>Mixed Material- 60% Polyester, 25% Cotton &amp; 15% Linen </a:t>
                      </a:r>
                      <a:endParaRPr>
                        <a:solidFill>
                          <a:srgbClr val="434343"/>
                        </a:solidFill>
                        <a:latin typeface="Nunito SemiBold"/>
                        <a:ea typeface="Nunito SemiBold"/>
                        <a:cs typeface="Nunito SemiBold"/>
                        <a:sym typeface="Nunito SemiBold"/>
                      </a:endParaRPr>
                    </a:p>
                  </a:txBody>
                  <a:tcPr marT="63500" marB="63500" marR="63500" marL="63500">
                    <a:solidFill>
                      <a:srgbClr val="F3F3F3"/>
                    </a:solidFill>
                  </a:tcPr>
                </a:tc>
                <a:tc>
                  <a:txBody>
                    <a:bodyPr/>
                    <a:lstStyle/>
                    <a:p>
                      <a:pPr indent="0" lvl="0" marL="0" rtl="0" algn="l">
                        <a:spcBef>
                          <a:spcPts val="0"/>
                        </a:spcBef>
                        <a:spcAft>
                          <a:spcPts val="0"/>
                        </a:spcAft>
                        <a:buNone/>
                      </a:pPr>
                      <a:r>
                        <a:rPr lang="en">
                          <a:solidFill>
                            <a:srgbClr val="434343"/>
                          </a:solidFill>
                          <a:highlight>
                            <a:srgbClr val="6AA84F"/>
                          </a:highlight>
                          <a:latin typeface="Nunito SemiBold"/>
                          <a:ea typeface="Nunito SemiBold"/>
                          <a:cs typeface="Nunito SemiBold"/>
                          <a:sym typeface="Nunito SemiBold"/>
                        </a:rPr>
                        <a:t>4.5</a:t>
                      </a:r>
                      <a:r>
                        <a:rPr lang="en">
                          <a:solidFill>
                            <a:srgbClr val="434343"/>
                          </a:solidFill>
                          <a:latin typeface="Nunito SemiBold"/>
                          <a:ea typeface="Nunito SemiBold"/>
                          <a:cs typeface="Nunito SemiBold"/>
                          <a:sym typeface="Nunito SemiBold"/>
                        </a:rPr>
                        <a:t>- not as breathable, itch on face. </a:t>
                      </a:r>
                      <a:endParaRPr>
                        <a:solidFill>
                          <a:srgbClr val="434343"/>
                        </a:solidFill>
                        <a:latin typeface="Nunito SemiBold"/>
                        <a:ea typeface="Nunito SemiBold"/>
                        <a:cs typeface="Nunito SemiBold"/>
                        <a:sym typeface="Nunito SemiBold"/>
                      </a:endParaRPr>
                    </a:p>
                  </a:txBody>
                  <a:tcPr marT="63500" marB="63500" marR="63500" marL="63500">
                    <a:solidFill>
                      <a:srgbClr val="F3F3F3"/>
                    </a:solidFill>
                  </a:tcPr>
                </a:tc>
              </a:tr>
              <a:tr h="641525">
                <a:tc>
                  <a:txBody>
                    <a:bodyPr/>
                    <a:lstStyle/>
                    <a:p>
                      <a:pPr indent="0" lvl="0" marL="0" rtl="0" algn="l">
                        <a:spcBef>
                          <a:spcPts val="0"/>
                        </a:spcBef>
                        <a:spcAft>
                          <a:spcPts val="0"/>
                        </a:spcAft>
                        <a:buNone/>
                      </a:pPr>
                      <a:r>
                        <a:rPr lang="en">
                          <a:solidFill>
                            <a:srgbClr val="434343"/>
                          </a:solidFill>
                          <a:latin typeface="Nunito SemiBold"/>
                          <a:ea typeface="Nunito SemiBold"/>
                          <a:cs typeface="Nunito SemiBold"/>
                          <a:sym typeface="Nunito SemiBold"/>
                        </a:rPr>
                        <a:t>Disposable face mask </a:t>
                      </a:r>
                      <a:endParaRPr>
                        <a:solidFill>
                          <a:srgbClr val="434343"/>
                        </a:solidFill>
                        <a:latin typeface="Nunito SemiBold"/>
                        <a:ea typeface="Nunito SemiBold"/>
                        <a:cs typeface="Nunito SemiBold"/>
                        <a:sym typeface="Nunito SemiBold"/>
                      </a:endParaRPr>
                    </a:p>
                  </a:txBody>
                  <a:tcPr marT="63500" marB="63500" marR="63500" marL="63500">
                    <a:solidFill>
                      <a:srgbClr val="F3F3F3"/>
                    </a:solidFill>
                  </a:tcPr>
                </a:tc>
                <a:tc>
                  <a:txBody>
                    <a:bodyPr/>
                    <a:lstStyle/>
                    <a:p>
                      <a:pPr indent="0" lvl="0" marL="0" rtl="0" algn="l">
                        <a:spcBef>
                          <a:spcPts val="0"/>
                        </a:spcBef>
                        <a:spcAft>
                          <a:spcPts val="0"/>
                        </a:spcAft>
                        <a:buNone/>
                      </a:pPr>
                      <a:r>
                        <a:rPr lang="en">
                          <a:solidFill>
                            <a:srgbClr val="434343"/>
                          </a:solidFill>
                          <a:highlight>
                            <a:srgbClr val="6AA84F"/>
                          </a:highlight>
                          <a:latin typeface="Nunito SemiBold"/>
                          <a:ea typeface="Nunito SemiBold"/>
                          <a:cs typeface="Nunito SemiBold"/>
                          <a:sym typeface="Nunito SemiBold"/>
                        </a:rPr>
                        <a:t>7</a:t>
                      </a:r>
                      <a:r>
                        <a:rPr lang="en">
                          <a:solidFill>
                            <a:srgbClr val="434343"/>
                          </a:solidFill>
                          <a:latin typeface="Nunito SemiBold"/>
                          <a:ea typeface="Nunito SemiBold"/>
                          <a:cs typeface="Nunito SemiBold"/>
                          <a:sym typeface="Nunito SemiBold"/>
                        </a:rPr>
                        <a:t>- not as breathable, comfortable but gets warm and stuffy.</a:t>
                      </a:r>
                      <a:endParaRPr>
                        <a:solidFill>
                          <a:srgbClr val="434343"/>
                        </a:solidFill>
                        <a:latin typeface="Nunito SemiBold"/>
                        <a:ea typeface="Nunito SemiBold"/>
                        <a:cs typeface="Nunito SemiBold"/>
                        <a:sym typeface="Nunito SemiBold"/>
                      </a:endParaRPr>
                    </a:p>
                  </a:txBody>
                  <a:tcPr marT="63500" marB="63500" marR="63500" marL="63500">
                    <a:solidFill>
                      <a:srgbClr val="F3F3F3"/>
                    </a:solidFill>
                  </a:tcPr>
                </a:tc>
              </a:tr>
            </a:tbl>
          </a:graphicData>
        </a:graphic>
      </p:graphicFrame>
      <p:sp>
        <p:nvSpPr>
          <p:cNvPr id="122" name="Google Shape;122;p21"/>
          <p:cNvSpPr txBox="1"/>
          <p:nvPr/>
        </p:nvSpPr>
        <p:spPr>
          <a:xfrm>
            <a:off x="1473825" y="1106200"/>
            <a:ext cx="4731300" cy="572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latin typeface="Comfortaa"/>
                <a:ea typeface="Comfortaa"/>
                <a:cs typeface="Comfortaa"/>
                <a:sym typeface="Comfortaa"/>
              </a:rPr>
              <a:t> </a:t>
            </a:r>
            <a:r>
              <a:rPr b="1" lang="en" sz="1600">
                <a:solidFill>
                  <a:srgbClr val="F3F3F3"/>
                </a:solidFill>
                <a:latin typeface="Nunito"/>
                <a:ea typeface="Nunito"/>
                <a:cs typeface="Nunito"/>
                <a:sym typeface="Nunito"/>
              </a:rPr>
              <a:t>Table 1: Mask Comfort &amp; Breathability</a:t>
            </a:r>
            <a:r>
              <a:rPr b="1" lang="en">
                <a:solidFill>
                  <a:srgbClr val="F3F3F3"/>
                </a:solidFill>
                <a:latin typeface="Comfortaa"/>
                <a:ea typeface="Comfortaa"/>
                <a:cs typeface="Comfortaa"/>
                <a:sym typeface="Comfortaa"/>
              </a:rPr>
              <a:t> </a:t>
            </a:r>
            <a:endParaRPr b="1">
              <a:solidFill>
                <a:srgbClr val="F3F3F3"/>
              </a:solidFill>
              <a:latin typeface="Comfortaa"/>
              <a:ea typeface="Comfortaa"/>
              <a:cs typeface="Comfortaa"/>
              <a:sym typeface="Comfortaa"/>
            </a:endParaRPr>
          </a:p>
        </p:txBody>
      </p:sp>
      <p:sp>
        <p:nvSpPr>
          <p:cNvPr id="123" name="Google Shape;123;p21"/>
          <p:cNvSpPr txBox="1"/>
          <p:nvPr/>
        </p:nvSpPr>
        <p:spPr>
          <a:xfrm>
            <a:off x="1592325" y="745625"/>
            <a:ext cx="11121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None/>
            </a:pPr>
            <a:r>
              <a:rPr lang="en" sz="1800">
                <a:solidFill>
                  <a:srgbClr val="F3F3F3"/>
                </a:solidFill>
                <a:latin typeface="Nunito SemiBold"/>
                <a:ea typeface="Nunito SemiBold"/>
                <a:cs typeface="Nunito SemiBold"/>
                <a:sym typeface="Nunito SemiBold"/>
              </a:rPr>
              <a:t>Test #1:</a:t>
            </a:r>
            <a:endParaRPr sz="1800">
              <a:solidFill>
                <a:srgbClr val="F3F3F3"/>
              </a:solidFill>
              <a:latin typeface="Nunito SemiBold"/>
              <a:ea typeface="Nunito SemiBold"/>
              <a:cs typeface="Nunito SemiBold"/>
              <a:sym typeface="Nunito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127" name="Shape 127"/>
        <p:cNvGrpSpPr/>
        <p:nvPr/>
      </p:nvGrpSpPr>
      <p:grpSpPr>
        <a:xfrm>
          <a:off x="0" y="0"/>
          <a:ext cx="0" cy="0"/>
          <a:chOff x="0" y="0"/>
          <a:chExt cx="0" cy="0"/>
        </a:xfrm>
      </p:grpSpPr>
      <p:sp>
        <p:nvSpPr>
          <p:cNvPr id="128" name="Google Shape;128;p22"/>
          <p:cNvSpPr txBox="1"/>
          <p:nvPr>
            <p:ph type="title"/>
          </p:nvPr>
        </p:nvSpPr>
        <p:spPr>
          <a:xfrm>
            <a:off x="374875" y="1038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Nunito"/>
                <a:ea typeface="Nunito"/>
                <a:cs typeface="Nunito"/>
                <a:sym typeface="Nunito"/>
              </a:rPr>
              <a:t>Results p2:</a:t>
            </a:r>
            <a:endParaRPr b="1">
              <a:latin typeface="Nunito"/>
              <a:ea typeface="Nunito"/>
              <a:cs typeface="Nunito"/>
              <a:sym typeface="Nunito"/>
            </a:endParaRPr>
          </a:p>
        </p:txBody>
      </p:sp>
      <p:pic>
        <p:nvPicPr>
          <p:cNvPr id="129" name="Google Shape;129;p22" title="Chart"/>
          <p:cNvPicPr preferRelativeResize="0"/>
          <p:nvPr/>
        </p:nvPicPr>
        <p:blipFill>
          <a:blip r:embed="rId3">
            <a:alphaModFix/>
          </a:blip>
          <a:stretch>
            <a:fillRect/>
          </a:stretch>
        </p:blipFill>
        <p:spPr>
          <a:xfrm>
            <a:off x="299050" y="1257775"/>
            <a:ext cx="4144975" cy="3240475"/>
          </a:xfrm>
          <a:prstGeom prst="rect">
            <a:avLst/>
          </a:prstGeom>
          <a:noFill/>
          <a:ln>
            <a:noFill/>
          </a:ln>
        </p:spPr>
      </p:pic>
      <p:sp>
        <p:nvSpPr>
          <p:cNvPr id="130" name="Google Shape;130;p22"/>
          <p:cNvSpPr txBox="1"/>
          <p:nvPr/>
        </p:nvSpPr>
        <p:spPr>
          <a:xfrm>
            <a:off x="374875" y="736300"/>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3F3F3"/>
                </a:solidFill>
                <a:latin typeface="Nunito"/>
                <a:ea typeface="Nunito"/>
                <a:cs typeface="Nunito"/>
                <a:sym typeface="Nunito"/>
              </a:rPr>
              <a:t>Test #2:</a:t>
            </a:r>
            <a:endParaRPr b="1" sz="1800">
              <a:solidFill>
                <a:srgbClr val="F3F3F3"/>
              </a:solidFill>
              <a:latin typeface="Nunito"/>
              <a:ea typeface="Nunito"/>
              <a:cs typeface="Nunito"/>
              <a:sym typeface="Nunito"/>
            </a:endParaRPr>
          </a:p>
        </p:txBody>
      </p:sp>
      <p:sp>
        <p:nvSpPr>
          <p:cNvPr id="131" name="Google Shape;131;p22"/>
          <p:cNvSpPr txBox="1"/>
          <p:nvPr/>
        </p:nvSpPr>
        <p:spPr>
          <a:xfrm>
            <a:off x="374875" y="4498250"/>
            <a:ext cx="41451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600"/>
              </a:spcBef>
              <a:spcAft>
                <a:spcPts val="400"/>
              </a:spcAft>
              <a:buNone/>
            </a:pPr>
            <a:r>
              <a:rPr b="1" lang="en">
                <a:solidFill>
                  <a:srgbClr val="F3F3F3"/>
                </a:solidFill>
                <a:latin typeface="Comfortaa"/>
                <a:ea typeface="Comfortaa"/>
                <a:cs typeface="Comfortaa"/>
                <a:sym typeface="Comfortaa"/>
              </a:rPr>
              <a:t>Figure 1: Mask Material vs. How Long It Takes Water To Pass Through.</a:t>
            </a:r>
            <a:endParaRPr b="1">
              <a:solidFill>
                <a:srgbClr val="F3F3F3"/>
              </a:solidFill>
              <a:latin typeface="Comfortaa"/>
              <a:ea typeface="Comfortaa"/>
              <a:cs typeface="Comfortaa"/>
              <a:sym typeface="Comfortaa"/>
            </a:endParaRPr>
          </a:p>
        </p:txBody>
      </p:sp>
      <p:pic>
        <p:nvPicPr>
          <p:cNvPr id="132" name="Google Shape;132;p22" title="Chart"/>
          <p:cNvPicPr preferRelativeResize="0"/>
          <p:nvPr/>
        </p:nvPicPr>
        <p:blipFill>
          <a:blip r:embed="rId4">
            <a:alphaModFix/>
          </a:blip>
          <a:stretch>
            <a:fillRect/>
          </a:stretch>
        </p:blipFill>
        <p:spPr>
          <a:xfrm>
            <a:off x="4795225" y="1257775"/>
            <a:ext cx="4011765" cy="3240475"/>
          </a:xfrm>
          <a:prstGeom prst="rect">
            <a:avLst/>
          </a:prstGeom>
          <a:noFill/>
          <a:ln>
            <a:noFill/>
          </a:ln>
        </p:spPr>
      </p:pic>
      <p:sp>
        <p:nvSpPr>
          <p:cNvPr id="133" name="Google Shape;133;p22"/>
          <p:cNvSpPr txBox="1"/>
          <p:nvPr/>
        </p:nvSpPr>
        <p:spPr>
          <a:xfrm>
            <a:off x="4795225" y="4498250"/>
            <a:ext cx="44808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rgbClr val="F3F3F3"/>
                </a:solidFill>
                <a:latin typeface="Comfortaa"/>
                <a:ea typeface="Comfortaa"/>
                <a:cs typeface="Comfortaa"/>
                <a:sym typeface="Comfortaa"/>
              </a:rPr>
              <a:t>Figure 2: </a:t>
            </a:r>
            <a:r>
              <a:rPr b="1" lang="en">
                <a:solidFill>
                  <a:srgbClr val="F3F3F3"/>
                </a:solidFill>
                <a:latin typeface="Comfortaa"/>
                <a:ea typeface="Comfortaa"/>
                <a:cs typeface="Comfortaa"/>
                <a:sym typeface="Comfortaa"/>
              </a:rPr>
              <a:t>Mask Material vs. How Long It Takes Water To Pass Through for Trial 2.</a:t>
            </a:r>
            <a:endParaRPr b="1">
              <a:solidFill>
                <a:srgbClr val="F3F3F3"/>
              </a:solidFill>
              <a:latin typeface="Comfortaa"/>
              <a:ea typeface="Comfortaa"/>
              <a:cs typeface="Comfortaa"/>
              <a:sym typeface="Comforta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137" name="Shape 137"/>
        <p:cNvGrpSpPr/>
        <p:nvPr/>
      </p:nvGrpSpPr>
      <p:grpSpPr>
        <a:xfrm>
          <a:off x="0" y="0"/>
          <a:ext cx="0" cy="0"/>
          <a:chOff x="0" y="0"/>
          <a:chExt cx="0" cy="0"/>
        </a:xfrm>
      </p:grpSpPr>
      <p:sp>
        <p:nvSpPr>
          <p:cNvPr id="138" name="Google Shape;138;p23"/>
          <p:cNvSpPr txBox="1"/>
          <p:nvPr>
            <p:ph type="title"/>
          </p:nvPr>
        </p:nvSpPr>
        <p:spPr>
          <a:xfrm>
            <a:off x="311700" y="2175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Nunito"/>
                <a:ea typeface="Nunito"/>
                <a:cs typeface="Nunito"/>
                <a:sym typeface="Nunito"/>
              </a:rPr>
              <a:t>Results p3:</a:t>
            </a:r>
            <a:endParaRPr b="1">
              <a:latin typeface="Nunito"/>
              <a:ea typeface="Nunito"/>
              <a:cs typeface="Nunito"/>
              <a:sym typeface="Nunito"/>
            </a:endParaRPr>
          </a:p>
        </p:txBody>
      </p:sp>
      <p:graphicFrame>
        <p:nvGraphicFramePr>
          <p:cNvPr id="139" name="Google Shape;139;p23"/>
          <p:cNvGraphicFramePr/>
          <p:nvPr/>
        </p:nvGraphicFramePr>
        <p:xfrm>
          <a:off x="1244250" y="1602788"/>
          <a:ext cx="3000000" cy="3000000"/>
        </p:xfrm>
        <a:graphic>
          <a:graphicData uri="http://schemas.openxmlformats.org/drawingml/2006/table">
            <a:tbl>
              <a:tblPr>
                <a:noFill/>
                <a:tableStyleId>{33569718-8845-4F0D-B3EA-571C978DBC3A}</a:tableStyleId>
              </a:tblPr>
              <a:tblGrid>
                <a:gridCol w="1326975"/>
                <a:gridCol w="771500"/>
                <a:gridCol w="771500"/>
                <a:gridCol w="771500"/>
                <a:gridCol w="771500"/>
                <a:gridCol w="771500"/>
                <a:gridCol w="771500"/>
              </a:tblGrid>
              <a:tr h="664625">
                <a:tc>
                  <a:txBody>
                    <a:bodyPr/>
                    <a:lstStyle/>
                    <a:p>
                      <a:pPr indent="0" lvl="0" marL="0" rtl="0" algn="l">
                        <a:lnSpc>
                          <a:spcPct val="115000"/>
                        </a:lnSpc>
                        <a:spcBef>
                          <a:spcPts val="0"/>
                        </a:spcBef>
                        <a:spcAft>
                          <a:spcPts val="0"/>
                        </a:spcAft>
                        <a:buNone/>
                      </a:pPr>
                      <a:r>
                        <a:rPr b="1" lang="en" sz="1200">
                          <a:solidFill>
                            <a:srgbClr val="F3F3F3"/>
                          </a:solidFill>
                          <a:latin typeface="Nunito"/>
                          <a:ea typeface="Nunito"/>
                          <a:cs typeface="Nunito"/>
                          <a:sym typeface="Nunito"/>
                        </a:rPr>
                        <a:t>Material</a:t>
                      </a:r>
                      <a:endParaRPr b="1"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1200">
                          <a:solidFill>
                            <a:srgbClr val="F3F3F3"/>
                          </a:solidFill>
                          <a:latin typeface="Nunito"/>
                          <a:ea typeface="Nunito"/>
                          <a:cs typeface="Nunito"/>
                          <a:sym typeface="Nunito"/>
                        </a:rPr>
                        <a:t>Time (s)</a:t>
                      </a:r>
                      <a:endParaRPr b="1"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1200">
                          <a:solidFill>
                            <a:srgbClr val="F3F3F3"/>
                          </a:solidFill>
                          <a:latin typeface="Nunito"/>
                          <a:ea typeface="Nunito"/>
                          <a:cs typeface="Nunito"/>
                          <a:sym typeface="Nunito"/>
                        </a:rPr>
                        <a:t>Average:</a:t>
                      </a:r>
                      <a:endParaRPr b="1"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1200">
                          <a:solidFill>
                            <a:srgbClr val="F3F3F3"/>
                          </a:solidFill>
                          <a:latin typeface="Nunito"/>
                          <a:ea typeface="Nunito"/>
                          <a:cs typeface="Nunito"/>
                          <a:sym typeface="Nunito"/>
                        </a:rPr>
                        <a:t>Median:</a:t>
                      </a:r>
                      <a:endParaRPr b="1"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1200">
                          <a:solidFill>
                            <a:srgbClr val="F3F3F3"/>
                          </a:solidFill>
                          <a:latin typeface="Nunito"/>
                          <a:ea typeface="Nunito"/>
                          <a:cs typeface="Nunito"/>
                          <a:sym typeface="Nunito"/>
                        </a:rPr>
                        <a:t>Mode:</a:t>
                      </a:r>
                      <a:endParaRPr b="1"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1200">
                          <a:solidFill>
                            <a:srgbClr val="F3F3F3"/>
                          </a:solidFill>
                          <a:latin typeface="Nunito"/>
                          <a:ea typeface="Nunito"/>
                          <a:cs typeface="Nunito"/>
                          <a:sym typeface="Nunito"/>
                        </a:rPr>
                        <a:t>Standard Deviation:</a:t>
                      </a:r>
                      <a:endParaRPr b="1"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1200">
                          <a:solidFill>
                            <a:srgbClr val="F3F3F3"/>
                          </a:solidFill>
                          <a:latin typeface="Nunito"/>
                          <a:ea typeface="Nunito"/>
                          <a:cs typeface="Nunito"/>
                          <a:sym typeface="Nunito"/>
                        </a:rPr>
                        <a:t>Range:</a:t>
                      </a:r>
                      <a:endParaRPr b="1"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630700">
                <a:tc>
                  <a:txBody>
                    <a:bodyPr/>
                    <a:lstStyle/>
                    <a:p>
                      <a:pPr indent="0" lvl="0" marL="0" rtl="0" algn="l">
                        <a:lnSpc>
                          <a:spcPct val="115000"/>
                        </a:lnSpc>
                        <a:spcBef>
                          <a:spcPts val="0"/>
                        </a:spcBef>
                        <a:spcAft>
                          <a:spcPts val="0"/>
                        </a:spcAft>
                        <a:buNone/>
                      </a:pPr>
                      <a:r>
                        <a:rPr lang="en" sz="1200">
                          <a:solidFill>
                            <a:srgbClr val="F3F3F3"/>
                          </a:solidFill>
                          <a:latin typeface="Nunito"/>
                          <a:ea typeface="Nunito"/>
                          <a:cs typeface="Nunito"/>
                          <a:sym typeface="Nunito"/>
                        </a:rPr>
                        <a:t>100% Cotton</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30</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100.4</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30</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solidFill>
                            <a:srgbClr val="F3F3F3"/>
                          </a:solidFill>
                          <a:latin typeface="Nunito"/>
                          <a:ea typeface="Nunito"/>
                          <a:cs typeface="Nunito"/>
                          <a:sym typeface="Nunito"/>
                        </a:rPr>
                        <a:t>#N/A</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118.5887853</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rgbClr val="F3F3F3"/>
                          </a:solidFill>
                          <a:latin typeface="Nunito"/>
                          <a:ea typeface="Nunito"/>
                          <a:cs typeface="Nunito"/>
                          <a:sym typeface="Nunito"/>
                        </a:rPr>
                        <a:t>25-300</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49425">
                <a:tc>
                  <a:txBody>
                    <a:bodyPr/>
                    <a:lstStyle/>
                    <a:p>
                      <a:pPr indent="0" lvl="0" marL="0" rtl="0" algn="l">
                        <a:lnSpc>
                          <a:spcPct val="115000"/>
                        </a:lnSpc>
                        <a:spcBef>
                          <a:spcPts val="0"/>
                        </a:spcBef>
                        <a:spcAft>
                          <a:spcPts val="0"/>
                        </a:spcAft>
                        <a:buNone/>
                      </a:pPr>
                      <a:r>
                        <a:rPr lang="en" sz="1200">
                          <a:solidFill>
                            <a:srgbClr val="F3F3F3"/>
                          </a:solidFill>
                          <a:latin typeface="Nunito"/>
                          <a:ea typeface="Nunito"/>
                          <a:cs typeface="Nunito"/>
                          <a:sym typeface="Nunito"/>
                        </a:rPr>
                        <a:t>100% Polyester</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27</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630700">
                <a:tc>
                  <a:txBody>
                    <a:bodyPr/>
                    <a:lstStyle/>
                    <a:p>
                      <a:pPr indent="0" lvl="0" marL="0" rtl="0" algn="l">
                        <a:lnSpc>
                          <a:spcPct val="115000"/>
                        </a:lnSpc>
                        <a:spcBef>
                          <a:spcPts val="0"/>
                        </a:spcBef>
                        <a:spcAft>
                          <a:spcPts val="0"/>
                        </a:spcAft>
                        <a:buNone/>
                      </a:pPr>
                      <a:r>
                        <a:rPr lang="en" sz="1200">
                          <a:solidFill>
                            <a:srgbClr val="F3F3F3"/>
                          </a:solidFill>
                          <a:latin typeface="Nunito"/>
                          <a:ea typeface="Nunito"/>
                          <a:cs typeface="Nunito"/>
                          <a:sym typeface="Nunito"/>
                        </a:rPr>
                        <a:t>50%-50%, Cotton, Polyester</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25</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49425">
                <a:tc>
                  <a:txBody>
                    <a:bodyPr/>
                    <a:lstStyle/>
                    <a:p>
                      <a:pPr indent="0" lvl="0" marL="0" rtl="0" algn="l">
                        <a:lnSpc>
                          <a:spcPct val="115000"/>
                        </a:lnSpc>
                        <a:spcBef>
                          <a:spcPts val="0"/>
                        </a:spcBef>
                        <a:spcAft>
                          <a:spcPts val="0"/>
                        </a:spcAft>
                        <a:buNone/>
                      </a:pPr>
                      <a:r>
                        <a:rPr lang="en" sz="1200">
                          <a:solidFill>
                            <a:srgbClr val="F3F3F3"/>
                          </a:solidFill>
                          <a:latin typeface="Nunito"/>
                          <a:ea typeface="Nunito"/>
                          <a:cs typeface="Nunito"/>
                          <a:sym typeface="Nunito"/>
                        </a:rPr>
                        <a:t>Mixed</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120</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49425">
                <a:tc>
                  <a:txBody>
                    <a:bodyPr/>
                    <a:lstStyle/>
                    <a:p>
                      <a:pPr indent="0" lvl="0" marL="0" rtl="0" algn="l">
                        <a:lnSpc>
                          <a:spcPct val="115000"/>
                        </a:lnSpc>
                        <a:spcBef>
                          <a:spcPts val="0"/>
                        </a:spcBef>
                        <a:spcAft>
                          <a:spcPts val="0"/>
                        </a:spcAft>
                        <a:buNone/>
                      </a:pPr>
                      <a:r>
                        <a:rPr lang="en" sz="1200">
                          <a:solidFill>
                            <a:srgbClr val="F3F3F3"/>
                          </a:solidFill>
                          <a:latin typeface="Nunito"/>
                          <a:ea typeface="Nunito"/>
                          <a:cs typeface="Nunito"/>
                          <a:sym typeface="Nunito"/>
                        </a:rPr>
                        <a:t>Disposable</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300</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140" name="Google Shape;140;p23"/>
          <p:cNvSpPr txBox="1"/>
          <p:nvPr/>
        </p:nvSpPr>
        <p:spPr>
          <a:xfrm>
            <a:off x="1171050" y="837113"/>
            <a:ext cx="3903600" cy="71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400"/>
              </a:spcBef>
              <a:spcAft>
                <a:spcPts val="400"/>
              </a:spcAft>
              <a:buNone/>
            </a:pPr>
            <a:r>
              <a:rPr b="1" lang="en" sz="1600">
                <a:solidFill>
                  <a:srgbClr val="F3F3F3"/>
                </a:solidFill>
                <a:latin typeface="Comfortaa"/>
                <a:ea typeface="Comfortaa"/>
                <a:cs typeface="Comfortaa"/>
                <a:sym typeface="Comfortaa"/>
              </a:rPr>
              <a:t>Table 2: Statistical Analysis of Data For Figure #1</a:t>
            </a:r>
            <a:endParaRPr b="1" sz="1600">
              <a:solidFill>
                <a:srgbClr val="F3F3F3"/>
              </a:solidFill>
              <a:latin typeface="Comfortaa"/>
              <a:ea typeface="Comfortaa"/>
              <a:cs typeface="Comfortaa"/>
              <a:sym typeface="Comforta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144" name="Shape 144"/>
        <p:cNvGrpSpPr/>
        <p:nvPr/>
      </p:nvGrpSpPr>
      <p:grpSpPr>
        <a:xfrm>
          <a:off x="0" y="0"/>
          <a:ext cx="0" cy="0"/>
          <a:chOff x="0" y="0"/>
          <a:chExt cx="0" cy="0"/>
        </a:xfrm>
      </p:grpSpPr>
      <p:sp>
        <p:nvSpPr>
          <p:cNvPr id="145" name="Google Shape;145;p24"/>
          <p:cNvSpPr txBox="1"/>
          <p:nvPr>
            <p:ph type="title"/>
          </p:nvPr>
        </p:nvSpPr>
        <p:spPr>
          <a:xfrm>
            <a:off x="311700" y="2049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Nunito"/>
                <a:ea typeface="Nunito"/>
                <a:cs typeface="Nunito"/>
                <a:sym typeface="Nunito"/>
              </a:rPr>
              <a:t>Results p4:</a:t>
            </a:r>
            <a:endParaRPr b="1">
              <a:latin typeface="Nunito"/>
              <a:ea typeface="Nunito"/>
              <a:cs typeface="Nunito"/>
              <a:sym typeface="Nunito"/>
            </a:endParaRPr>
          </a:p>
        </p:txBody>
      </p:sp>
      <p:graphicFrame>
        <p:nvGraphicFramePr>
          <p:cNvPr id="146" name="Google Shape;146;p24"/>
          <p:cNvGraphicFramePr/>
          <p:nvPr/>
        </p:nvGraphicFramePr>
        <p:xfrm>
          <a:off x="1273500" y="1510750"/>
          <a:ext cx="3000000" cy="3000000"/>
        </p:xfrm>
        <a:graphic>
          <a:graphicData uri="http://schemas.openxmlformats.org/drawingml/2006/table">
            <a:tbl>
              <a:tblPr>
                <a:noFill/>
                <a:tableStyleId>{33569718-8845-4F0D-B3EA-571C978DBC3A}</a:tableStyleId>
              </a:tblPr>
              <a:tblGrid>
                <a:gridCol w="780675"/>
                <a:gridCol w="754675"/>
                <a:gridCol w="754675"/>
                <a:gridCol w="754675"/>
                <a:gridCol w="754675"/>
                <a:gridCol w="889725"/>
                <a:gridCol w="1405950"/>
              </a:tblGrid>
              <a:tr h="548875">
                <a:tc>
                  <a:txBody>
                    <a:bodyPr/>
                    <a:lstStyle/>
                    <a:p>
                      <a:pPr indent="0" lvl="0" marL="0" rtl="0" algn="l">
                        <a:lnSpc>
                          <a:spcPct val="115000"/>
                        </a:lnSpc>
                        <a:spcBef>
                          <a:spcPts val="0"/>
                        </a:spcBef>
                        <a:spcAft>
                          <a:spcPts val="0"/>
                        </a:spcAft>
                        <a:buNone/>
                      </a:pPr>
                      <a:r>
                        <a:rPr lang="en" sz="1200">
                          <a:solidFill>
                            <a:srgbClr val="F3F3F3"/>
                          </a:solidFill>
                          <a:latin typeface="Nunito SemiBold"/>
                          <a:ea typeface="Nunito SemiBold"/>
                          <a:cs typeface="Nunito SemiBold"/>
                          <a:sym typeface="Nunito SemiBold"/>
                        </a:rPr>
                        <a:t>Material</a:t>
                      </a:r>
                      <a:endParaRPr sz="1200">
                        <a:solidFill>
                          <a:srgbClr val="F3F3F3"/>
                        </a:solidFill>
                        <a:latin typeface="Nunito SemiBold"/>
                        <a:ea typeface="Nunito SemiBold"/>
                        <a:cs typeface="Nunito SemiBold"/>
                        <a:sym typeface="Nunito SemiBold"/>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rgbClr val="F3F3F3"/>
                          </a:solidFill>
                          <a:latin typeface="Nunito SemiBold"/>
                          <a:ea typeface="Nunito SemiBold"/>
                          <a:cs typeface="Nunito SemiBold"/>
                          <a:sym typeface="Nunito SemiBold"/>
                        </a:rPr>
                        <a:t>Time(s)</a:t>
                      </a:r>
                      <a:endParaRPr sz="1200">
                        <a:solidFill>
                          <a:srgbClr val="F3F3F3"/>
                        </a:solidFill>
                        <a:latin typeface="Nunito SemiBold"/>
                        <a:ea typeface="Nunito SemiBold"/>
                        <a:cs typeface="Nunito SemiBold"/>
                        <a:sym typeface="Nunito SemiBold"/>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rgbClr val="F3F3F3"/>
                          </a:solidFill>
                          <a:latin typeface="Nunito SemiBold"/>
                          <a:ea typeface="Nunito SemiBold"/>
                          <a:cs typeface="Nunito SemiBold"/>
                          <a:sym typeface="Nunito SemiBold"/>
                        </a:rPr>
                        <a:t>Average</a:t>
                      </a:r>
                      <a:endParaRPr sz="1200">
                        <a:solidFill>
                          <a:srgbClr val="F3F3F3"/>
                        </a:solidFill>
                        <a:latin typeface="Nunito SemiBold"/>
                        <a:ea typeface="Nunito SemiBold"/>
                        <a:cs typeface="Nunito SemiBold"/>
                        <a:sym typeface="Nunito SemiBold"/>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rgbClr val="F3F3F3"/>
                          </a:solidFill>
                          <a:latin typeface="Nunito SemiBold"/>
                          <a:ea typeface="Nunito SemiBold"/>
                          <a:cs typeface="Nunito SemiBold"/>
                          <a:sym typeface="Nunito SemiBold"/>
                        </a:rPr>
                        <a:t>Median</a:t>
                      </a:r>
                      <a:endParaRPr sz="1200">
                        <a:solidFill>
                          <a:srgbClr val="F3F3F3"/>
                        </a:solidFill>
                        <a:latin typeface="Nunito SemiBold"/>
                        <a:ea typeface="Nunito SemiBold"/>
                        <a:cs typeface="Nunito SemiBold"/>
                        <a:sym typeface="Nunito SemiBold"/>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rgbClr val="F3F3F3"/>
                          </a:solidFill>
                          <a:latin typeface="Nunito SemiBold"/>
                          <a:ea typeface="Nunito SemiBold"/>
                          <a:cs typeface="Nunito SemiBold"/>
                          <a:sym typeface="Nunito SemiBold"/>
                        </a:rPr>
                        <a:t>Mode</a:t>
                      </a:r>
                      <a:endParaRPr sz="1200">
                        <a:solidFill>
                          <a:srgbClr val="F3F3F3"/>
                        </a:solidFill>
                        <a:latin typeface="Nunito SemiBold"/>
                        <a:ea typeface="Nunito SemiBold"/>
                        <a:cs typeface="Nunito SemiBold"/>
                        <a:sym typeface="Nunito SemiBold"/>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rgbClr val="F3F3F3"/>
                          </a:solidFill>
                          <a:latin typeface="Nunito SemiBold"/>
                          <a:ea typeface="Nunito SemiBold"/>
                          <a:cs typeface="Nunito SemiBold"/>
                          <a:sym typeface="Nunito SemiBold"/>
                        </a:rPr>
                        <a:t>Standard deviation</a:t>
                      </a:r>
                      <a:endParaRPr sz="1200">
                        <a:solidFill>
                          <a:srgbClr val="F3F3F3"/>
                        </a:solidFill>
                        <a:latin typeface="Nunito SemiBold"/>
                        <a:ea typeface="Nunito SemiBold"/>
                        <a:cs typeface="Nunito SemiBold"/>
                        <a:sym typeface="Nunito SemiBold"/>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rgbClr val="F3F3F3"/>
                          </a:solidFill>
                          <a:latin typeface="Nunito SemiBold"/>
                          <a:ea typeface="Nunito SemiBold"/>
                          <a:cs typeface="Nunito SemiBold"/>
                          <a:sym typeface="Nunito SemiBold"/>
                        </a:rPr>
                        <a:t>Range</a:t>
                      </a:r>
                      <a:endParaRPr sz="1200">
                        <a:solidFill>
                          <a:srgbClr val="F3F3F3"/>
                        </a:solidFill>
                        <a:latin typeface="Nunito SemiBold"/>
                        <a:ea typeface="Nunito SemiBold"/>
                        <a:cs typeface="Nunito SemiBold"/>
                        <a:sym typeface="Nunito SemiBold"/>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48875">
                <a:tc>
                  <a:txBody>
                    <a:bodyPr/>
                    <a:lstStyle/>
                    <a:p>
                      <a:pPr indent="0" lvl="0" marL="0" rtl="0" algn="l">
                        <a:lnSpc>
                          <a:spcPct val="115000"/>
                        </a:lnSpc>
                        <a:spcBef>
                          <a:spcPts val="0"/>
                        </a:spcBef>
                        <a:spcAft>
                          <a:spcPts val="0"/>
                        </a:spcAft>
                        <a:buNone/>
                      </a:pPr>
                      <a:r>
                        <a:rPr lang="en" sz="1200">
                          <a:solidFill>
                            <a:srgbClr val="F3F3F3"/>
                          </a:solidFill>
                          <a:latin typeface="Nunito"/>
                          <a:ea typeface="Nunito"/>
                          <a:cs typeface="Nunito"/>
                          <a:sym typeface="Nunito"/>
                        </a:rPr>
                        <a:t>100% Cotton</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30</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119.8</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37</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200">
                          <a:solidFill>
                            <a:srgbClr val="F3F3F3"/>
                          </a:solidFill>
                          <a:latin typeface="Nunito"/>
                          <a:ea typeface="Nunito"/>
                          <a:cs typeface="Nunito"/>
                          <a:sym typeface="Nunito"/>
                        </a:rPr>
                        <a:t>#N/A</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128.309002</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200">
                          <a:solidFill>
                            <a:srgbClr val="F3F3F3"/>
                          </a:solidFill>
                          <a:latin typeface="Nunito"/>
                          <a:ea typeface="Nunito"/>
                          <a:cs typeface="Nunito"/>
                          <a:sym typeface="Nunito"/>
                        </a:rPr>
                        <a:t>20-300</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48875">
                <a:tc>
                  <a:txBody>
                    <a:bodyPr/>
                    <a:lstStyle/>
                    <a:p>
                      <a:pPr indent="0" lvl="0" marL="0" rtl="0" algn="l">
                        <a:lnSpc>
                          <a:spcPct val="115000"/>
                        </a:lnSpc>
                        <a:spcBef>
                          <a:spcPts val="0"/>
                        </a:spcBef>
                        <a:spcAft>
                          <a:spcPts val="0"/>
                        </a:spcAft>
                        <a:buNone/>
                      </a:pPr>
                      <a:r>
                        <a:rPr lang="en" sz="1200">
                          <a:solidFill>
                            <a:srgbClr val="F3F3F3"/>
                          </a:solidFill>
                          <a:latin typeface="Nunito"/>
                          <a:ea typeface="Nunito"/>
                          <a:cs typeface="Nunito"/>
                          <a:sym typeface="Nunito"/>
                        </a:rPr>
                        <a:t>100% Polyester</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37</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793675">
                <a:tc>
                  <a:txBody>
                    <a:bodyPr/>
                    <a:lstStyle/>
                    <a:p>
                      <a:pPr indent="0" lvl="0" marL="0" rtl="0" algn="l">
                        <a:lnSpc>
                          <a:spcPct val="115000"/>
                        </a:lnSpc>
                        <a:spcBef>
                          <a:spcPts val="0"/>
                        </a:spcBef>
                        <a:spcAft>
                          <a:spcPts val="0"/>
                        </a:spcAft>
                        <a:buNone/>
                      </a:pPr>
                      <a:r>
                        <a:rPr lang="en" sz="1200">
                          <a:solidFill>
                            <a:srgbClr val="F3F3F3"/>
                          </a:solidFill>
                          <a:latin typeface="Nunito"/>
                          <a:ea typeface="Nunito"/>
                          <a:cs typeface="Nunito"/>
                          <a:sym typeface="Nunito"/>
                        </a:rPr>
                        <a:t>50%-50% Cotton, Poly</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20</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04100">
                <a:tc>
                  <a:txBody>
                    <a:bodyPr/>
                    <a:lstStyle/>
                    <a:p>
                      <a:pPr indent="0" lvl="0" marL="0" rtl="0" algn="l">
                        <a:lnSpc>
                          <a:spcPct val="115000"/>
                        </a:lnSpc>
                        <a:spcBef>
                          <a:spcPts val="0"/>
                        </a:spcBef>
                        <a:spcAft>
                          <a:spcPts val="0"/>
                        </a:spcAft>
                        <a:buNone/>
                      </a:pPr>
                      <a:r>
                        <a:rPr lang="en" sz="1200">
                          <a:solidFill>
                            <a:srgbClr val="F3F3F3"/>
                          </a:solidFill>
                          <a:latin typeface="Nunito"/>
                          <a:ea typeface="Nunito"/>
                          <a:cs typeface="Nunito"/>
                          <a:sym typeface="Nunito"/>
                        </a:rPr>
                        <a:t>Mixed</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212</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48875">
                <a:tc>
                  <a:txBody>
                    <a:bodyPr/>
                    <a:lstStyle/>
                    <a:p>
                      <a:pPr indent="0" lvl="0" marL="0" rtl="0" algn="l">
                        <a:lnSpc>
                          <a:spcPct val="115000"/>
                        </a:lnSpc>
                        <a:spcBef>
                          <a:spcPts val="0"/>
                        </a:spcBef>
                        <a:spcAft>
                          <a:spcPts val="0"/>
                        </a:spcAft>
                        <a:buNone/>
                      </a:pPr>
                      <a:r>
                        <a:rPr lang="en" sz="1200">
                          <a:solidFill>
                            <a:srgbClr val="F3F3F3"/>
                          </a:solidFill>
                          <a:latin typeface="Nunito"/>
                          <a:ea typeface="Nunito"/>
                          <a:cs typeface="Nunito"/>
                          <a:sym typeface="Nunito"/>
                        </a:rPr>
                        <a:t>Disposable</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solidFill>
                            <a:srgbClr val="F3F3F3"/>
                          </a:solidFill>
                          <a:latin typeface="Nunito"/>
                          <a:ea typeface="Nunito"/>
                          <a:cs typeface="Nunito"/>
                          <a:sym typeface="Nunito"/>
                        </a:rPr>
                        <a:t>300</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rgbClr val="F3F3F3"/>
                        </a:solidFill>
                        <a:latin typeface="Nunito"/>
                        <a:ea typeface="Nunito"/>
                        <a:cs typeface="Nunito"/>
                        <a:sym typeface="Nunito"/>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147" name="Google Shape;147;p24"/>
          <p:cNvSpPr txBox="1"/>
          <p:nvPr/>
        </p:nvSpPr>
        <p:spPr>
          <a:xfrm>
            <a:off x="1346675" y="885250"/>
            <a:ext cx="3612900" cy="6255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1600">
                <a:solidFill>
                  <a:srgbClr val="F3F3F3"/>
                </a:solidFill>
                <a:latin typeface="Nunito"/>
                <a:ea typeface="Nunito"/>
                <a:cs typeface="Nunito"/>
                <a:sym typeface="Nunito"/>
              </a:rPr>
              <a:t>Table 3: Statistical Analysis of Data For Figure # 2</a:t>
            </a:r>
            <a:endParaRPr b="1" sz="1600">
              <a:solidFill>
                <a:srgbClr val="F3F3F3"/>
              </a:solidFill>
              <a:latin typeface="Nunito"/>
              <a:ea typeface="Nunito"/>
              <a:cs typeface="Nunito"/>
              <a:sym typeface="Nuni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151" name="Shape 151"/>
        <p:cNvGrpSpPr/>
        <p:nvPr/>
      </p:nvGrpSpPr>
      <p:grpSpPr>
        <a:xfrm>
          <a:off x="0" y="0"/>
          <a:ext cx="0" cy="0"/>
          <a:chOff x="0" y="0"/>
          <a:chExt cx="0" cy="0"/>
        </a:xfrm>
      </p:grpSpPr>
      <p:sp>
        <p:nvSpPr>
          <p:cNvPr id="152" name="Google Shape;152;p25"/>
          <p:cNvSpPr txBox="1"/>
          <p:nvPr>
            <p:ph type="title"/>
          </p:nvPr>
        </p:nvSpPr>
        <p:spPr>
          <a:xfrm>
            <a:off x="311700" y="306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Nunito"/>
                <a:ea typeface="Nunito"/>
                <a:cs typeface="Nunito"/>
                <a:sym typeface="Nunito"/>
              </a:rPr>
              <a:t>Discussion:</a:t>
            </a:r>
            <a:endParaRPr b="1">
              <a:latin typeface="Nunito"/>
              <a:ea typeface="Nunito"/>
              <a:cs typeface="Nunito"/>
              <a:sym typeface="Nunito"/>
            </a:endParaRPr>
          </a:p>
        </p:txBody>
      </p:sp>
      <p:sp>
        <p:nvSpPr>
          <p:cNvPr id="153" name="Google Shape;153;p25"/>
          <p:cNvSpPr txBox="1"/>
          <p:nvPr>
            <p:ph idx="1" type="body"/>
          </p:nvPr>
        </p:nvSpPr>
        <p:spPr>
          <a:xfrm>
            <a:off x="311700" y="878725"/>
            <a:ext cx="7454400" cy="3690300"/>
          </a:xfrm>
          <a:prstGeom prst="rect">
            <a:avLst/>
          </a:prstGeom>
        </p:spPr>
        <p:txBody>
          <a:bodyPr anchorCtr="0" anchor="t" bIns="91425" lIns="91425" spcFirstLastPara="1" rIns="91425" wrap="square" tIns="91425">
            <a:normAutofit fontScale="25000" lnSpcReduction="20000"/>
          </a:bodyPr>
          <a:lstStyle/>
          <a:p>
            <a:pPr indent="0" lvl="0" marL="0" rtl="0" algn="l">
              <a:lnSpc>
                <a:spcPct val="115000"/>
              </a:lnSpc>
              <a:spcBef>
                <a:spcPts val="0"/>
              </a:spcBef>
              <a:spcAft>
                <a:spcPts val="0"/>
              </a:spcAft>
              <a:buNone/>
            </a:pPr>
            <a:r>
              <a:rPr lang="en" sz="1200">
                <a:solidFill>
                  <a:srgbClr val="000000"/>
                </a:solidFill>
                <a:latin typeface="Comfortaa"/>
                <a:ea typeface="Comfortaa"/>
                <a:cs typeface="Comfortaa"/>
                <a:sym typeface="Comfortaa"/>
              </a:rPr>
              <a:t> </a:t>
            </a:r>
            <a:r>
              <a:rPr lang="en" sz="7200">
                <a:solidFill>
                  <a:srgbClr val="000000"/>
                </a:solidFill>
                <a:latin typeface="Comfortaa"/>
                <a:ea typeface="Comfortaa"/>
                <a:cs typeface="Comfortaa"/>
                <a:sym typeface="Comfortaa"/>
              </a:rPr>
              <a:t> </a:t>
            </a:r>
            <a:r>
              <a:rPr lang="en" sz="7200">
                <a:solidFill>
                  <a:srgbClr val="F3F3F3"/>
                </a:solidFill>
                <a:latin typeface="Nunito"/>
                <a:ea typeface="Nunito"/>
                <a:cs typeface="Nunito"/>
                <a:sym typeface="Nunito"/>
              </a:rPr>
              <a:t>As we can conclude from the results collected in the graphs and chart the 100% cotton mask was not the best material although it was the most comfortable. After completing the experiments we have concluded that the mixed material of polyester, cotton and linen was the best against the water test, although not very comfortable on the face. It was the thickest of all the materials and was able to resist absorbing the water as fast for it to leak through. </a:t>
            </a:r>
            <a:endParaRPr sz="7200">
              <a:solidFill>
                <a:srgbClr val="F3F3F3"/>
              </a:solidFill>
              <a:latin typeface="Nunito"/>
              <a:ea typeface="Nunito"/>
              <a:cs typeface="Nunito"/>
              <a:sym typeface="Nunito"/>
            </a:endParaRPr>
          </a:p>
          <a:p>
            <a:pPr indent="0" lvl="0" marL="0" rtl="0" algn="l">
              <a:lnSpc>
                <a:spcPct val="115000"/>
              </a:lnSpc>
              <a:spcBef>
                <a:spcPts val="0"/>
              </a:spcBef>
              <a:spcAft>
                <a:spcPts val="0"/>
              </a:spcAft>
              <a:buNone/>
            </a:pPr>
            <a:r>
              <a:rPr lang="en" sz="7200">
                <a:solidFill>
                  <a:srgbClr val="F3F3F3"/>
                </a:solidFill>
                <a:latin typeface="Nunito"/>
                <a:ea typeface="Nunito"/>
                <a:cs typeface="Nunito"/>
                <a:sym typeface="Nunito"/>
              </a:rPr>
              <a:t> </a:t>
            </a:r>
            <a:endParaRPr sz="7200">
              <a:solidFill>
                <a:srgbClr val="F3F3F3"/>
              </a:solidFill>
              <a:latin typeface="Nunito"/>
              <a:ea typeface="Nunito"/>
              <a:cs typeface="Nunito"/>
              <a:sym typeface="Nunito"/>
            </a:endParaRPr>
          </a:p>
          <a:p>
            <a:pPr indent="0" lvl="0" marL="0" rtl="0" algn="l">
              <a:lnSpc>
                <a:spcPct val="115000"/>
              </a:lnSpc>
              <a:spcBef>
                <a:spcPts val="0"/>
              </a:spcBef>
              <a:spcAft>
                <a:spcPts val="0"/>
              </a:spcAft>
              <a:buNone/>
            </a:pPr>
            <a:r>
              <a:rPr lang="en" sz="7200">
                <a:solidFill>
                  <a:srgbClr val="F3F3F3"/>
                </a:solidFill>
                <a:latin typeface="Nunito"/>
                <a:ea typeface="Nunito"/>
                <a:cs typeface="Nunito"/>
                <a:sym typeface="Nunito"/>
              </a:rPr>
              <a:t> Surprisingly the 50%-50% cotton and polyester mask was the quickest to absorb and leak out all of the water. As the water was poured into the mask it would immediately pass through the material, the material was unable to withstand any of the water at all. From this we can conclude that compared to the disposable mask and the mixed material with the best results that the 50%-50% mask would not be very helpful in protecting you from Covid-19.</a:t>
            </a:r>
            <a:endParaRPr sz="7200">
              <a:solidFill>
                <a:srgbClr val="F3F3F3"/>
              </a:solidFill>
              <a:latin typeface="Nunito"/>
              <a:ea typeface="Nunito"/>
              <a:cs typeface="Nunito"/>
              <a:sym typeface="Nunito"/>
            </a:endParaRPr>
          </a:p>
          <a:p>
            <a:pPr indent="0" lvl="0" marL="0" rtl="0" algn="ctr">
              <a:lnSpc>
                <a:spcPct val="95000"/>
              </a:lnSpc>
              <a:spcBef>
                <a:spcPts val="0"/>
              </a:spcBef>
              <a:spcAft>
                <a:spcPts val="0"/>
              </a:spcAft>
              <a:buNone/>
            </a:pPr>
            <a:r>
              <a:rPr lang="en" sz="6047">
                <a:solidFill>
                  <a:srgbClr val="F3F3F3"/>
                </a:solidFill>
                <a:latin typeface="Nunito"/>
                <a:ea typeface="Nunito"/>
                <a:cs typeface="Nunito"/>
                <a:sym typeface="Nunito"/>
              </a:rPr>
              <a:t> </a:t>
            </a:r>
            <a:endParaRPr sz="6047">
              <a:solidFill>
                <a:srgbClr val="F3F3F3"/>
              </a:solidFill>
              <a:latin typeface="Nunito"/>
              <a:ea typeface="Nunito"/>
              <a:cs typeface="Nunito"/>
              <a:sym typeface="Nunito"/>
            </a:endParaRPr>
          </a:p>
          <a:p>
            <a:pPr indent="0" lvl="0" marL="0" rtl="0" algn="l">
              <a:lnSpc>
                <a:spcPct val="200000"/>
              </a:lnSpc>
              <a:spcBef>
                <a:spcPts val="0"/>
              </a:spcBef>
              <a:spcAft>
                <a:spcPts val="0"/>
              </a:spcAft>
              <a:buNone/>
            </a:pPr>
            <a:r>
              <a:rPr lang="en" sz="5247">
                <a:solidFill>
                  <a:srgbClr val="F3F3F3"/>
                </a:solidFill>
                <a:latin typeface="Nunito"/>
                <a:ea typeface="Nunito"/>
                <a:cs typeface="Nunito"/>
                <a:sym typeface="Nunito"/>
              </a:rPr>
              <a:t> </a:t>
            </a:r>
            <a:endParaRPr sz="5247">
              <a:solidFill>
                <a:srgbClr val="F3F3F3"/>
              </a:solidFill>
              <a:latin typeface="Nunito"/>
              <a:ea typeface="Nunito"/>
              <a:cs typeface="Nunito"/>
              <a:sym typeface="Nunito"/>
            </a:endParaRPr>
          </a:p>
        </p:txBody>
      </p:sp>
      <p:pic>
        <p:nvPicPr>
          <p:cNvPr id="154" name="Google Shape;154;p25"/>
          <p:cNvPicPr preferRelativeResize="0"/>
          <p:nvPr/>
        </p:nvPicPr>
        <p:blipFill>
          <a:blip r:embed="rId3">
            <a:alphaModFix/>
          </a:blip>
          <a:stretch>
            <a:fillRect/>
          </a:stretch>
        </p:blipFill>
        <p:spPr>
          <a:xfrm rot="-5400000">
            <a:off x="7832440" y="1223886"/>
            <a:ext cx="1044499" cy="1392625"/>
          </a:xfrm>
          <a:prstGeom prst="rect">
            <a:avLst/>
          </a:prstGeom>
          <a:noFill/>
          <a:ln>
            <a:noFill/>
          </a:ln>
        </p:spPr>
      </p:pic>
      <p:pic>
        <p:nvPicPr>
          <p:cNvPr id="155" name="Google Shape;155;p25"/>
          <p:cNvPicPr preferRelativeResize="0"/>
          <p:nvPr/>
        </p:nvPicPr>
        <p:blipFill>
          <a:blip r:embed="rId4">
            <a:alphaModFix/>
          </a:blip>
          <a:stretch>
            <a:fillRect/>
          </a:stretch>
        </p:blipFill>
        <p:spPr>
          <a:xfrm rot="-5400000">
            <a:off x="7837986" y="3363275"/>
            <a:ext cx="1033402" cy="137784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159" name="Shape 159"/>
        <p:cNvGrpSpPr/>
        <p:nvPr/>
      </p:nvGrpSpPr>
      <p:grpSpPr>
        <a:xfrm>
          <a:off x="0" y="0"/>
          <a:ext cx="0" cy="0"/>
          <a:chOff x="0" y="0"/>
          <a:chExt cx="0" cy="0"/>
        </a:xfrm>
      </p:grpSpPr>
      <p:sp>
        <p:nvSpPr>
          <p:cNvPr id="160" name="Google Shape;160;p26"/>
          <p:cNvSpPr txBox="1"/>
          <p:nvPr>
            <p:ph type="title"/>
          </p:nvPr>
        </p:nvSpPr>
        <p:spPr>
          <a:xfrm>
            <a:off x="311700" y="2933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Nunito"/>
                <a:ea typeface="Nunito"/>
                <a:cs typeface="Nunito"/>
                <a:sym typeface="Nunito"/>
              </a:rPr>
              <a:t>Discussion p2:</a:t>
            </a:r>
            <a:endParaRPr b="1">
              <a:latin typeface="Nunito"/>
              <a:ea typeface="Nunito"/>
              <a:cs typeface="Nunito"/>
              <a:sym typeface="Nunito"/>
            </a:endParaRPr>
          </a:p>
        </p:txBody>
      </p:sp>
      <p:sp>
        <p:nvSpPr>
          <p:cNvPr id="161" name="Google Shape;161;p26"/>
          <p:cNvSpPr txBox="1"/>
          <p:nvPr>
            <p:ph idx="1" type="body"/>
          </p:nvPr>
        </p:nvSpPr>
        <p:spPr>
          <a:xfrm>
            <a:off x="311700" y="866075"/>
            <a:ext cx="8520600" cy="38292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t/>
            </a:r>
            <a:endParaRPr/>
          </a:p>
          <a:p>
            <a:pPr indent="0" lvl="0" marL="0" rtl="0" algn="l">
              <a:lnSpc>
                <a:spcPct val="115000"/>
              </a:lnSpc>
              <a:spcBef>
                <a:spcPts val="1200"/>
              </a:spcBef>
              <a:spcAft>
                <a:spcPts val="0"/>
              </a:spcAft>
              <a:buNone/>
            </a:pPr>
            <a:r>
              <a:rPr lang="en"/>
              <a:t> </a:t>
            </a:r>
            <a:r>
              <a:rPr lang="en" sz="7200">
                <a:solidFill>
                  <a:srgbClr val="F3F3F3"/>
                </a:solidFill>
                <a:latin typeface="Nunito"/>
                <a:ea typeface="Nunito"/>
                <a:cs typeface="Nunito"/>
                <a:sym typeface="Nunito"/>
              </a:rPr>
              <a:t>Some complications with the experiments where that the first trial was not done completely, instead of stopping the timer after all the water had passed through masks, the time was stopped as it started to leak through, but trail two of the experiment was done correctly. </a:t>
            </a:r>
            <a:endParaRPr sz="7200">
              <a:solidFill>
                <a:srgbClr val="F3F3F3"/>
              </a:solidFill>
              <a:latin typeface="Nunito"/>
              <a:ea typeface="Nunito"/>
              <a:cs typeface="Nunito"/>
              <a:sym typeface="Nunito"/>
            </a:endParaRPr>
          </a:p>
          <a:p>
            <a:pPr indent="0" lvl="0" marL="0" rtl="0" algn="l">
              <a:spcBef>
                <a:spcPts val="1200"/>
              </a:spcBef>
              <a:spcAft>
                <a:spcPts val="0"/>
              </a:spcAft>
              <a:buNone/>
            </a:pPr>
            <a:r>
              <a:rPr lang="en" sz="7200">
                <a:solidFill>
                  <a:srgbClr val="F3F3F3"/>
                </a:solidFill>
                <a:latin typeface="Nunito"/>
                <a:ea typeface="Nunito"/>
                <a:cs typeface="Nunito"/>
                <a:sym typeface="Nunito"/>
              </a:rPr>
              <a:t> Another complication was with some of the materials, in part one of the science fair project the original materials included 100% fleece polyester and a spandex shirt, these materials were not used in these experiments because they were very difficult to sew. </a:t>
            </a:r>
            <a:endParaRPr sz="7200">
              <a:solidFill>
                <a:srgbClr val="F3F3F3"/>
              </a:solidFill>
              <a:latin typeface="Nunito"/>
              <a:ea typeface="Nunito"/>
              <a:cs typeface="Nunito"/>
              <a:sym typeface="Nunito"/>
            </a:endParaRPr>
          </a:p>
          <a:p>
            <a:pPr indent="0" lvl="0" marL="0" rtl="0" algn="l">
              <a:spcBef>
                <a:spcPts val="1200"/>
              </a:spcBef>
              <a:spcAft>
                <a:spcPts val="0"/>
              </a:spcAft>
              <a:buNone/>
            </a:pPr>
            <a:r>
              <a:rPr lang="en" sz="7200">
                <a:solidFill>
                  <a:srgbClr val="F3F3F3"/>
                </a:solidFill>
                <a:latin typeface="Nunito"/>
                <a:ea typeface="Nunito"/>
                <a:cs typeface="Nunito"/>
                <a:sym typeface="Nunito"/>
              </a:rPr>
              <a:t> The last compilation was with the second experiment where you spray water at the masks. When we tried to complete this experiment none of the water passed through either of the masks, either the spray bottle used was not strong enough or the masks simply absorbed all the water instead of letting it pass through.</a:t>
            </a:r>
            <a:endParaRPr sz="7200">
              <a:solidFill>
                <a:srgbClr val="F3F3F3"/>
              </a:solidFill>
              <a:latin typeface="Nunito"/>
              <a:ea typeface="Nunito"/>
              <a:cs typeface="Nunito"/>
              <a:sym typeface="Nunito"/>
            </a:endParaRPr>
          </a:p>
          <a:p>
            <a:pPr indent="0" lvl="0" marL="0" rtl="0" algn="ctr">
              <a:spcBef>
                <a:spcPts val="1200"/>
              </a:spcBef>
              <a:spcAft>
                <a:spcPts val="0"/>
              </a:spcAft>
              <a:buNone/>
            </a:pPr>
            <a:r>
              <a:t/>
            </a:r>
            <a:endParaRPr sz="7200">
              <a:solidFill>
                <a:srgbClr val="F3F3F3"/>
              </a:solidFill>
              <a:latin typeface="Nunito"/>
              <a:ea typeface="Nunito"/>
              <a:cs typeface="Nunito"/>
              <a:sym typeface="Nunito"/>
            </a:endParaRPr>
          </a:p>
          <a:p>
            <a:pPr indent="0" lvl="0" marL="0" rtl="0" algn="ctr">
              <a:spcBef>
                <a:spcPts val="1200"/>
              </a:spcBef>
              <a:spcAft>
                <a:spcPts val="1200"/>
              </a:spcAft>
              <a:buNone/>
            </a:pPr>
            <a:r>
              <a:t/>
            </a:r>
            <a:endParaRPr sz="7200">
              <a:solidFill>
                <a:srgbClr val="F3F3F3"/>
              </a:solidFill>
              <a:latin typeface="Nunito"/>
              <a:ea typeface="Nunito"/>
              <a:cs typeface="Nunito"/>
              <a:sym typeface="Nuni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165" name="Shape 165"/>
        <p:cNvGrpSpPr/>
        <p:nvPr/>
      </p:nvGrpSpPr>
      <p:grpSpPr>
        <a:xfrm>
          <a:off x="0" y="0"/>
          <a:ext cx="0" cy="0"/>
          <a:chOff x="0" y="0"/>
          <a:chExt cx="0" cy="0"/>
        </a:xfrm>
      </p:grpSpPr>
      <p:sp>
        <p:nvSpPr>
          <p:cNvPr id="166" name="Google Shape;166;p27"/>
          <p:cNvSpPr txBox="1"/>
          <p:nvPr>
            <p:ph type="title"/>
          </p:nvPr>
        </p:nvSpPr>
        <p:spPr>
          <a:xfrm>
            <a:off x="311700" y="3692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Nunito"/>
                <a:ea typeface="Nunito"/>
                <a:cs typeface="Nunito"/>
                <a:sym typeface="Nunito"/>
              </a:rPr>
              <a:t>Sources of Error:</a:t>
            </a:r>
            <a:endParaRPr b="1">
              <a:latin typeface="Nunito"/>
              <a:ea typeface="Nunito"/>
              <a:cs typeface="Nunito"/>
              <a:sym typeface="Nunito"/>
            </a:endParaRPr>
          </a:p>
        </p:txBody>
      </p:sp>
      <p:sp>
        <p:nvSpPr>
          <p:cNvPr id="167" name="Google Shape;167;p27"/>
          <p:cNvSpPr txBox="1"/>
          <p:nvPr>
            <p:ph idx="1" type="body"/>
          </p:nvPr>
        </p:nvSpPr>
        <p:spPr>
          <a:xfrm>
            <a:off x="311700" y="1017725"/>
            <a:ext cx="8661000" cy="3551100"/>
          </a:xfrm>
          <a:prstGeom prst="rect">
            <a:avLst/>
          </a:prstGeom>
        </p:spPr>
        <p:txBody>
          <a:bodyPr anchorCtr="0" anchor="t" bIns="91425" lIns="91425" spcFirstLastPara="1" rIns="91425" wrap="square" tIns="91425">
            <a:noAutofit/>
          </a:bodyPr>
          <a:lstStyle/>
          <a:p>
            <a:pPr indent="-331390" lvl="0" marL="457200" rtl="0" algn="l">
              <a:lnSpc>
                <a:spcPct val="105000"/>
              </a:lnSpc>
              <a:spcBef>
                <a:spcPts val="0"/>
              </a:spcBef>
              <a:spcAft>
                <a:spcPts val="0"/>
              </a:spcAft>
              <a:buClr>
                <a:srgbClr val="F3F3F3"/>
              </a:buClr>
              <a:buSzPts val="1619"/>
              <a:buFont typeface="Nunito"/>
              <a:buChar char="●"/>
            </a:pPr>
            <a:r>
              <a:rPr lang="en" sz="1618">
                <a:solidFill>
                  <a:srgbClr val="F3F3F3"/>
                </a:solidFill>
                <a:latin typeface="Nunito"/>
                <a:ea typeface="Nunito"/>
                <a:cs typeface="Nunito"/>
                <a:sym typeface="Nunito"/>
              </a:rPr>
              <a:t>Each mask could have been stretched differently when doing the water experiment. This would have affected how easy or hard it would have been for the water to pass through, the more the material is stretched the easier it would be for the water to go though.</a:t>
            </a:r>
            <a:endParaRPr sz="1618">
              <a:solidFill>
                <a:srgbClr val="F3F3F3"/>
              </a:solidFill>
              <a:latin typeface="Nunito"/>
              <a:ea typeface="Nunito"/>
              <a:cs typeface="Nunito"/>
              <a:sym typeface="Nunito"/>
            </a:endParaRPr>
          </a:p>
          <a:p>
            <a:pPr indent="0" lvl="0" marL="457200" rtl="0" algn="l">
              <a:lnSpc>
                <a:spcPct val="105000"/>
              </a:lnSpc>
              <a:spcBef>
                <a:spcPts val="1200"/>
              </a:spcBef>
              <a:spcAft>
                <a:spcPts val="0"/>
              </a:spcAft>
              <a:buSzPts val="358"/>
              <a:buNone/>
            </a:pPr>
            <a:r>
              <a:t/>
            </a:r>
            <a:endParaRPr sz="1618">
              <a:solidFill>
                <a:srgbClr val="F3F3F3"/>
              </a:solidFill>
              <a:latin typeface="Nunito"/>
              <a:ea typeface="Nunito"/>
              <a:cs typeface="Nunito"/>
              <a:sym typeface="Nunito"/>
            </a:endParaRPr>
          </a:p>
          <a:p>
            <a:pPr indent="-331390" lvl="0" marL="457200" rtl="0" algn="l">
              <a:lnSpc>
                <a:spcPct val="105000"/>
              </a:lnSpc>
              <a:spcBef>
                <a:spcPts val="1200"/>
              </a:spcBef>
              <a:spcAft>
                <a:spcPts val="0"/>
              </a:spcAft>
              <a:buClr>
                <a:srgbClr val="F3F3F3"/>
              </a:buClr>
              <a:buSzPts val="1619"/>
              <a:buFont typeface="Nunito"/>
              <a:buChar char="●"/>
            </a:pPr>
            <a:r>
              <a:rPr lang="en" sz="1618">
                <a:solidFill>
                  <a:srgbClr val="F3F3F3"/>
                </a:solidFill>
                <a:latin typeface="Nunito"/>
                <a:ea typeface="Nunito"/>
                <a:cs typeface="Nunito"/>
                <a:sym typeface="Nunito"/>
              </a:rPr>
              <a:t>Some masks were made out of older materials like old pillow cases, this could have affected the durability of the mask, if the materials were really worn out would have made it much easier for the water to go though. </a:t>
            </a:r>
            <a:endParaRPr sz="1618">
              <a:solidFill>
                <a:srgbClr val="F3F3F3"/>
              </a:solidFill>
              <a:latin typeface="Nunito"/>
              <a:ea typeface="Nunito"/>
              <a:cs typeface="Nunito"/>
              <a:sym typeface="Nunito"/>
            </a:endParaRPr>
          </a:p>
          <a:p>
            <a:pPr indent="0" lvl="0" marL="457200" rtl="0" algn="l">
              <a:lnSpc>
                <a:spcPct val="105000"/>
              </a:lnSpc>
              <a:spcBef>
                <a:spcPts val="1200"/>
              </a:spcBef>
              <a:spcAft>
                <a:spcPts val="0"/>
              </a:spcAft>
              <a:buSzPts val="358"/>
              <a:buNone/>
            </a:pPr>
            <a:r>
              <a:t/>
            </a:r>
            <a:endParaRPr sz="1618">
              <a:solidFill>
                <a:srgbClr val="F3F3F3"/>
              </a:solidFill>
              <a:latin typeface="Nunito"/>
              <a:ea typeface="Nunito"/>
              <a:cs typeface="Nunito"/>
              <a:sym typeface="Nunito"/>
            </a:endParaRPr>
          </a:p>
          <a:p>
            <a:pPr indent="-342900" lvl="0" marL="457200" rtl="0" algn="l">
              <a:lnSpc>
                <a:spcPct val="105000"/>
              </a:lnSpc>
              <a:spcBef>
                <a:spcPts val="1200"/>
              </a:spcBef>
              <a:spcAft>
                <a:spcPts val="0"/>
              </a:spcAft>
              <a:buClr>
                <a:srgbClr val="F3F3F3"/>
              </a:buClr>
              <a:buSzPts val="1800"/>
              <a:buFont typeface="Nunito"/>
              <a:buChar char="●"/>
            </a:pPr>
            <a:r>
              <a:rPr lang="en" sz="1618">
                <a:solidFill>
                  <a:srgbClr val="F3F3F3"/>
                </a:solidFill>
                <a:latin typeface="Nunito"/>
                <a:ea typeface="Nunito"/>
                <a:cs typeface="Nunito"/>
                <a:sym typeface="Nunito"/>
              </a:rPr>
              <a:t>The timer might not have been started the same time water was poured onto the mask, could have been started before or after and if different people started the timer this would have also </a:t>
            </a:r>
            <a:r>
              <a:rPr lang="en" sz="1600">
                <a:solidFill>
                  <a:srgbClr val="F3F3F3"/>
                </a:solidFill>
                <a:latin typeface="Nunito"/>
                <a:ea typeface="Nunito"/>
                <a:cs typeface="Nunito"/>
                <a:sym typeface="Nunito"/>
              </a:rPr>
              <a:t>affected the results.</a:t>
            </a:r>
            <a:endParaRPr sz="1600">
              <a:solidFill>
                <a:srgbClr val="F3F3F3"/>
              </a:solidFill>
              <a:latin typeface="Nunito"/>
              <a:ea typeface="Nunito"/>
              <a:cs typeface="Nunito"/>
              <a:sym typeface="Nunito"/>
            </a:endParaRPr>
          </a:p>
          <a:p>
            <a:pPr indent="0" lvl="0" marL="0" rtl="0" algn="l">
              <a:lnSpc>
                <a:spcPct val="105000"/>
              </a:lnSpc>
              <a:spcBef>
                <a:spcPts val="1200"/>
              </a:spcBef>
              <a:spcAft>
                <a:spcPts val="1200"/>
              </a:spcAft>
              <a:buSzPts val="358"/>
              <a:buNone/>
            </a:pPr>
            <a:r>
              <a:t/>
            </a:r>
            <a:endParaRPr sz="785">
              <a:solidFill>
                <a:srgbClr val="F3F3F3"/>
              </a:solidFill>
              <a:latin typeface="Nunito"/>
              <a:ea typeface="Nunito"/>
              <a:cs typeface="Nunito"/>
              <a:sym typeface="Nuni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171" name="Shape 171"/>
        <p:cNvGrpSpPr/>
        <p:nvPr/>
      </p:nvGrpSpPr>
      <p:grpSpPr>
        <a:xfrm>
          <a:off x="0" y="0"/>
          <a:ext cx="0" cy="0"/>
          <a:chOff x="0" y="0"/>
          <a:chExt cx="0" cy="0"/>
        </a:xfrm>
      </p:grpSpPr>
      <p:sp>
        <p:nvSpPr>
          <p:cNvPr id="172" name="Google Shape;172;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Nunito"/>
                <a:ea typeface="Nunito"/>
                <a:cs typeface="Nunito"/>
                <a:sym typeface="Nunito"/>
              </a:rPr>
              <a:t>Conclusion:</a:t>
            </a:r>
            <a:endParaRPr b="1">
              <a:latin typeface="Nunito"/>
              <a:ea typeface="Nunito"/>
              <a:cs typeface="Nunito"/>
              <a:sym typeface="Nunito"/>
            </a:endParaRPr>
          </a:p>
        </p:txBody>
      </p:sp>
      <p:sp>
        <p:nvSpPr>
          <p:cNvPr id="173" name="Google Shape;173;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200">
                <a:solidFill>
                  <a:srgbClr val="F3F3F3"/>
                </a:solidFill>
                <a:latin typeface="Nunito"/>
                <a:ea typeface="Nunito"/>
                <a:cs typeface="Nunito"/>
                <a:sym typeface="Nunito"/>
              </a:rPr>
              <a:t> Our hypothesis about the 100% cotton mask was not correct, the mixed material was the best when it came to the water test and the 50%-50% cotton and polyester mask was the worst when it came to the water test.</a:t>
            </a:r>
            <a:endParaRPr sz="2200">
              <a:solidFill>
                <a:srgbClr val="F3F3F3"/>
              </a:solidFill>
              <a:latin typeface="Nunito"/>
              <a:ea typeface="Nunito"/>
              <a:cs typeface="Nunito"/>
              <a:sym typeface="Nunito"/>
            </a:endParaRPr>
          </a:p>
          <a:p>
            <a:pPr indent="0" lvl="0" marL="0" rtl="0" algn="l">
              <a:spcBef>
                <a:spcPts val="1200"/>
              </a:spcBef>
              <a:spcAft>
                <a:spcPts val="1200"/>
              </a:spcAft>
              <a:buNone/>
            </a:pPr>
            <a:r>
              <a:t/>
            </a:r>
            <a:endParaRPr/>
          </a:p>
        </p:txBody>
      </p:sp>
      <p:pic>
        <p:nvPicPr>
          <p:cNvPr id="174" name="Google Shape;174;p28" title="20201230_220121.mp4">
            <a:hlinkClick r:id="rId3"/>
          </p:cNvPr>
          <p:cNvPicPr preferRelativeResize="0"/>
          <p:nvPr/>
        </p:nvPicPr>
        <p:blipFill>
          <a:blip r:embed="rId4">
            <a:alphaModFix/>
          </a:blip>
          <a:stretch>
            <a:fillRect/>
          </a:stretch>
        </p:blipFill>
        <p:spPr>
          <a:xfrm>
            <a:off x="4976400" y="2836385"/>
            <a:ext cx="3225374" cy="1814265"/>
          </a:xfrm>
          <a:prstGeom prst="rect">
            <a:avLst/>
          </a:prstGeom>
          <a:noFill/>
          <a:ln>
            <a:noFill/>
          </a:ln>
        </p:spPr>
      </p:pic>
      <p:sp>
        <p:nvSpPr>
          <p:cNvPr id="175" name="Google Shape;175;p28"/>
          <p:cNvSpPr txBox="1"/>
          <p:nvPr/>
        </p:nvSpPr>
        <p:spPr>
          <a:xfrm>
            <a:off x="1668000" y="3799375"/>
            <a:ext cx="33084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CCCCCC"/>
                </a:solidFill>
                <a:latin typeface="Nunito"/>
                <a:ea typeface="Nunito"/>
                <a:cs typeface="Nunito"/>
                <a:sym typeface="Nunito"/>
              </a:rPr>
              <a:t> </a:t>
            </a:r>
            <a:r>
              <a:rPr lang="en" sz="1200">
                <a:solidFill>
                  <a:srgbClr val="CCCCCC"/>
                </a:solidFill>
                <a:latin typeface="Nunito"/>
                <a:ea typeface="Nunito"/>
                <a:cs typeface="Nunito"/>
                <a:sym typeface="Nunito"/>
              </a:rPr>
              <a:t>This is a short video that I took while completing the </a:t>
            </a:r>
            <a:r>
              <a:rPr lang="en" sz="1200">
                <a:solidFill>
                  <a:srgbClr val="CCCCCC"/>
                </a:solidFill>
                <a:latin typeface="Nunito"/>
                <a:ea typeface="Nunito"/>
                <a:cs typeface="Nunito"/>
                <a:sym typeface="Nunito"/>
              </a:rPr>
              <a:t>experiment. I was fascinated by the droplets going through the mask.</a:t>
            </a:r>
            <a:endParaRPr sz="1200">
              <a:solidFill>
                <a:srgbClr val="CCCCCC"/>
              </a:solidFill>
              <a:latin typeface="Nunito"/>
              <a:ea typeface="Nunito"/>
              <a:cs typeface="Nunito"/>
              <a:sym typeface="Nuni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000"/>
                                        <p:tgtEl>
                                          <p:spTgt spid="1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179" name="Shape 179"/>
        <p:cNvGrpSpPr/>
        <p:nvPr/>
      </p:nvGrpSpPr>
      <p:grpSpPr>
        <a:xfrm>
          <a:off x="0" y="0"/>
          <a:ext cx="0" cy="0"/>
          <a:chOff x="0" y="0"/>
          <a:chExt cx="0" cy="0"/>
        </a:xfrm>
      </p:grpSpPr>
      <p:sp>
        <p:nvSpPr>
          <p:cNvPr id="180" name="Google Shape;180;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Nunito"/>
                <a:ea typeface="Nunito"/>
                <a:cs typeface="Nunito"/>
                <a:sym typeface="Nunito"/>
              </a:rPr>
              <a:t>Acknowledgments</a:t>
            </a:r>
            <a:r>
              <a:rPr b="1" lang="en">
                <a:latin typeface="Nunito"/>
                <a:ea typeface="Nunito"/>
                <a:cs typeface="Nunito"/>
                <a:sym typeface="Nunito"/>
              </a:rPr>
              <a:t>: </a:t>
            </a:r>
            <a:endParaRPr b="1">
              <a:latin typeface="Nunito"/>
              <a:ea typeface="Nunito"/>
              <a:cs typeface="Nunito"/>
              <a:sym typeface="Nunito"/>
            </a:endParaRPr>
          </a:p>
        </p:txBody>
      </p:sp>
      <p:sp>
        <p:nvSpPr>
          <p:cNvPr id="181" name="Google Shape;181;p29"/>
          <p:cNvSpPr txBox="1"/>
          <p:nvPr>
            <p:ph idx="1" type="body"/>
          </p:nvPr>
        </p:nvSpPr>
        <p:spPr>
          <a:xfrm>
            <a:off x="311700" y="1152475"/>
            <a:ext cx="4151400" cy="3735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rgbClr val="F3F3F3"/>
              </a:buClr>
              <a:buSzPts val="1800"/>
              <a:buFont typeface="Nunito"/>
              <a:buChar char="●"/>
            </a:pPr>
            <a:r>
              <a:rPr lang="en">
                <a:solidFill>
                  <a:srgbClr val="F3F3F3"/>
                </a:solidFill>
                <a:latin typeface="Nunito"/>
                <a:ea typeface="Nunito"/>
                <a:cs typeface="Nunito"/>
                <a:sym typeface="Nunito"/>
              </a:rPr>
              <a:t> </a:t>
            </a:r>
            <a:r>
              <a:rPr lang="en" sz="2000">
                <a:solidFill>
                  <a:srgbClr val="F3F3F3"/>
                </a:solidFill>
                <a:latin typeface="Nunito"/>
                <a:ea typeface="Nunito"/>
                <a:cs typeface="Nunito"/>
                <a:sym typeface="Nunito"/>
              </a:rPr>
              <a:t>I would like to acknowledge my nan and pop because they bought me a new sewing machine after my old one broke. I </a:t>
            </a:r>
            <a:r>
              <a:rPr lang="en" sz="2000">
                <a:solidFill>
                  <a:srgbClr val="F3F3F3"/>
                </a:solidFill>
                <a:latin typeface="Nunito"/>
                <a:ea typeface="Nunito"/>
                <a:cs typeface="Nunito"/>
                <a:sym typeface="Nunito"/>
              </a:rPr>
              <a:t>wouldn't</a:t>
            </a:r>
            <a:r>
              <a:rPr lang="en" sz="2000">
                <a:solidFill>
                  <a:srgbClr val="F3F3F3"/>
                </a:solidFill>
                <a:latin typeface="Nunito"/>
                <a:ea typeface="Nunito"/>
                <a:cs typeface="Nunito"/>
                <a:sym typeface="Nunito"/>
              </a:rPr>
              <a:t> have been able to complete this experiment without their help.</a:t>
            </a:r>
            <a:endParaRPr sz="2000">
              <a:solidFill>
                <a:srgbClr val="F3F3F3"/>
              </a:solidFill>
              <a:latin typeface="Nunito"/>
              <a:ea typeface="Nunito"/>
              <a:cs typeface="Nunito"/>
              <a:sym typeface="Nunito"/>
            </a:endParaRPr>
          </a:p>
          <a:p>
            <a:pPr indent="0" lvl="0" marL="0" rtl="0" algn="l">
              <a:spcBef>
                <a:spcPts val="1200"/>
              </a:spcBef>
              <a:spcAft>
                <a:spcPts val="1200"/>
              </a:spcAft>
              <a:buNone/>
            </a:pPr>
            <a:r>
              <a:t/>
            </a:r>
            <a:endParaRPr>
              <a:solidFill>
                <a:srgbClr val="F3F3F3"/>
              </a:solidFill>
              <a:latin typeface="Nunito"/>
              <a:ea typeface="Nunito"/>
              <a:cs typeface="Nunito"/>
              <a:sym typeface="Nunito"/>
            </a:endParaRPr>
          </a:p>
        </p:txBody>
      </p:sp>
      <p:pic>
        <p:nvPicPr>
          <p:cNvPr id="182" name="Google Shape;182;p29"/>
          <p:cNvPicPr preferRelativeResize="0"/>
          <p:nvPr/>
        </p:nvPicPr>
        <p:blipFill>
          <a:blip r:embed="rId3">
            <a:alphaModFix/>
          </a:blip>
          <a:stretch>
            <a:fillRect/>
          </a:stretch>
        </p:blipFill>
        <p:spPr>
          <a:xfrm>
            <a:off x="5022600" y="1733125"/>
            <a:ext cx="2105073" cy="1578824"/>
          </a:xfrm>
          <a:prstGeom prst="rect">
            <a:avLst/>
          </a:prstGeom>
          <a:noFill/>
          <a:ln>
            <a:noFill/>
          </a:ln>
        </p:spPr>
      </p:pic>
      <p:pic>
        <p:nvPicPr>
          <p:cNvPr id="183" name="Google Shape;183;p29"/>
          <p:cNvPicPr preferRelativeResize="0"/>
          <p:nvPr/>
        </p:nvPicPr>
        <p:blipFill>
          <a:blip r:embed="rId4">
            <a:alphaModFix/>
          </a:blip>
          <a:stretch>
            <a:fillRect/>
          </a:stretch>
        </p:blipFill>
        <p:spPr>
          <a:xfrm>
            <a:off x="7431925" y="1293225"/>
            <a:ext cx="1504750" cy="23749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D4D4D"/>
            </a:gs>
            <a:gs pos="100000">
              <a:srgbClr val="000000"/>
            </a:gs>
          </a:gsLst>
          <a:lin ang="5400012" scaled="0"/>
        </a:gradFill>
      </p:bgPr>
    </p:bg>
    <p:spTree>
      <p:nvGrpSpPr>
        <p:cNvPr id="187" name="Shape 187"/>
        <p:cNvGrpSpPr/>
        <p:nvPr/>
      </p:nvGrpSpPr>
      <p:grpSpPr>
        <a:xfrm>
          <a:off x="0" y="0"/>
          <a:ext cx="0" cy="0"/>
          <a:chOff x="0" y="0"/>
          <a:chExt cx="0" cy="0"/>
        </a:xfrm>
      </p:grpSpPr>
      <p:sp>
        <p:nvSpPr>
          <p:cNvPr id="188" name="Google Shape;188;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Nunito"/>
                <a:ea typeface="Nunito"/>
                <a:cs typeface="Nunito"/>
                <a:sym typeface="Nunito"/>
              </a:rPr>
              <a:t>References:</a:t>
            </a:r>
            <a:endParaRPr b="1">
              <a:latin typeface="Nunito"/>
              <a:ea typeface="Nunito"/>
              <a:cs typeface="Nunito"/>
              <a:sym typeface="Nunito"/>
            </a:endParaRPr>
          </a:p>
        </p:txBody>
      </p:sp>
      <p:sp>
        <p:nvSpPr>
          <p:cNvPr id="189" name="Google Shape;189;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rgbClr val="F3F3F3"/>
              </a:buClr>
              <a:buSzPts val="1800"/>
              <a:buFont typeface="Nunito"/>
              <a:buChar char="●"/>
            </a:pPr>
            <a:r>
              <a:rPr lang="en">
                <a:solidFill>
                  <a:srgbClr val="F3F3F3"/>
                </a:solidFill>
                <a:latin typeface="Nunito"/>
                <a:ea typeface="Nunito"/>
                <a:cs typeface="Nunito"/>
                <a:sym typeface="Nunito"/>
              </a:rPr>
              <a:t>Medical New Today (2004-2020). Retrieved November 6th, 2020 from: </a:t>
            </a:r>
            <a:r>
              <a:rPr lang="en" u="sng">
                <a:solidFill>
                  <a:srgbClr val="3D85C6"/>
                </a:solidFill>
                <a:latin typeface="Nunito"/>
                <a:ea typeface="Nunito"/>
                <a:cs typeface="Nunito"/>
                <a:sym typeface="Nunito"/>
                <a:hlinkClick r:id="rId3">
                  <a:extLst>
                    <a:ext uri="{A12FA001-AC4F-418D-AE19-62706E023703}">
                      <ahyp:hlinkClr val="tx"/>
                    </a:ext>
                  </a:extLst>
                </a:hlinkClick>
              </a:rPr>
              <a:t>https://www.medicalnewstoday.com/articles/what-material-is-best-for-homemade-masks</a:t>
            </a:r>
            <a:r>
              <a:rPr lang="en">
                <a:solidFill>
                  <a:srgbClr val="3D85C6"/>
                </a:solidFill>
                <a:latin typeface="Nunito"/>
                <a:ea typeface="Nunito"/>
                <a:cs typeface="Nunito"/>
                <a:sym typeface="Nunito"/>
              </a:rPr>
              <a:t> </a:t>
            </a:r>
            <a:endParaRPr>
              <a:solidFill>
                <a:srgbClr val="3D85C6"/>
              </a:solidFill>
              <a:latin typeface="Nunito"/>
              <a:ea typeface="Nunito"/>
              <a:cs typeface="Nunito"/>
              <a:sym typeface="Nunito"/>
            </a:endParaRPr>
          </a:p>
          <a:p>
            <a:pPr indent="-342900" lvl="0" marL="457200" rtl="0" algn="l">
              <a:spcBef>
                <a:spcPts val="0"/>
              </a:spcBef>
              <a:spcAft>
                <a:spcPts val="0"/>
              </a:spcAft>
              <a:buClr>
                <a:srgbClr val="F3F3F3"/>
              </a:buClr>
              <a:buSzPts val="1800"/>
              <a:buFont typeface="Nunito"/>
              <a:buChar char="●"/>
            </a:pPr>
            <a:r>
              <a:rPr lang="en">
                <a:solidFill>
                  <a:srgbClr val="F3F3F3"/>
                </a:solidFill>
                <a:latin typeface="Nunito"/>
                <a:ea typeface="Nunito"/>
                <a:cs typeface="Nunito"/>
                <a:sym typeface="Nunito"/>
              </a:rPr>
              <a:t>Smart Air (2020), written by Paddy Robertson. Retrieved November 6th, 2020 from:</a:t>
            </a:r>
            <a:endParaRPr>
              <a:solidFill>
                <a:srgbClr val="F3F3F3"/>
              </a:solidFill>
              <a:latin typeface="Nunito"/>
              <a:ea typeface="Nunito"/>
              <a:cs typeface="Nunito"/>
              <a:sym typeface="Nunito"/>
            </a:endParaRPr>
          </a:p>
          <a:p>
            <a:pPr indent="0" lvl="0" marL="457200" rtl="0" algn="l">
              <a:spcBef>
                <a:spcPts val="0"/>
              </a:spcBef>
              <a:spcAft>
                <a:spcPts val="0"/>
              </a:spcAft>
              <a:buNone/>
            </a:pPr>
            <a:r>
              <a:rPr lang="en" u="sng">
                <a:solidFill>
                  <a:srgbClr val="3D85C6"/>
                </a:solidFill>
                <a:latin typeface="Nunito"/>
                <a:ea typeface="Nunito"/>
                <a:cs typeface="Nunito"/>
                <a:sym typeface="Nunito"/>
                <a:hlinkClick r:id="rId4">
                  <a:extLst>
                    <a:ext uri="{A12FA001-AC4F-418D-AE19-62706E023703}">
                      <ahyp:hlinkClr val="tx"/>
                    </a:ext>
                  </a:extLst>
                </a:hlinkClick>
              </a:rPr>
              <a:t>https://smartairfilters.com/en/blog/best-materials-make-diy-masks-virus/</a:t>
            </a:r>
            <a:r>
              <a:rPr lang="en">
                <a:solidFill>
                  <a:srgbClr val="3D85C6"/>
                </a:solidFill>
                <a:latin typeface="Nunito"/>
                <a:ea typeface="Nunito"/>
                <a:cs typeface="Nunito"/>
                <a:sym typeface="Nunito"/>
              </a:rPr>
              <a:t> </a:t>
            </a:r>
            <a:endParaRPr>
              <a:solidFill>
                <a:srgbClr val="3D85C6"/>
              </a:solidFill>
              <a:latin typeface="Nunito"/>
              <a:ea typeface="Nunito"/>
              <a:cs typeface="Nunito"/>
              <a:sym typeface="Nunito"/>
            </a:endParaRPr>
          </a:p>
          <a:p>
            <a:pPr indent="-342900" lvl="0" marL="457200" rtl="0" algn="l">
              <a:spcBef>
                <a:spcPts val="0"/>
              </a:spcBef>
              <a:spcAft>
                <a:spcPts val="0"/>
              </a:spcAft>
              <a:buClr>
                <a:srgbClr val="F3F3F3"/>
              </a:buClr>
              <a:buSzPts val="1800"/>
              <a:buFont typeface="Nunito"/>
              <a:buChar char="●"/>
            </a:pPr>
            <a:r>
              <a:rPr lang="en">
                <a:solidFill>
                  <a:srgbClr val="F3F3F3"/>
                </a:solidFill>
                <a:latin typeface="Nunito"/>
                <a:ea typeface="Nunito"/>
                <a:cs typeface="Nunito"/>
                <a:sym typeface="Nunito"/>
              </a:rPr>
              <a:t>Medical Express (2011-2020). Retrieved November 6th, 2020 from: </a:t>
            </a:r>
            <a:r>
              <a:rPr lang="en" u="sng">
                <a:solidFill>
                  <a:srgbClr val="3D85C6"/>
                </a:solidFill>
                <a:latin typeface="Nunito"/>
                <a:ea typeface="Nunito"/>
                <a:cs typeface="Nunito"/>
                <a:sym typeface="Nunito"/>
                <a:hlinkClick r:id="rId5">
                  <a:extLst>
                    <a:ext uri="{A12FA001-AC4F-418D-AE19-62706E023703}">
                      <ahyp:hlinkClr val="tx"/>
                    </a:ext>
                  </a:extLst>
                </a:hlinkClick>
              </a:rPr>
              <a:t>https://medicalxpress.com/news/2020-05-homemade-covid-mask-fabric-choices.html</a:t>
            </a:r>
            <a:r>
              <a:rPr lang="en">
                <a:solidFill>
                  <a:srgbClr val="3D85C6"/>
                </a:solidFill>
                <a:latin typeface="Nunito"/>
                <a:ea typeface="Nunito"/>
                <a:cs typeface="Nunito"/>
                <a:sym typeface="Nunito"/>
              </a:rPr>
              <a:t> </a:t>
            </a:r>
            <a:endParaRPr>
              <a:solidFill>
                <a:srgbClr val="3D85C6"/>
              </a:solidFill>
              <a:latin typeface="Nunito"/>
              <a:ea typeface="Nunito"/>
              <a:cs typeface="Nunito"/>
              <a:sym typeface="Nunito"/>
            </a:endParaRPr>
          </a:p>
          <a:p>
            <a:pPr indent="-342900" lvl="0" marL="457200" rtl="0" algn="l">
              <a:spcBef>
                <a:spcPts val="0"/>
              </a:spcBef>
              <a:spcAft>
                <a:spcPts val="0"/>
              </a:spcAft>
              <a:buClr>
                <a:srgbClr val="F3F3F3"/>
              </a:buClr>
              <a:buSzPts val="1800"/>
              <a:buFont typeface="Nunito"/>
              <a:buChar char="●"/>
            </a:pPr>
            <a:r>
              <a:rPr lang="en" u="sng">
                <a:solidFill>
                  <a:srgbClr val="3C78D8"/>
                </a:solidFill>
                <a:latin typeface="Roboto"/>
                <a:ea typeface="Roboto"/>
                <a:cs typeface="Roboto"/>
                <a:sym typeface="Roboto"/>
                <a:hlinkClick r:id="rId6">
                  <a:extLst>
                    <a:ext uri="{A12FA001-AC4F-418D-AE19-62706E023703}">
                      <ahyp:hlinkClr val="tx"/>
                    </a:ext>
                  </a:extLst>
                </a:hlinkClick>
              </a:rPr>
              <a:t>One layer T-shirt fabric droplet test</a:t>
            </a:r>
            <a:r>
              <a:rPr lang="en">
                <a:solidFill>
                  <a:srgbClr val="F3F3F3"/>
                </a:solidFill>
                <a:latin typeface="Nunito"/>
                <a:ea typeface="Nunito"/>
                <a:cs typeface="Nunito"/>
                <a:sym typeface="Nunito"/>
              </a:rPr>
              <a:t>- This video was my </a:t>
            </a:r>
            <a:r>
              <a:rPr lang="en">
                <a:solidFill>
                  <a:srgbClr val="F3F3F3"/>
                </a:solidFill>
                <a:latin typeface="Nunito"/>
                <a:ea typeface="Nunito"/>
                <a:cs typeface="Nunito"/>
                <a:sym typeface="Nunito"/>
              </a:rPr>
              <a:t>inspiration for this project</a:t>
            </a:r>
            <a:r>
              <a:rPr lang="en">
                <a:solidFill>
                  <a:srgbClr val="F3F3F3"/>
                </a:solidFill>
                <a:latin typeface="Nunito"/>
                <a:ea typeface="Nunito"/>
                <a:cs typeface="Nunito"/>
                <a:sym typeface="Nunito"/>
              </a:rPr>
              <a:t> </a:t>
            </a:r>
            <a:endParaRPr>
              <a:solidFill>
                <a:srgbClr val="F3F3F3"/>
              </a:solidFill>
              <a:latin typeface="Nunito"/>
              <a:ea typeface="Nunito"/>
              <a:cs typeface="Nunito"/>
              <a:sym typeface="Nunito"/>
            </a:endParaRPr>
          </a:p>
          <a:p>
            <a:pPr indent="0" lvl="0" marL="0" rtl="0" algn="l">
              <a:spcBef>
                <a:spcPts val="0"/>
              </a:spcBef>
              <a:spcAft>
                <a:spcPts val="1200"/>
              </a:spcAft>
              <a:buNone/>
            </a:pPr>
            <a:r>
              <a:t/>
            </a:r>
            <a:endParaRPr sz="2400">
              <a:solidFill>
                <a:srgbClr val="F3F3F3"/>
              </a:solidFill>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