
<file path=[Content_Types].xml><?xml version="1.0" encoding="utf-8"?>
<Types xmlns="http://schemas.openxmlformats.org/package/2006/content-types">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2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Lst>
  <p:sldSz cy="5143500" cx="9144000"/>
  <p:notesSz cx="6858000" cy="9144000"/>
  <p:embeddedFontLst>
    <p:embeddedFont>
      <p:font typeface="Raleway"/>
      <p:regular r:id="rId30"/>
      <p:bold r:id="rId31"/>
      <p:italic r:id="rId32"/>
      <p:boldItalic r:id="rId33"/>
    </p:embeddedFont>
    <p:embeddedFont>
      <p:font typeface="Lato"/>
      <p:regular r:id="rId34"/>
      <p:bold r:id="rId35"/>
      <p:italic r:id="rId36"/>
      <p:boldItalic r:id="rId3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Raleway-bold.fntdata"/><Relationship Id="rId30" Type="http://schemas.openxmlformats.org/officeDocument/2006/relationships/font" Target="fonts/Raleway-regular.fntdata"/><Relationship Id="rId11" Type="http://schemas.openxmlformats.org/officeDocument/2006/relationships/slide" Target="slides/slide6.xml"/><Relationship Id="rId33" Type="http://schemas.openxmlformats.org/officeDocument/2006/relationships/font" Target="fonts/Raleway-boldItalic.fntdata"/><Relationship Id="rId10" Type="http://schemas.openxmlformats.org/officeDocument/2006/relationships/slide" Target="slides/slide5.xml"/><Relationship Id="rId32" Type="http://schemas.openxmlformats.org/officeDocument/2006/relationships/font" Target="fonts/Raleway-italic.fntdata"/><Relationship Id="rId13" Type="http://schemas.openxmlformats.org/officeDocument/2006/relationships/slide" Target="slides/slide8.xml"/><Relationship Id="rId35" Type="http://schemas.openxmlformats.org/officeDocument/2006/relationships/font" Target="fonts/Lato-bold.fntdata"/><Relationship Id="rId12" Type="http://schemas.openxmlformats.org/officeDocument/2006/relationships/slide" Target="slides/slide7.xml"/><Relationship Id="rId34" Type="http://schemas.openxmlformats.org/officeDocument/2006/relationships/font" Target="fonts/Lato-regular.fntdata"/><Relationship Id="rId15" Type="http://schemas.openxmlformats.org/officeDocument/2006/relationships/slide" Target="slides/slide10.xml"/><Relationship Id="rId37" Type="http://schemas.openxmlformats.org/officeDocument/2006/relationships/font" Target="fonts/Lato-boldItalic.fntdata"/><Relationship Id="rId14" Type="http://schemas.openxmlformats.org/officeDocument/2006/relationships/slide" Target="slides/slide9.xml"/><Relationship Id="rId36" Type="http://schemas.openxmlformats.org/officeDocument/2006/relationships/font" Target="fonts/Lato-italic.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d37ecec47b_0_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d37ecec47b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gd37ecec47b_0_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 name="Google Shape;96;gd37ecec47b_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d37ecec47b_0_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d37ecec47b_0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d37ecec47b_0_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d37ecec47b_0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d37ecec47b_0_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d37ecec47b_0_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d37ecec47b_0_1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d37ecec47b_0_1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gd37ecec47b_0_1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gd37ecec47b_0_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gd37ecec47b_0_1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gd37ecec47b_0_1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d37ecec47b_0_1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gd37ecec47b_0_1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d37ecec47b_0_1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d37ecec47b_0_1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d37ecec47b_0_1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d37ecec47b_0_1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d37ecec47b_0_1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d37ecec47b_0_1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d37ecec47b_0_1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 name="Google Shape;162;gd37ecec47b_0_1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d37ecec47b_0_1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 name="Google Shape;168;gd37ecec47b_0_1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gd37ecec47b_0_1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 name="Google Shape;174;gd37ecec47b_0_1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d37ecec47b_0_1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d37ecec47b_0_1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d37ecec47b_0_1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6" name="Google Shape;186;gd37ecec47b_0_1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d37ecec47b_0_1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2" name="Google Shape;192;gd37ecec47b_0_1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d37ecec47b_0_1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8" name="Google Shape;198;gd37ecec47b_0_1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d37ecec47b_0_1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4" name="Google Shape;204;gd37ecec47b_0_1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gd37ecec47b_0_1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0" name="Google Shape;210;gd37ecec47b_0_1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d37ecec47b_0_1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6" name="Google Shape;216;gd37ecec47b_0_1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gd37ecec47b_0_1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2" name="Google Shape;222;gd37ecec47b_0_1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lt2"/>
        </a:solidFill>
      </p:bgPr>
    </p:bg>
    <p:spTree>
      <p:nvGrpSpPr>
        <p:cNvPr id="9" name="Shape 9"/>
        <p:cNvGrpSpPr/>
        <p:nvPr/>
      </p:nvGrpSpPr>
      <p:grpSpPr>
        <a:xfrm>
          <a:off x="0" y="0"/>
          <a:ext cx="0" cy="0"/>
          <a:chOff x="0" y="0"/>
          <a:chExt cx="0" cy="0"/>
        </a:xfrm>
      </p:grpSpPr>
      <p:sp>
        <p:nvSpPr>
          <p:cNvPr id="10" name="Google Shape;10;p2"/>
          <p:cNvSpPr/>
          <p:nvPr/>
        </p:nvSpPr>
        <p:spPr>
          <a:xfrm>
            <a:off x="0" y="0"/>
            <a:ext cx="9144000" cy="4878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 name="Google Shape;11;p2"/>
          <p:cNvGrpSpPr/>
          <p:nvPr/>
        </p:nvGrpSpPr>
        <p:grpSpPr>
          <a:xfrm>
            <a:off x="830392" y="1191256"/>
            <a:ext cx="745763" cy="45826"/>
            <a:chOff x="4580561" y="2589004"/>
            <a:chExt cx="1064464" cy="25200"/>
          </a:xfrm>
        </p:grpSpPr>
        <p:sp>
          <p:nvSpPr>
            <p:cNvPr id="12" name="Google Shape;12;p2"/>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 name="Google Shape;14;p2"/>
          <p:cNvSpPr txBox="1"/>
          <p:nvPr>
            <p:ph type="ctrTitle"/>
          </p:nvPr>
        </p:nvSpPr>
        <p:spPr>
          <a:xfrm>
            <a:off x="729450" y="1322450"/>
            <a:ext cx="7688100" cy="1664700"/>
          </a:xfrm>
          <a:prstGeom prst="rect">
            <a:avLst/>
          </a:prstGeom>
        </p:spPr>
        <p:txBody>
          <a:bodyPr anchorCtr="0" anchor="t" bIns="91425" lIns="91425" spcFirstLastPara="1" rIns="91425" wrap="square" tIns="91425">
            <a:normAutofit/>
          </a:bodyPr>
          <a:lstStyle>
            <a:lvl1pPr lvl="0">
              <a:spcBef>
                <a:spcPts val="0"/>
              </a:spcBef>
              <a:spcAft>
                <a:spcPts val="0"/>
              </a:spcAft>
              <a:buSzPts val="4200"/>
              <a:buNone/>
              <a:defRPr sz="4200"/>
            </a:lvl1pPr>
            <a:lvl2pPr lvl="1">
              <a:spcBef>
                <a:spcPts val="0"/>
              </a:spcBef>
              <a:spcAft>
                <a:spcPts val="0"/>
              </a:spcAft>
              <a:buSzPts val="4200"/>
              <a:buNone/>
              <a:defRPr sz="4200"/>
            </a:lvl2pPr>
            <a:lvl3pPr lvl="2">
              <a:spcBef>
                <a:spcPts val="0"/>
              </a:spcBef>
              <a:spcAft>
                <a:spcPts val="0"/>
              </a:spcAft>
              <a:buSzPts val="4200"/>
              <a:buNone/>
              <a:defRPr sz="4200"/>
            </a:lvl3pPr>
            <a:lvl4pPr lvl="3">
              <a:spcBef>
                <a:spcPts val="0"/>
              </a:spcBef>
              <a:spcAft>
                <a:spcPts val="0"/>
              </a:spcAft>
              <a:buSzPts val="4200"/>
              <a:buNone/>
              <a:defRPr sz="4200"/>
            </a:lvl4pPr>
            <a:lvl5pPr lvl="4">
              <a:spcBef>
                <a:spcPts val="0"/>
              </a:spcBef>
              <a:spcAft>
                <a:spcPts val="0"/>
              </a:spcAft>
              <a:buSzPts val="4200"/>
              <a:buNone/>
              <a:defRPr sz="4200"/>
            </a:lvl5pPr>
            <a:lvl6pPr lvl="5">
              <a:spcBef>
                <a:spcPts val="0"/>
              </a:spcBef>
              <a:spcAft>
                <a:spcPts val="0"/>
              </a:spcAft>
              <a:buSzPts val="4200"/>
              <a:buNone/>
              <a:defRPr sz="4200"/>
            </a:lvl6pPr>
            <a:lvl7pPr lvl="6">
              <a:spcBef>
                <a:spcPts val="0"/>
              </a:spcBef>
              <a:spcAft>
                <a:spcPts val="0"/>
              </a:spcAft>
              <a:buSzPts val="4200"/>
              <a:buNone/>
              <a:defRPr sz="4200"/>
            </a:lvl7pPr>
            <a:lvl8pPr lvl="7">
              <a:spcBef>
                <a:spcPts val="0"/>
              </a:spcBef>
              <a:spcAft>
                <a:spcPts val="0"/>
              </a:spcAft>
              <a:buSzPts val="4200"/>
              <a:buNone/>
              <a:defRPr sz="4200"/>
            </a:lvl8pPr>
            <a:lvl9pPr lvl="8">
              <a:spcBef>
                <a:spcPts val="0"/>
              </a:spcBef>
              <a:spcAft>
                <a:spcPts val="0"/>
              </a:spcAft>
              <a:buSzPts val="4200"/>
              <a:buNone/>
              <a:defRPr sz="4200"/>
            </a:lvl9pPr>
          </a:lstStyle>
          <a:p/>
        </p:txBody>
      </p:sp>
      <p:sp>
        <p:nvSpPr>
          <p:cNvPr id="15" name="Google Shape;15;p2"/>
          <p:cNvSpPr txBox="1"/>
          <p:nvPr>
            <p:ph idx="1" type="subTitle"/>
          </p:nvPr>
        </p:nvSpPr>
        <p:spPr>
          <a:xfrm>
            <a:off x="729627" y="3172900"/>
            <a:ext cx="7688100" cy="5412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p:txBody>
      </p:sp>
      <p:sp>
        <p:nvSpPr>
          <p:cNvPr id="16" name="Google Shape;16;p2"/>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7" name="Shape 17"/>
        <p:cNvGrpSpPr/>
        <p:nvPr/>
      </p:nvGrpSpPr>
      <p:grpSpPr>
        <a:xfrm>
          <a:off x="0" y="0"/>
          <a:ext cx="0" cy="0"/>
          <a:chOff x="0" y="0"/>
          <a:chExt cx="0" cy="0"/>
        </a:xfrm>
      </p:grpSpPr>
      <p:grpSp>
        <p:nvGrpSpPr>
          <p:cNvPr id="18" name="Google Shape;18;p3"/>
          <p:cNvGrpSpPr/>
          <p:nvPr/>
        </p:nvGrpSpPr>
        <p:grpSpPr>
          <a:xfrm>
            <a:off x="830392" y="1191256"/>
            <a:ext cx="745763" cy="45826"/>
            <a:chOff x="4580561" y="2589004"/>
            <a:chExt cx="1064464" cy="25200"/>
          </a:xfrm>
        </p:grpSpPr>
        <p:sp>
          <p:nvSpPr>
            <p:cNvPr id="19" name="Google Shape;19;p3"/>
            <p:cNvSpPr/>
            <p:nvPr/>
          </p:nvSpPr>
          <p:spPr>
            <a:xfrm rot="-5400000">
              <a:off x="5366325" y="2335504"/>
              <a:ext cx="25200" cy="532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3"/>
            <p:cNvSpPr/>
            <p:nvPr/>
          </p:nvSpPr>
          <p:spPr>
            <a:xfrm rot="-5400000">
              <a:off x="4836311" y="2333254"/>
              <a:ext cx="25200" cy="536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1" name="Google Shape;21;p3"/>
          <p:cNvSpPr txBox="1"/>
          <p:nvPr>
            <p:ph type="title"/>
          </p:nvPr>
        </p:nvSpPr>
        <p:spPr>
          <a:xfrm>
            <a:off x="729450" y="1322450"/>
            <a:ext cx="7688400" cy="15186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22" name="Google Shape;22;p3"/>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3" name="Shape 23"/>
        <p:cNvGrpSpPr/>
        <p:nvPr/>
      </p:nvGrpSpPr>
      <p:grpSpPr>
        <a:xfrm>
          <a:off x="0" y="0"/>
          <a:ext cx="0" cy="0"/>
          <a:chOff x="0" y="0"/>
          <a:chExt cx="0" cy="0"/>
        </a:xfrm>
      </p:grpSpPr>
      <p:sp>
        <p:nvSpPr>
          <p:cNvPr id="24" name="Google Shape;24;p4"/>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5" name="Google Shape;25;p4"/>
          <p:cNvGrpSpPr/>
          <p:nvPr/>
        </p:nvGrpSpPr>
        <p:grpSpPr>
          <a:xfrm>
            <a:off x="830392" y="1191256"/>
            <a:ext cx="745763" cy="45826"/>
            <a:chOff x="4580561" y="2589004"/>
            <a:chExt cx="1064464" cy="25200"/>
          </a:xfrm>
        </p:grpSpPr>
        <p:sp>
          <p:nvSpPr>
            <p:cNvPr id="26" name="Google Shape;26;p4"/>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4"/>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8" name="Google Shape;28;p4"/>
          <p:cNvSpPr txBox="1"/>
          <p:nvPr>
            <p:ph type="title"/>
          </p:nvPr>
        </p:nvSpPr>
        <p:spPr>
          <a:xfrm>
            <a:off x="729450" y="1318650"/>
            <a:ext cx="7688700" cy="535200"/>
          </a:xfrm>
          <a:prstGeom prst="rect">
            <a:avLst/>
          </a:prstGeom>
        </p:spPr>
        <p:txBody>
          <a:bodyPr anchorCtr="0" anchor="t" bIns="91425" lIns="91425" spcFirstLastPara="1" rIns="91425" wrap="square" tIns="91425">
            <a:normAutofit/>
          </a:bodyPr>
          <a:lstStyle>
            <a:lvl1pPr lvl="0">
              <a:spcBef>
                <a:spcPts val="0"/>
              </a:spcBef>
              <a:spcAft>
                <a:spcPts val="0"/>
              </a:spcAft>
              <a:buSzPts val="2600"/>
              <a:buNone/>
              <a:defRPr sz="2600"/>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p:txBody>
      </p:sp>
      <p:sp>
        <p:nvSpPr>
          <p:cNvPr id="29" name="Google Shape;29;p4"/>
          <p:cNvSpPr txBox="1"/>
          <p:nvPr>
            <p:ph idx="1" type="body"/>
          </p:nvPr>
        </p:nvSpPr>
        <p:spPr>
          <a:xfrm>
            <a:off x="729450" y="2078875"/>
            <a:ext cx="7688700" cy="22611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30" name="Google Shape;30;p4"/>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1" name="Shape 31"/>
        <p:cNvGrpSpPr/>
        <p:nvPr/>
      </p:nvGrpSpPr>
      <p:grpSpPr>
        <a:xfrm>
          <a:off x="0" y="0"/>
          <a:ext cx="0" cy="0"/>
          <a:chOff x="0" y="0"/>
          <a:chExt cx="0" cy="0"/>
        </a:xfrm>
      </p:grpSpPr>
      <p:sp>
        <p:nvSpPr>
          <p:cNvPr id="32" name="Google Shape;32;p5"/>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3" name="Google Shape;33;p5"/>
          <p:cNvGrpSpPr/>
          <p:nvPr/>
        </p:nvGrpSpPr>
        <p:grpSpPr>
          <a:xfrm>
            <a:off x="830392" y="1191256"/>
            <a:ext cx="745763" cy="45826"/>
            <a:chOff x="4580561" y="2589004"/>
            <a:chExt cx="1064464" cy="25200"/>
          </a:xfrm>
        </p:grpSpPr>
        <p:sp>
          <p:nvSpPr>
            <p:cNvPr id="34" name="Google Shape;34;p5"/>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5"/>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6" name="Google Shape;36;p5"/>
          <p:cNvSpPr txBox="1"/>
          <p:nvPr>
            <p:ph type="title"/>
          </p:nvPr>
        </p:nvSpPr>
        <p:spPr>
          <a:xfrm>
            <a:off x="729450" y="1318650"/>
            <a:ext cx="7688400" cy="535200"/>
          </a:xfrm>
          <a:prstGeom prst="rect">
            <a:avLst/>
          </a:prstGeom>
        </p:spPr>
        <p:txBody>
          <a:bodyPr anchorCtr="0" anchor="t" bIns="91425" lIns="91425" spcFirstLastPara="1" rIns="91425" wrap="square" tIns="91425">
            <a:normAutofit/>
          </a:bodyPr>
          <a:lstStyle>
            <a:lvl1pPr lvl="0">
              <a:spcBef>
                <a:spcPts val="0"/>
              </a:spcBef>
              <a:spcAft>
                <a:spcPts val="0"/>
              </a:spcAft>
              <a:buSzPts val="2600"/>
              <a:buNone/>
              <a:defRPr sz="2600"/>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p:txBody>
      </p:sp>
      <p:sp>
        <p:nvSpPr>
          <p:cNvPr id="37" name="Google Shape;37;p5"/>
          <p:cNvSpPr txBox="1"/>
          <p:nvPr>
            <p:ph idx="1" type="body"/>
          </p:nvPr>
        </p:nvSpPr>
        <p:spPr>
          <a:xfrm>
            <a:off x="729325" y="2078875"/>
            <a:ext cx="3774300" cy="22611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38" name="Google Shape;38;p5"/>
          <p:cNvSpPr txBox="1"/>
          <p:nvPr>
            <p:ph idx="2" type="body"/>
          </p:nvPr>
        </p:nvSpPr>
        <p:spPr>
          <a:xfrm>
            <a:off x="4643604" y="2078875"/>
            <a:ext cx="3774300" cy="22611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39" name="Google Shape;39;p5"/>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0" name="Shape 40"/>
        <p:cNvGrpSpPr/>
        <p:nvPr/>
      </p:nvGrpSpPr>
      <p:grpSpPr>
        <a:xfrm>
          <a:off x="0" y="0"/>
          <a:ext cx="0" cy="0"/>
          <a:chOff x="0" y="0"/>
          <a:chExt cx="0" cy="0"/>
        </a:xfrm>
      </p:grpSpPr>
      <p:sp>
        <p:nvSpPr>
          <p:cNvPr id="41" name="Google Shape;41;p6"/>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2" name="Google Shape;42;p6"/>
          <p:cNvGrpSpPr/>
          <p:nvPr/>
        </p:nvGrpSpPr>
        <p:grpSpPr>
          <a:xfrm>
            <a:off x="830392" y="1191256"/>
            <a:ext cx="745763" cy="45826"/>
            <a:chOff x="4580561" y="2589004"/>
            <a:chExt cx="1064464" cy="25200"/>
          </a:xfrm>
        </p:grpSpPr>
        <p:sp>
          <p:nvSpPr>
            <p:cNvPr id="43" name="Google Shape;43;p6"/>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6"/>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5" name="Google Shape;45;p6"/>
          <p:cNvSpPr txBox="1"/>
          <p:nvPr>
            <p:ph type="title"/>
          </p:nvPr>
        </p:nvSpPr>
        <p:spPr>
          <a:xfrm>
            <a:off x="729450" y="1318650"/>
            <a:ext cx="7688400" cy="535200"/>
          </a:xfrm>
          <a:prstGeom prst="rect">
            <a:avLst/>
          </a:prstGeom>
        </p:spPr>
        <p:txBody>
          <a:bodyPr anchorCtr="0" anchor="t" bIns="91425" lIns="91425" spcFirstLastPara="1" rIns="91425" wrap="square" tIns="91425">
            <a:normAutofit/>
          </a:bodyPr>
          <a:lstStyle>
            <a:lvl1pPr lvl="0">
              <a:spcBef>
                <a:spcPts val="0"/>
              </a:spcBef>
              <a:spcAft>
                <a:spcPts val="0"/>
              </a:spcAft>
              <a:buSzPts val="2600"/>
              <a:buNone/>
              <a:defRPr sz="2600"/>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p:txBody>
      </p:sp>
      <p:sp>
        <p:nvSpPr>
          <p:cNvPr id="46" name="Google Shape;46;p6"/>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47" name="Shape 47"/>
        <p:cNvGrpSpPr/>
        <p:nvPr/>
      </p:nvGrpSpPr>
      <p:grpSpPr>
        <a:xfrm>
          <a:off x="0" y="0"/>
          <a:ext cx="0" cy="0"/>
          <a:chOff x="0" y="0"/>
          <a:chExt cx="0" cy="0"/>
        </a:xfrm>
      </p:grpSpPr>
      <p:sp>
        <p:nvSpPr>
          <p:cNvPr id="48" name="Google Shape;48;p7"/>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9" name="Google Shape;49;p7"/>
          <p:cNvGrpSpPr/>
          <p:nvPr/>
        </p:nvGrpSpPr>
        <p:grpSpPr>
          <a:xfrm>
            <a:off x="830392" y="1191256"/>
            <a:ext cx="745763" cy="45826"/>
            <a:chOff x="4580561" y="2589004"/>
            <a:chExt cx="1064464" cy="25200"/>
          </a:xfrm>
        </p:grpSpPr>
        <p:sp>
          <p:nvSpPr>
            <p:cNvPr id="50" name="Google Shape;50;p7"/>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7"/>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2" name="Google Shape;52;p7"/>
          <p:cNvSpPr txBox="1"/>
          <p:nvPr>
            <p:ph type="title"/>
          </p:nvPr>
        </p:nvSpPr>
        <p:spPr>
          <a:xfrm>
            <a:off x="730000" y="1318650"/>
            <a:ext cx="3300900" cy="1381500"/>
          </a:xfrm>
          <a:prstGeom prst="rect">
            <a:avLst/>
          </a:prstGeom>
        </p:spPr>
        <p:txBody>
          <a:bodyPr anchorCtr="0" anchor="t" bIns="91425" lIns="91425" spcFirstLastPara="1" rIns="91425" wrap="square" tIns="91425">
            <a:normAutofit/>
          </a:bodyPr>
          <a:lstStyle>
            <a:lvl1pPr lvl="0">
              <a:spcBef>
                <a:spcPts val="0"/>
              </a:spcBef>
              <a:spcAft>
                <a:spcPts val="0"/>
              </a:spcAft>
              <a:buSzPts val="2600"/>
              <a:buNone/>
              <a:defRPr sz="2600"/>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p:txBody>
      </p:sp>
      <p:sp>
        <p:nvSpPr>
          <p:cNvPr id="53" name="Google Shape;53;p7"/>
          <p:cNvSpPr txBox="1"/>
          <p:nvPr>
            <p:ph idx="1" type="body"/>
          </p:nvPr>
        </p:nvSpPr>
        <p:spPr>
          <a:xfrm>
            <a:off x="721225" y="2781725"/>
            <a:ext cx="3300900" cy="15975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4" name="Google Shape;54;p7"/>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3"/>
        </a:solidFill>
      </p:bgPr>
    </p:bg>
    <p:spTree>
      <p:nvGrpSpPr>
        <p:cNvPr id="55" name="Shape 55"/>
        <p:cNvGrpSpPr/>
        <p:nvPr/>
      </p:nvGrpSpPr>
      <p:grpSpPr>
        <a:xfrm>
          <a:off x="0" y="0"/>
          <a:ext cx="0" cy="0"/>
          <a:chOff x="0" y="0"/>
          <a:chExt cx="0" cy="0"/>
        </a:xfrm>
      </p:grpSpPr>
      <p:grpSp>
        <p:nvGrpSpPr>
          <p:cNvPr id="56" name="Google Shape;56;p8"/>
          <p:cNvGrpSpPr/>
          <p:nvPr/>
        </p:nvGrpSpPr>
        <p:grpSpPr>
          <a:xfrm>
            <a:off x="830392" y="4169130"/>
            <a:ext cx="745763" cy="45826"/>
            <a:chOff x="4580561" y="2589004"/>
            <a:chExt cx="1064464" cy="25200"/>
          </a:xfrm>
        </p:grpSpPr>
        <p:sp>
          <p:nvSpPr>
            <p:cNvPr id="57" name="Google Shape;57;p8"/>
            <p:cNvSpPr/>
            <p:nvPr/>
          </p:nvSpPr>
          <p:spPr>
            <a:xfrm rot="-5400000">
              <a:off x="5366325" y="2335504"/>
              <a:ext cx="25200" cy="532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8"/>
            <p:cNvSpPr/>
            <p:nvPr/>
          </p:nvSpPr>
          <p:spPr>
            <a:xfrm rot="-5400000">
              <a:off x="4836311" y="2333254"/>
              <a:ext cx="25200" cy="536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9" name="Google Shape;59;p8"/>
          <p:cNvSpPr txBox="1"/>
          <p:nvPr>
            <p:ph type="title"/>
          </p:nvPr>
        </p:nvSpPr>
        <p:spPr>
          <a:xfrm>
            <a:off x="729450" y="864300"/>
            <a:ext cx="7021200" cy="29850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60" name="Google Shape;60;p8"/>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61" name="Shape 61"/>
        <p:cNvGrpSpPr/>
        <p:nvPr/>
      </p:nvGrpSpPr>
      <p:grpSpPr>
        <a:xfrm>
          <a:off x="0" y="0"/>
          <a:ext cx="0" cy="0"/>
          <a:chOff x="0" y="0"/>
          <a:chExt cx="0" cy="0"/>
        </a:xfrm>
      </p:grpSpPr>
      <p:sp>
        <p:nvSpPr>
          <p:cNvPr id="62" name="Google Shape;62;p9"/>
          <p:cNvSpPr/>
          <p:nvPr/>
        </p:nvSpPr>
        <p:spPr>
          <a:xfrm>
            <a:off x="0" y="0"/>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3" name="Google Shape;63;p9"/>
          <p:cNvGrpSpPr/>
          <p:nvPr/>
        </p:nvGrpSpPr>
        <p:grpSpPr>
          <a:xfrm>
            <a:off x="830392" y="1191256"/>
            <a:ext cx="745763" cy="45826"/>
            <a:chOff x="4580561" y="2589004"/>
            <a:chExt cx="1064464" cy="25200"/>
          </a:xfrm>
        </p:grpSpPr>
        <p:sp>
          <p:nvSpPr>
            <p:cNvPr id="64" name="Google Shape;64;p9"/>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9"/>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6" name="Google Shape;66;p9"/>
          <p:cNvSpPr txBox="1"/>
          <p:nvPr>
            <p:ph type="title"/>
          </p:nvPr>
        </p:nvSpPr>
        <p:spPr>
          <a:xfrm>
            <a:off x="730000" y="1318650"/>
            <a:ext cx="3300900" cy="1687200"/>
          </a:xfrm>
          <a:prstGeom prst="rect">
            <a:avLst/>
          </a:prstGeom>
        </p:spPr>
        <p:txBody>
          <a:bodyPr anchorCtr="0" anchor="t" bIns="91425" lIns="91425" spcFirstLastPara="1" rIns="91425" wrap="square" tIns="91425">
            <a:normAutofit/>
          </a:bodyPr>
          <a:lstStyle>
            <a:lvl1pPr lvl="0">
              <a:spcBef>
                <a:spcPts val="0"/>
              </a:spcBef>
              <a:spcAft>
                <a:spcPts val="0"/>
              </a:spcAft>
              <a:buSzPts val="2600"/>
              <a:buNone/>
              <a:defRPr sz="2600"/>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p:txBody>
      </p:sp>
      <p:sp>
        <p:nvSpPr>
          <p:cNvPr id="67" name="Google Shape;67;p9"/>
          <p:cNvSpPr txBox="1"/>
          <p:nvPr>
            <p:ph idx="1" type="subTitle"/>
          </p:nvPr>
        </p:nvSpPr>
        <p:spPr>
          <a:xfrm>
            <a:off x="724950" y="3161525"/>
            <a:ext cx="3300900" cy="7590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p:txBody>
      </p:sp>
      <p:sp>
        <p:nvSpPr>
          <p:cNvPr id="68" name="Google Shape;68;p9"/>
          <p:cNvSpPr txBox="1"/>
          <p:nvPr>
            <p:ph idx="2" type="body"/>
          </p:nvPr>
        </p:nvSpPr>
        <p:spPr>
          <a:xfrm>
            <a:off x="5174225" y="1352625"/>
            <a:ext cx="3374400" cy="30255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69" name="Google Shape;69;p9"/>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70" name="Shape 70"/>
        <p:cNvGrpSpPr/>
        <p:nvPr/>
      </p:nvGrpSpPr>
      <p:grpSpPr>
        <a:xfrm>
          <a:off x="0" y="0"/>
          <a:ext cx="0" cy="0"/>
          <a:chOff x="0" y="0"/>
          <a:chExt cx="0" cy="0"/>
        </a:xfrm>
      </p:grpSpPr>
      <p:sp>
        <p:nvSpPr>
          <p:cNvPr id="71" name="Google Shape;71;p10"/>
          <p:cNvSpPr txBox="1"/>
          <p:nvPr>
            <p:ph idx="1" type="body"/>
          </p:nvPr>
        </p:nvSpPr>
        <p:spPr>
          <a:xfrm>
            <a:off x="724950" y="4372551"/>
            <a:ext cx="7697400" cy="4605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300"/>
              <a:buNone/>
              <a:defRPr/>
            </a:lvl1pPr>
          </a:lstStyle>
          <a:p/>
        </p:txBody>
      </p:sp>
      <p:sp>
        <p:nvSpPr>
          <p:cNvPr id="72" name="Google Shape;72;p10"/>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dk1"/>
        </a:solidFill>
      </p:bgPr>
    </p:bg>
    <p:spTree>
      <p:nvGrpSpPr>
        <p:cNvPr id="73" name="Shape 73"/>
        <p:cNvGrpSpPr/>
        <p:nvPr/>
      </p:nvGrpSpPr>
      <p:grpSpPr>
        <a:xfrm>
          <a:off x="0" y="0"/>
          <a:ext cx="0" cy="0"/>
          <a:chOff x="0" y="0"/>
          <a:chExt cx="0" cy="0"/>
        </a:xfrm>
      </p:grpSpPr>
      <p:grpSp>
        <p:nvGrpSpPr>
          <p:cNvPr id="74" name="Google Shape;74;p11"/>
          <p:cNvGrpSpPr/>
          <p:nvPr/>
        </p:nvGrpSpPr>
        <p:grpSpPr>
          <a:xfrm>
            <a:off x="830392" y="4169130"/>
            <a:ext cx="745763" cy="45826"/>
            <a:chOff x="4580561" y="2589004"/>
            <a:chExt cx="1064464" cy="25200"/>
          </a:xfrm>
        </p:grpSpPr>
        <p:sp>
          <p:nvSpPr>
            <p:cNvPr id="75" name="Google Shape;75;p11"/>
            <p:cNvSpPr/>
            <p:nvPr/>
          </p:nvSpPr>
          <p:spPr>
            <a:xfrm rot="-5400000">
              <a:off x="5366325" y="2335504"/>
              <a:ext cx="25200" cy="532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11"/>
            <p:cNvSpPr/>
            <p:nvPr/>
          </p:nvSpPr>
          <p:spPr>
            <a:xfrm rot="-5400000">
              <a:off x="4836311" y="2333254"/>
              <a:ext cx="25200" cy="536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7" name="Google Shape;77;p11"/>
          <p:cNvSpPr txBox="1"/>
          <p:nvPr>
            <p:ph hasCustomPrompt="1" type="title"/>
          </p:nvPr>
        </p:nvSpPr>
        <p:spPr>
          <a:xfrm>
            <a:off x="729450" y="733950"/>
            <a:ext cx="7688400" cy="12447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8000"/>
              <a:buNone/>
              <a:defRPr sz="8000">
                <a:solidFill>
                  <a:schemeClr val="lt1"/>
                </a:solidFill>
              </a:defRPr>
            </a:lvl1pPr>
            <a:lvl2pPr lvl="1">
              <a:spcBef>
                <a:spcPts val="0"/>
              </a:spcBef>
              <a:spcAft>
                <a:spcPts val="0"/>
              </a:spcAft>
              <a:buClr>
                <a:schemeClr val="lt1"/>
              </a:buClr>
              <a:buSzPts val="8000"/>
              <a:buNone/>
              <a:defRPr sz="8000">
                <a:solidFill>
                  <a:schemeClr val="lt1"/>
                </a:solidFill>
              </a:defRPr>
            </a:lvl2pPr>
            <a:lvl3pPr lvl="2">
              <a:spcBef>
                <a:spcPts val="0"/>
              </a:spcBef>
              <a:spcAft>
                <a:spcPts val="0"/>
              </a:spcAft>
              <a:buClr>
                <a:schemeClr val="lt1"/>
              </a:buClr>
              <a:buSzPts val="8000"/>
              <a:buNone/>
              <a:defRPr sz="8000">
                <a:solidFill>
                  <a:schemeClr val="lt1"/>
                </a:solidFill>
              </a:defRPr>
            </a:lvl3pPr>
            <a:lvl4pPr lvl="3">
              <a:spcBef>
                <a:spcPts val="0"/>
              </a:spcBef>
              <a:spcAft>
                <a:spcPts val="0"/>
              </a:spcAft>
              <a:buClr>
                <a:schemeClr val="lt1"/>
              </a:buClr>
              <a:buSzPts val="8000"/>
              <a:buNone/>
              <a:defRPr sz="8000">
                <a:solidFill>
                  <a:schemeClr val="lt1"/>
                </a:solidFill>
              </a:defRPr>
            </a:lvl4pPr>
            <a:lvl5pPr lvl="4">
              <a:spcBef>
                <a:spcPts val="0"/>
              </a:spcBef>
              <a:spcAft>
                <a:spcPts val="0"/>
              </a:spcAft>
              <a:buClr>
                <a:schemeClr val="lt1"/>
              </a:buClr>
              <a:buSzPts val="8000"/>
              <a:buNone/>
              <a:defRPr sz="8000">
                <a:solidFill>
                  <a:schemeClr val="lt1"/>
                </a:solidFill>
              </a:defRPr>
            </a:lvl5pPr>
            <a:lvl6pPr lvl="5">
              <a:spcBef>
                <a:spcPts val="0"/>
              </a:spcBef>
              <a:spcAft>
                <a:spcPts val="0"/>
              </a:spcAft>
              <a:buClr>
                <a:schemeClr val="lt1"/>
              </a:buClr>
              <a:buSzPts val="8000"/>
              <a:buNone/>
              <a:defRPr sz="8000">
                <a:solidFill>
                  <a:schemeClr val="lt1"/>
                </a:solidFill>
              </a:defRPr>
            </a:lvl6pPr>
            <a:lvl7pPr lvl="6">
              <a:spcBef>
                <a:spcPts val="0"/>
              </a:spcBef>
              <a:spcAft>
                <a:spcPts val="0"/>
              </a:spcAft>
              <a:buClr>
                <a:schemeClr val="lt1"/>
              </a:buClr>
              <a:buSzPts val="8000"/>
              <a:buNone/>
              <a:defRPr sz="8000">
                <a:solidFill>
                  <a:schemeClr val="lt1"/>
                </a:solidFill>
              </a:defRPr>
            </a:lvl7pPr>
            <a:lvl8pPr lvl="7">
              <a:spcBef>
                <a:spcPts val="0"/>
              </a:spcBef>
              <a:spcAft>
                <a:spcPts val="0"/>
              </a:spcAft>
              <a:buClr>
                <a:schemeClr val="lt1"/>
              </a:buClr>
              <a:buSzPts val="8000"/>
              <a:buNone/>
              <a:defRPr sz="8000">
                <a:solidFill>
                  <a:schemeClr val="lt1"/>
                </a:solidFill>
              </a:defRPr>
            </a:lvl8pPr>
            <a:lvl9pPr lvl="8">
              <a:spcBef>
                <a:spcPts val="0"/>
              </a:spcBef>
              <a:spcAft>
                <a:spcPts val="0"/>
              </a:spcAft>
              <a:buClr>
                <a:schemeClr val="lt1"/>
              </a:buClr>
              <a:buSzPts val="8000"/>
              <a:buNone/>
              <a:defRPr sz="8000">
                <a:solidFill>
                  <a:schemeClr val="lt1"/>
                </a:solidFill>
              </a:defRPr>
            </a:lvl9pPr>
          </a:lstStyle>
          <a:p>
            <a:r>
              <a:t>xx%</a:t>
            </a:r>
          </a:p>
        </p:txBody>
      </p:sp>
      <p:sp>
        <p:nvSpPr>
          <p:cNvPr id="78" name="Google Shape;78;p11"/>
          <p:cNvSpPr txBox="1"/>
          <p:nvPr>
            <p:ph idx="1" type="body"/>
          </p:nvPr>
        </p:nvSpPr>
        <p:spPr>
          <a:xfrm>
            <a:off x="729450" y="2272888"/>
            <a:ext cx="7688400" cy="15804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Clr>
                <a:schemeClr val="lt1"/>
              </a:buClr>
              <a:buSzPts val="1300"/>
              <a:buChar char="●"/>
              <a:defRPr>
                <a:solidFill>
                  <a:schemeClr val="lt1"/>
                </a:solidFill>
              </a:defRPr>
            </a:lvl1pPr>
            <a:lvl2pPr indent="-298450" lvl="1" marL="914400">
              <a:spcBef>
                <a:spcPts val="0"/>
              </a:spcBef>
              <a:spcAft>
                <a:spcPts val="0"/>
              </a:spcAft>
              <a:buClr>
                <a:schemeClr val="lt1"/>
              </a:buClr>
              <a:buSzPts val="1100"/>
              <a:buChar char="○"/>
              <a:defRPr>
                <a:solidFill>
                  <a:schemeClr val="lt1"/>
                </a:solidFill>
              </a:defRPr>
            </a:lvl2pPr>
            <a:lvl3pPr indent="-298450" lvl="2" marL="1371600">
              <a:spcBef>
                <a:spcPts val="0"/>
              </a:spcBef>
              <a:spcAft>
                <a:spcPts val="0"/>
              </a:spcAft>
              <a:buClr>
                <a:schemeClr val="lt1"/>
              </a:buClr>
              <a:buSzPts val="1100"/>
              <a:buChar char="■"/>
              <a:defRPr>
                <a:solidFill>
                  <a:schemeClr val="lt1"/>
                </a:solidFill>
              </a:defRPr>
            </a:lvl3pPr>
            <a:lvl4pPr indent="-298450" lvl="3" marL="1828800">
              <a:spcBef>
                <a:spcPts val="0"/>
              </a:spcBef>
              <a:spcAft>
                <a:spcPts val="0"/>
              </a:spcAft>
              <a:buClr>
                <a:schemeClr val="lt1"/>
              </a:buClr>
              <a:buSzPts val="1100"/>
              <a:buChar char="●"/>
              <a:defRPr>
                <a:solidFill>
                  <a:schemeClr val="lt1"/>
                </a:solidFill>
              </a:defRPr>
            </a:lvl4pPr>
            <a:lvl5pPr indent="-298450" lvl="4" marL="2286000">
              <a:spcBef>
                <a:spcPts val="0"/>
              </a:spcBef>
              <a:spcAft>
                <a:spcPts val="0"/>
              </a:spcAft>
              <a:buClr>
                <a:schemeClr val="lt1"/>
              </a:buClr>
              <a:buSzPts val="1100"/>
              <a:buChar char="○"/>
              <a:defRPr>
                <a:solidFill>
                  <a:schemeClr val="lt1"/>
                </a:solidFill>
              </a:defRPr>
            </a:lvl5pPr>
            <a:lvl6pPr indent="-298450" lvl="5" marL="2743200">
              <a:spcBef>
                <a:spcPts val="0"/>
              </a:spcBef>
              <a:spcAft>
                <a:spcPts val="0"/>
              </a:spcAft>
              <a:buClr>
                <a:schemeClr val="lt1"/>
              </a:buClr>
              <a:buSzPts val="1100"/>
              <a:buChar char="■"/>
              <a:defRPr>
                <a:solidFill>
                  <a:schemeClr val="lt1"/>
                </a:solidFill>
              </a:defRPr>
            </a:lvl6pPr>
            <a:lvl7pPr indent="-298450" lvl="6" marL="3200400">
              <a:spcBef>
                <a:spcPts val="0"/>
              </a:spcBef>
              <a:spcAft>
                <a:spcPts val="0"/>
              </a:spcAft>
              <a:buClr>
                <a:schemeClr val="lt1"/>
              </a:buClr>
              <a:buSzPts val="1100"/>
              <a:buChar char="●"/>
              <a:defRPr>
                <a:solidFill>
                  <a:schemeClr val="lt1"/>
                </a:solidFill>
              </a:defRPr>
            </a:lvl7pPr>
            <a:lvl8pPr indent="-298450" lvl="7" marL="3657600">
              <a:spcBef>
                <a:spcPts val="0"/>
              </a:spcBef>
              <a:spcAft>
                <a:spcPts val="0"/>
              </a:spcAft>
              <a:buClr>
                <a:schemeClr val="lt1"/>
              </a:buClr>
              <a:buSzPts val="1100"/>
              <a:buChar char="○"/>
              <a:defRPr>
                <a:solidFill>
                  <a:schemeClr val="lt1"/>
                </a:solidFill>
              </a:defRPr>
            </a:lvl8pPr>
            <a:lvl9pPr indent="-298450" lvl="8" marL="4114800">
              <a:spcBef>
                <a:spcPts val="0"/>
              </a:spcBef>
              <a:spcAft>
                <a:spcPts val="0"/>
              </a:spcAft>
              <a:buClr>
                <a:schemeClr val="lt1"/>
              </a:buClr>
              <a:buSzPts val="1100"/>
              <a:buChar char="■"/>
              <a:defRPr>
                <a:solidFill>
                  <a:schemeClr val="lt1"/>
                </a:solidFill>
              </a:defRPr>
            </a:lvl9pPr>
          </a:lstStyle>
          <a:p/>
        </p:txBody>
      </p:sp>
      <p:sp>
        <p:nvSpPr>
          <p:cNvPr id="79" name="Google Shape;79;p11"/>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80" name="Shape 80"/>
        <p:cNvGrpSpPr/>
        <p:nvPr/>
      </p:nvGrpSpPr>
      <p:grpSpPr>
        <a:xfrm>
          <a:off x="0" y="0"/>
          <a:ext cx="0" cy="0"/>
          <a:chOff x="0" y="0"/>
          <a:chExt cx="0" cy="0"/>
        </a:xfrm>
      </p:grpSpPr>
      <p:sp>
        <p:nvSpPr>
          <p:cNvPr id="81" name="Google Shape;81;p12"/>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treamline">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1pPr>
            <a:lvl2pPr lvl="1">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2pPr>
            <a:lvl3pPr lvl="2">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3pPr>
            <a:lvl4pPr lvl="3">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4pPr>
            <a:lvl5pPr lvl="4">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5pPr>
            <a:lvl6pPr lvl="5">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6pPr>
            <a:lvl7pPr lvl="6">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7pPr>
            <a:lvl8pPr lvl="7">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8pPr>
            <a:lvl9pPr lvl="8">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11150" lvl="0" marL="457200">
              <a:lnSpc>
                <a:spcPct val="115000"/>
              </a:lnSpc>
              <a:spcBef>
                <a:spcPts val="0"/>
              </a:spcBef>
              <a:spcAft>
                <a:spcPts val="0"/>
              </a:spcAft>
              <a:buClr>
                <a:schemeClr val="accent1"/>
              </a:buClr>
              <a:buSzPts val="1300"/>
              <a:buFont typeface="Lato"/>
              <a:buChar char="●"/>
              <a:defRPr sz="1300">
                <a:solidFill>
                  <a:schemeClr val="accent1"/>
                </a:solidFill>
                <a:latin typeface="Lato"/>
                <a:ea typeface="Lato"/>
                <a:cs typeface="Lato"/>
                <a:sym typeface="Lato"/>
              </a:defRPr>
            </a:lvl1pPr>
            <a:lvl2pPr indent="-298450" lvl="1" marL="91440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2pPr>
            <a:lvl3pPr indent="-298450" lvl="2" marL="137160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3pPr>
            <a:lvl4pPr indent="-298450" lvl="3" marL="182880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4pPr>
            <a:lvl5pPr indent="-298450" lvl="4" marL="228600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5pPr>
            <a:lvl6pPr indent="-298450" lvl="5" marL="274320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6pPr>
            <a:lvl7pPr indent="-298450" lvl="6" marL="320040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7pPr>
            <a:lvl8pPr indent="-298450" lvl="7" marL="365760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8pPr>
            <a:lvl9pPr indent="-298450" lvl="8" marL="411480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9pPr>
          </a:lstStyle>
          <a:p/>
        </p:txBody>
      </p:sp>
      <p:sp>
        <p:nvSpPr>
          <p:cNvPr id="8" name="Google Shape;8;p1"/>
          <p:cNvSpPr txBox="1"/>
          <p:nvPr>
            <p:ph idx="12" type="sldNum"/>
          </p:nvPr>
        </p:nvSpPr>
        <p:spPr>
          <a:xfrm>
            <a:off x="8536302" y="4749851"/>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accent1"/>
                </a:solidFill>
                <a:latin typeface="Lato"/>
                <a:ea typeface="Lato"/>
                <a:cs typeface="Lato"/>
                <a:sym typeface="Lato"/>
              </a:defRPr>
            </a:lvl1pPr>
            <a:lvl2pPr lvl="1" algn="r">
              <a:buNone/>
              <a:defRPr sz="1000">
                <a:solidFill>
                  <a:schemeClr val="accent1"/>
                </a:solidFill>
                <a:latin typeface="Lato"/>
                <a:ea typeface="Lato"/>
                <a:cs typeface="Lato"/>
                <a:sym typeface="Lato"/>
              </a:defRPr>
            </a:lvl2pPr>
            <a:lvl3pPr lvl="2" algn="r">
              <a:buNone/>
              <a:defRPr sz="1000">
                <a:solidFill>
                  <a:schemeClr val="accent1"/>
                </a:solidFill>
                <a:latin typeface="Lato"/>
                <a:ea typeface="Lato"/>
                <a:cs typeface="Lato"/>
                <a:sym typeface="Lato"/>
              </a:defRPr>
            </a:lvl3pPr>
            <a:lvl4pPr lvl="3" algn="r">
              <a:buNone/>
              <a:defRPr sz="1000">
                <a:solidFill>
                  <a:schemeClr val="accent1"/>
                </a:solidFill>
                <a:latin typeface="Lato"/>
                <a:ea typeface="Lato"/>
                <a:cs typeface="Lato"/>
                <a:sym typeface="Lato"/>
              </a:defRPr>
            </a:lvl4pPr>
            <a:lvl5pPr lvl="4" algn="r">
              <a:buNone/>
              <a:defRPr sz="1000">
                <a:solidFill>
                  <a:schemeClr val="accent1"/>
                </a:solidFill>
                <a:latin typeface="Lato"/>
                <a:ea typeface="Lato"/>
                <a:cs typeface="Lato"/>
                <a:sym typeface="Lato"/>
              </a:defRPr>
            </a:lvl5pPr>
            <a:lvl6pPr lvl="5" algn="r">
              <a:buNone/>
              <a:defRPr sz="1000">
                <a:solidFill>
                  <a:schemeClr val="accent1"/>
                </a:solidFill>
                <a:latin typeface="Lato"/>
                <a:ea typeface="Lato"/>
                <a:cs typeface="Lato"/>
                <a:sym typeface="Lato"/>
              </a:defRPr>
            </a:lvl6pPr>
            <a:lvl7pPr lvl="6" algn="r">
              <a:buNone/>
              <a:defRPr sz="1000">
                <a:solidFill>
                  <a:schemeClr val="accent1"/>
                </a:solidFill>
                <a:latin typeface="Lato"/>
                <a:ea typeface="Lato"/>
                <a:cs typeface="Lato"/>
                <a:sym typeface="Lato"/>
              </a:defRPr>
            </a:lvl7pPr>
            <a:lvl8pPr lvl="7" algn="r">
              <a:buNone/>
              <a:defRPr sz="1000">
                <a:solidFill>
                  <a:schemeClr val="accent1"/>
                </a:solidFill>
                <a:latin typeface="Lato"/>
                <a:ea typeface="Lato"/>
                <a:cs typeface="Lato"/>
                <a:sym typeface="Lato"/>
              </a:defRPr>
            </a:lvl8pPr>
            <a:lvl9pPr lvl="8" algn="r">
              <a:buNone/>
              <a:defRPr sz="1000">
                <a:solidFill>
                  <a:schemeClr val="accen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hyperlink" Target="https://en.wikipedia.org/wiki/Springfield,_Massachusetts" TargetMode="External"/><Relationship Id="rId4" Type="http://schemas.openxmlformats.org/officeDocument/2006/relationships/hyperlink" Target="https://en.wikipedia.org/wiki/James_Naismith"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hyperlink" Target="http://www.basketballinsiders.com/nba-salaries/nba-minimum-salary/"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hyperlink" Target="https://www.livescience.com/52941-brain-is-mix-male-and-female.html" TargetMode="External"/><Relationship Id="rId4" Type="http://schemas.openxmlformats.org/officeDocument/2006/relationships/hyperlink" Target="https://www.livescience.com/52941-brain-is-mix-male-and-female.html" TargetMode="External"/><Relationship Id="rId5" Type="http://schemas.openxmlformats.org/officeDocument/2006/relationships/hyperlink" Target="https://www.livescience.com/52941-brain-is-mix-male-and-female.html" TargetMode="External"/><Relationship Id="rId6" Type="http://schemas.openxmlformats.org/officeDocument/2006/relationships/hyperlink" Target="http://jap.physiology.org/content/89/1/81"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hyperlink" Target="https://bleacherreport.com/articles/2852876-us-open-tennis-2019-updated-prize-money-payouts-from-new-york" TargetMode="External"/><Relationship Id="rId4" Type="http://schemas.openxmlformats.org/officeDocument/2006/relationships/hyperlink" Target="https://www.forbes.com/sites/kurtbadenhausen/2019/08/06/the-highest-paid-female-athletes-2019-serena-and-osaka-dominate/#249f9bff2fcc"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hyperlink" Target="https://www.cnbc.com/2019/05/30/how-much-money-the-winners-of-the-nba-finals-could-take-home.html" TargetMode="External"/><Relationship Id="rId4" Type="http://schemas.openxmlformats.org/officeDocument/2006/relationships/hyperlink" Target="https://www.espn.com/wnba/story/_/id/24247429/why-increasing-wnba-player-salaries-more-complex-think"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hyperlink" Target="https://www.britannica.com/topic/Battle-of-the-Sexes-tennis" TargetMode="External"/><Relationship Id="rId4" Type="http://schemas.openxmlformats.org/officeDocument/2006/relationships/hyperlink" Target="https://www.pbs.org/newshour/economy/equal-pay-for-equal-play-what-the-sport-of-tennis-got-right" TargetMode="External"/><Relationship Id="rId5" Type="http://schemas.openxmlformats.org/officeDocument/2006/relationships/hyperlink" Target="https://womenintheworld.com/2015/07/10/the-inspiring-story-of-how-venus-williams-helped-win-equal-pay-for-women-players-at-wimbledon/"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hyperlink" Target="https://www.cnbc.com/2019/09/11/despite-equal-grand-slam-tournement-prizes-tennis-still-has-a-pay-gap.html" TargetMode="External"/><Relationship Id="rId4" Type="http://schemas.openxmlformats.org/officeDocument/2006/relationships/hyperlink" Target="https://www.britannica.com/sports/basketball#ref29665" TargetMode="External"/><Relationship Id="rId5" Type="http://schemas.openxmlformats.org/officeDocument/2006/relationships/hyperlink" Target="https://www.britannica.com/sports/basketball#ref29665" TargetMode="External"/><Relationship Id="rId6" Type="http://schemas.openxmlformats.org/officeDocument/2006/relationships/hyperlink" Target="https://www.livescience.com/52941-brain-is-mix-male-and-female.html"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hyperlink" Target="https://medium.com/the-sports-scientist/why-do-wnba-players-earn-7-times-less-than-their-counterparts-in-the-nba-872a82d1a364#:~:text=Under%20this%20definition%2C%20the%20" TargetMode="External"/><Relationship Id="rId4" Type="http://schemas.openxmlformats.org/officeDocument/2006/relationships/hyperlink" Target="https://medium.com/the-sports-scientist/why-do-wnba-players-earn-7-times-less-than-their-counterparts-in-the-nba-872a82d1a364#:~:text=Under%20this%20definition%2C%20the%20" TargetMode="External"/><Relationship Id="rId5" Type="http://schemas.openxmlformats.org/officeDocument/2006/relationships/hyperlink" Target="https://www.wealthsimple.com/en-ca/magazine/skylar-diggins-smith"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p13"/>
          <p:cNvSpPr txBox="1"/>
          <p:nvPr>
            <p:ph type="ctrTitle"/>
          </p:nvPr>
        </p:nvSpPr>
        <p:spPr>
          <a:xfrm>
            <a:off x="729450" y="1322450"/>
            <a:ext cx="7688100" cy="1664700"/>
          </a:xfrm>
          <a:prstGeom prst="rect">
            <a:avLst/>
          </a:prstGeom>
        </p:spPr>
        <p:txBody>
          <a:bodyPr anchorCtr="0" anchor="t" bIns="91425" lIns="91425" spcFirstLastPara="1" rIns="91425" wrap="square" tIns="91425">
            <a:normAutofit fontScale="90000"/>
          </a:bodyPr>
          <a:lstStyle/>
          <a:p>
            <a:pPr indent="0" lvl="0" marL="0" rtl="0" algn="ctr">
              <a:lnSpc>
                <a:spcPct val="115000"/>
              </a:lnSpc>
              <a:spcBef>
                <a:spcPts val="1200"/>
              </a:spcBef>
              <a:spcAft>
                <a:spcPts val="0"/>
              </a:spcAft>
              <a:buNone/>
            </a:pPr>
            <a:r>
              <a:rPr b="0" lang="en" sz="3600" u="sng">
                <a:solidFill>
                  <a:srgbClr val="000000"/>
                </a:solidFill>
                <a:latin typeface="Calibri"/>
                <a:ea typeface="Calibri"/>
                <a:cs typeface="Calibri"/>
                <a:sym typeface="Calibri"/>
              </a:rPr>
              <a:t>Science Fair Project 2021</a:t>
            </a:r>
            <a:endParaRPr b="0" sz="3600" u="sng">
              <a:solidFill>
                <a:srgbClr val="000000"/>
              </a:solidFill>
              <a:latin typeface="Calibri"/>
              <a:ea typeface="Calibri"/>
              <a:cs typeface="Calibri"/>
              <a:sym typeface="Calibri"/>
            </a:endParaRPr>
          </a:p>
          <a:p>
            <a:pPr indent="0" lvl="0" marL="0" rtl="0" algn="ctr">
              <a:lnSpc>
                <a:spcPct val="115000"/>
              </a:lnSpc>
              <a:spcBef>
                <a:spcPts val="1200"/>
              </a:spcBef>
              <a:spcAft>
                <a:spcPts val="0"/>
              </a:spcAft>
              <a:buNone/>
            </a:pPr>
            <a:r>
              <a:rPr b="0" lang="en" sz="2400">
                <a:solidFill>
                  <a:srgbClr val="000000"/>
                </a:solidFill>
                <a:latin typeface="Calibri"/>
                <a:ea typeface="Calibri"/>
                <a:cs typeface="Calibri"/>
                <a:sym typeface="Calibri"/>
              </a:rPr>
              <a:t>	</a:t>
            </a:r>
            <a:r>
              <a:rPr lang="en" sz="2400">
                <a:solidFill>
                  <a:srgbClr val="000000"/>
                </a:solidFill>
                <a:latin typeface="Calibri"/>
                <a:ea typeface="Calibri"/>
                <a:cs typeface="Calibri"/>
                <a:sym typeface="Calibri"/>
              </a:rPr>
              <a:t>Why are NBA players paid more in salary than WNBA players?</a:t>
            </a:r>
            <a:endParaRPr sz="2400">
              <a:solidFill>
                <a:srgbClr val="000000"/>
              </a:solidFill>
              <a:latin typeface="Calibri"/>
              <a:ea typeface="Calibri"/>
              <a:cs typeface="Calibri"/>
              <a:sym typeface="Calibri"/>
            </a:endParaRPr>
          </a:p>
          <a:p>
            <a:pPr indent="0" lvl="0" marL="0" rtl="0" algn="ctr">
              <a:lnSpc>
                <a:spcPct val="115000"/>
              </a:lnSpc>
              <a:spcBef>
                <a:spcPts val="1200"/>
              </a:spcBef>
              <a:spcAft>
                <a:spcPts val="0"/>
              </a:spcAft>
              <a:buNone/>
            </a:pPr>
            <a:r>
              <a:rPr lang="en" sz="2400">
                <a:solidFill>
                  <a:srgbClr val="000000"/>
                </a:solidFill>
                <a:latin typeface="Calibri"/>
                <a:ea typeface="Calibri"/>
                <a:cs typeface="Calibri"/>
                <a:sym typeface="Calibri"/>
              </a:rPr>
              <a:t>The factors that contribute to this fact. </a:t>
            </a:r>
            <a:r>
              <a:rPr b="0" lang="en" sz="2400">
                <a:solidFill>
                  <a:srgbClr val="000000"/>
                </a:solidFill>
                <a:latin typeface="Calibri"/>
                <a:ea typeface="Calibri"/>
                <a:cs typeface="Calibri"/>
                <a:sym typeface="Calibri"/>
              </a:rPr>
              <a:t> </a:t>
            </a:r>
            <a:endParaRPr b="0" sz="2400" u="sng">
              <a:solidFill>
                <a:srgbClr val="000000"/>
              </a:solidFill>
              <a:latin typeface="Calibri"/>
              <a:ea typeface="Calibri"/>
              <a:cs typeface="Calibri"/>
              <a:sym typeface="Calibri"/>
            </a:endParaRPr>
          </a:p>
        </p:txBody>
      </p:sp>
      <p:sp>
        <p:nvSpPr>
          <p:cNvPr id="87" name="Google Shape;87;p13"/>
          <p:cNvSpPr txBox="1"/>
          <p:nvPr>
            <p:ph idx="1" type="subTitle"/>
          </p:nvPr>
        </p:nvSpPr>
        <p:spPr>
          <a:xfrm>
            <a:off x="729625" y="3551175"/>
            <a:ext cx="7688100" cy="594000"/>
          </a:xfrm>
          <a:prstGeom prst="rect">
            <a:avLst/>
          </a:prstGeom>
        </p:spPr>
        <p:txBody>
          <a:bodyPr anchorCtr="0" anchor="t" bIns="91425" lIns="91425" spcFirstLastPara="1" rIns="91425" wrap="square" tIns="91425">
            <a:normAutofit fontScale="70000" lnSpcReduction="20000"/>
          </a:bodyPr>
          <a:lstStyle/>
          <a:p>
            <a:pPr indent="0" lvl="0" marL="0" rtl="0" algn="ctr">
              <a:lnSpc>
                <a:spcPct val="115000"/>
              </a:lnSpc>
              <a:spcBef>
                <a:spcPts val="1200"/>
              </a:spcBef>
              <a:spcAft>
                <a:spcPts val="0"/>
              </a:spcAft>
              <a:buNone/>
            </a:pPr>
            <a:r>
              <a:rPr b="1" lang="en" sz="2400">
                <a:solidFill>
                  <a:srgbClr val="000000"/>
                </a:solidFill>
                <a:latin typeface="Calibri"/>
                <a:ea typeface="Calibri"/>
                <a:cs typeface="Calibri"/>
                <a:sym typeface="Calibri"/>
              </a:rPr>
              <a:t>By: Megan Fiander</a:t>
            </a:r>
            <a:r>
              <a:rPr lang="en" sz="2400">
                <a:solidFill>
                  <a:srgbClr val="000000"/>
                </a:solidFill>
                <a:latin typeface="Calibri"/>
                <a:ea typeface="Calibri"/>
                <a:cs typeface="Calibri"/>
                <a:sym typeface="Calibri"/>
              </a:rPr>
              <a:t> </a:t>
            </a:r>
            <a:endParaRPr sz="2400">
              <a:solidFill>
                <a:srgbClr val="000000"/>
              </a:solidFill>
              <a:latin typeface="Calibri"/>
              <a:ea typeface="Calibri"/>
              <a:cs typeface="Calibri"/>
              <a:sym typeface="Calibri"/>
            </a:endParaRPr>
          </a:p>
          <a:p>
            <a:pPr indent="0" lvl="0" marL="0" rtl="0" algn="l">
              <a:spcBef>
                <a:spcPts val="0"/>
              </a:spcBef>
              <a:spcAft>
                <a:spcPts val="0"/>
              </a:spcAft>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4"/>
          <p:cNvSpPr txBox="1"/>
          <p:nvPr>
            <p:ph type="title"/>
          </p:nvPr>
        </p:nvSpPr>
        <p:spPr>
          <a:xfrm>
            <a:off x="727650" y="1318650"/>
            <a:ext cx="76887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Calibri"/>
                <a:ea typeface="Calibri"/>
                <a:cs typeface="Calibri"/>
                <a:sym typeface="Calibri"/>
              </a:rPr>
              <a:t>Opening Statement:</a:t>
            </a:r>
            <a:endParaRPr>
              <a:latin typeface="Calibri"/>
              <a:ea typeface="Calibri"/>
              <a:cs typeface="Calibri"/>
              <a:sym typeface="Calibri"/>
            </a:endParaRPr>
          </a:p>
        </p:txBody>
      </p:sp>
      <p:sp>
        <p:nvSpPr>
          <p:cNvPr id="93" name="Google Shape;93;p14"/>
          <p:cNvSpPr txBox="1"/>
          <p:nvPr>
            <p:ph idx="1" type="body"/>
          </p:nvPr>
        </p:nvSpPr>
        <p:spPr>
          <a:xfrm>
            <a:off x="729450" y="2078875"/>
            <a:ext cx="7688700" cy="2261100"/>
          </a:xfrm>
          <a:prstGeom prst="rect">
            <a:avLst/>
          </a:prstGeom>
        </p:spPr>
        <p:txBody>
          <a:bodyPr anchorCtr="0" anchor="t" bIns="91425" lIns="91425" spcFirstLastPara="1" rIns="91425" wrap="square" tIns="91425">
            <a:normAutofit/>
          </a:bodyPr>
          <a:lstStyle/>
          <a:p>
            <a:pPr indent="0" lvl="0" marL="0" rtl="0" algn="l">
              <a:spcBef>
                <a:spcPts val="1200"/>
              </a:spcBef>
              <a:spcAft>
                <a:spcPts val="0"/>
              </a:spcAft>
              <a:buNone/>
            </a:pPr>
            <a:r>
              <a:rPr lang="en" sz="1800">
                <a:solidFill>
                  <a:srgbClr val="000000"/>
                </a:solidFill>
                <a:latin typeface="Calibri"/>
                <a:ea typeface="Calibri"/>
                <a:cs typeface="Calibri"/>
                <a:sym typeface="Calibri"/>
              </a:rPr>
              <a:t>This research project is based on the question of: Why NBA players are paid more in salaries than WNBA players? And the factors that contribute to this fact.  The purpose of the research is to uncover why two professional leagues of the same sport; the only difference between them being gender: one male (NBA) one female (WNBA), and are paid different salary amounts. </a:t>
            </a:r>
            <a:endParaRPr sz="1800">
              <a:solidFill>
                <a:srgbClr val="000000"/>
              </a:solidFill>
              <a:latin typeface="Calibri"/>
              <a:ea typeface="Calibri"/>
              <a:cs typeface="Calibri"/>
              <a:sym typeface="Calibri"/>
            </a:endParaRPr>
          </a:p>
          <a:p>
            <a:pPr indent="0" lvl="0" marL="0" rtl="0" algn="l">
              <a:spcBef>
                <a:spcPts val="1200"/>
              </a:spcBef>
              <a:spcAft>
                <a:spcPts val="1200"/>
              </a:spcAft>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15"/>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1200"/>
              </a:spcAft>
              <a:buNone/>
            </a:pPr>
            <a:r>
              <a:rPr lang="en" sz="2300">
                <a:solidFill>
                  <a:srgbClr val="000000"/>
                </a:solidFill>
                <a:latin typeface="Calibri"/>
                <a:ea typeface="Calibri"/>
                <a:cs typeface="Calibri"/>
                <a:sym typeface="Calibri"/>
              </a:rPr>
              <a:t>The History of Basketball:</a:t>
            </a:r>
            <a:endParaRPr sz="2300"/>
          </a:p>
        </p:txBody>
      </p:sp>
      <p:sp>
        <p:nvSpPr>
          <p:cNvPr id="99" name="Google Shape;99;p15"/>
          <p:cNvSpPr txBox="1"/>
          <p:nvPr>
            <p:ph idx="1" type="body"/>
          </p:nvPr>
        </p:nvSpPr>
        <p:spPr>
          <a:xfrm>
            <a:off x="729450" y="2078875"/>
            <a:ext cx="7688700" cy="2849700"/>
          </a:xfrm>
          <a:prstGeom prst="rect">
            <a:avLst/>
          </a:prstGeom>
        </p:spPr>
        <p:txBody>
          <a:bodyPr anchorCtr="0" anchor="t" bIns="91425" lIns="91425" spcFirstLastPara="1" rIns="91425" wrap="square" tIns="91425">
            <a:noAutofit/>
          </a:bodyPr>
          <a:lstStyle/>
          <a:p>
            <a:pPr indent="0" lvl="0" marL="0" rtl="0" algn="l">
              <a:lnSpc>
                <a:spcPct val="107000"/>
              </a:lnSpc>
              <a:spcBef>
                <a:spcPts val="1200"/>
              </a:spcBef>
              <a:spcAft>
                <a:spcPts val="1200"/>
              </a:spcAft>
              <a:buNone/>
            </a:pPr>
            <a:r>
              <a:rPr lang="en" sz="1600">
                <a:solidFill>
                  <a:srgbClr val="000000"/>
                </a:solidFill>
                <a:latin typeface="Calibri"/>
                <a:ea typeface="Calibri"/>
                <a:cs typeface="Calibri"/>
                <a:sym typeface="Calibri"/>
              </a:rPr>
              <a:t>The history of basketball began with its invention in 1891 in</a:t>
            </a:r>
            <a:r>
              <a:rPr lang="en" sz="1600">
                <a:solidFill>
                  <a:srgbClr val="000000"/>
                </a:solidFill>
                <a:uFill>
                  <a:noFill/>
                </a:uFill>
                <a:latin typeface="Calibri"/>
                <a:ea typeface="Calibri"/>
                <a:cs typeface="Calibri"/>
                <a:sym typeface="Calibri"/>
                <a:hlinkClick r:id="rId3">
                  <a:extLst>
                    <a:ext uri="{A12FA001-AC4F-418D-AE19-62706E023703}">
                      <ahyp:hlinkClr val="tx"/>
                    </a:ext>
                  </a:extLst>
                </a:hlinkClick>
              </a:rPr>
              <a:t> Springfield, Massachusetts</a:t>
            </a:r>
            <a:r>
              <a:rPr lang="en" sz="1600">
                <a:solidFill>
                  <a:srgbClr val="000000"/>
                </a:solidFill>
                <a:latin typeface="Calibri"/>
                <a:ea typeface="Calibri"/>
                <a:cs typeface="Calibri"/>
                <a:sym typeface="Calibri"/>
              </a:rPr>
              <a:t> by Canadian physical education instructor</a:t>
            </a:r>
            <a:r>
              <a:rPr lang="en" sz="1600">
                <a:solidFill>
                  <a:srgbClr val="000000"/>
                </a:solidFill>
                <a:uFill>
                  <a:noFill/>
                </a:uFill>
                <a:latin typeface="Calibri"/>
                <a:ea typeface="Calibri"/>
                <a:cs typeface="Calibri"/>
                <a:sym typeface="Calibri"/>
                <a:hlinkClick r:id="rId4">
                  <a:extLst>
                    <a:ext uri="{A12FA001-AC4F-418D-AE19-62706E023703}">
                      <ahyp:hlinkClr val="tx"/>
                    </a:ext>
                  </a:extLst>
                </a:hlinkClick>
              </a:rPr>
              <a:t> James Naismit</a:t>
            </a:r>
            <a:r>
              <a:rPr lang="en" sz="1600">
                <a:solidFill>
                  <a:srgbClr val="000000"/>
                </a:solidFill>
                <a:latin typeface="Calibri"/>
                <a:ea typeface="Calibri"/>
                <a:cs typeface="Calibri"/>
                <a:sym typeface="Calibri"/>
              </a:rPr>
              <a:t>h. </a:t>
            </a:r>
            <a:r>
              <a:rPr lang="en" sz="1600">
                <a:solidFill>
                  <a:srgbClr val="202122"/>
                </a:solidFill>
                <a:latin typeface="Calibri"/>
                <a:ea typeface="Calibri"/>
                <a:cs typeface="Calibri"/>
                <a:sym typeface="Calibri"/>
              </a:rPr>
              <a:t>It consisted of peach baskets for a net and a soccer style ball. He published 13 rules for the new game. He divided his class of eighteen into two teams of nine players each and set about teaching the basics of his new game. The objective of the game was to throw the basketball into the fruit baskets nailed to the lower railing of the gym balcony. The game became established quickly and grew very popular as the 20th century progressed, first in America and then in other parts of the world. </a:t>
            </a:r>
            <a:endParaRPr sz="16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16"/>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1200"/>
              </a:spcAft>
              <a:buNone/>
            </a:pPr>
            <a:r>
              <a:rPr lang="en" sz="2300">
                <a:solidFill>
                  <a:srgbClr val="202122"/>
                </a:solidFill>
                <a:latin typeface="Calibri"/>
                <a:ea typeface="Calibri"/>
                <a:cs typeface="Calibri"/>
                <a:sym typeface="Calibri"/>
              </a:rPr>
              <a:t>Basketball Today:</a:t>
            </a:r>
            <a:endParaRPr sz="3400"/>
          </a:p>
        </p:txBody>
      </p:sp>
      <p:sp>
        <p:nvSpPr>
          <p:cNvPr id="105" name="Google Shape;105;p16"/>
          <p:cNvSpPr txBox="1"/>
          <p:nvPr>
            <p:ph idx="1" type="body"/>
          </p:nvPr>
        </p:nvSpPr>
        <p:spPr>
          <a:xfrm>
            <a:off x="729450" y="2078875"/>
            <a:ext cx="7688700" cy="24453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None/>
            </a:pPr>
            <a:r>
              <a:rPr lang="en" sz="1600">
                <a:solidFill>
                  <a:srgbClr val="202122"/>
                </a:solidFill>
                <a:latin typeface="Calibri"/>
                <a:ea typeface="Calibri"/>
                <a:cs typeface="Calibri"/>
                <a:sym typeface="Calibri"/>
              </a:rPr>
              <a:t>Now much more advanced with different rule standards and ways of playing, basketball is a very popular sport. With professional leagues, collegiate level leagues, and several forms of basketball programs all around the world, basketball is a highly respected sport and enjoyed by many people. The highest level of basketball today is the NBA (National Basketball Association) for men, and the WNBA (Women’s National Basketball Association) for women. The athletes that play in these leagues are highly recognized throughout society, some having substantial social media followings and a public platform as celebrities. </a:t>
            </a:r>
            <a:endParaRPr sz="1600">
              <a:solidFill>
                <a:srgbClr val="202122"/>
              </a:solidFill>
              <a:latin typeface="Calibri"/>
              <a:ea typeface="Calibri"/>
              <a:cs typeface="Calibri"/>
              <a:sym typeface="Calibri"/>
            </a:endParaRPr>
          </a:p>
          <a:p>
            <a:pPr indent="0" lvl="0" marL="0" rtl="0" algn="l">
              <a:spcBef>
                <a:spcPts val="1200"/>
              </a:spcBef>
              <a:spcAft>
                <a:spcPts val="1200"/>
              </a:spcAft>
              <a:buNone/>
            </a:pPr>
            <a:r>
              <a:t/>
            </a:r>
            <a:endParaRPr sz="1700">
              <a:solidFill>
                <a:srgbClr val="202122"/>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17"/>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1200"/>
              </a:spcAft>
              <a:buSzPts val="990"/>
              <a:buNone/>
            </a:pPr>
            <a:r>
              <a:rPr lang="en" sz="2300">
                <a:solidFill>
                  <a:srgbClr val="202122"/>
                </a:solidFill>
                <a:latin typeface="Calibri"/>
                <a:ea typeface="Calibri"/>
                <a:cs typeface="Calibri"/>
                <a:sym typeface="Calibri"/>
              </a:rPr>
              <a:t>Basketball Today:</a:t>
            </a:r>
            <a:endParaRPr sz="2300"/>
          </a:p>
        </p:txBody>
      </p:sp>
      <p:sp>
        <p:nvSpPr>
          <p:cNvPr id="111" name="Google Shape;111;p17"/>
          <p:cNvSpPr txBox="1"/>
          <p:nvPr>
            <p:ph idx="1" type="body"/>
          </p:nvPr>
        </p:nvSpPr>
        <p:spPr>
          <a:xfrm>
            <a:off x="729450" y="2078875"/>
            <a:ext cx="7688700" cy="2261100"/>
          </a:xfrm>
          <a:prstGeom prst="rect">
            <a:avLst/>
          </a:prstGeom>
        </p:spPr>
        <p:txBody>
          <a:bodyPr anchorCtr="0" anchor="t" bIns="91425" lIns="91425" spcFirstLastPara="1" rIns="91425" wrap="square" tIns="91425">
            <a:noAutofit/>
          </a:bodyPr>
          <a:lstStyle/>
          <a:p>
            <a:pPr indent="0" lvl="0" marL="0" rtl="0" algn="l">
              <a:spcBef>
                <a:spcPts val="1200"/>
              </a:spcBef>
              <a:spcAft>
                <a:spcPts val="1200"/>
              </a:spcAft>
              <a:buNone/>
            </a:pPr>
            <a:r>
              <a:rPr lang="en" sz="1600">
                <a:solidFill>
                  <a:srgbClr val="202122"/>
                </a:solidFill>
                <a:latin typeface="Calibri"/>
                <a:ea typeface="Calibri"/>
                <a:cs typeface="Calibri"/>
                <a:sym typeface="Calibri"/>
              </a:rPr>
              <a:t>Basketball is a very fast-paced sport, to play at a high level you must be very physically fit. Those who play professionally take their training very seriously. They must work out daily, ensure they are working on their shots in the gym regularly, they must be always working on their craft to get to the next level.</a:t>
            </a:r>
            <a:endParaRPr sz="16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18"/>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1200"/>
              </a:spcAft>
              <a:buNone/>
            </a:pPr>
            <a:r>
              <a:rPr lang="en" sz="2300">
                <a:solidFill>
                  <a:srgbClr val="202122"/>
                </a:solidFill>
                <a:latin typeface="Calibri"/>
                <a:ea typeface="Calibri"/>
                <a:cs typeface="Calibri"/>
                <a:sym typeface="Calibri"/>
              </a:rPr>
              <a:t>The Difference Between the NBA and the WNBA:</a:t>
            </a:r>
            <a:endParaRPr sz="3500">
              <a:solidFill>
                <a:srgbClr val="202122"/>
              </a:solidFill>
              <a:latin typeface="Calibri"/>
              <a:ea typeface="Calibri"/>
              <a:cs typeface="Calibri"/>
              <a:sym typeface="Calibri"/>
            </a:endParaRPr>
          </a:p>
        </p:txBody>
      </p:sp>
      <p:sp>
        <p:nvSpPr>
          <p:cNvPr id="117" name="Google Shape;117;p18"/>
          <p:cNvSpPr txBox="1"/>
          <p:nvPr>
            <p:ph idx="1" type="body"/>
          </p:nvPr>
        </p:nvSpPr>
        <p:spPr>
          <a:xfrm>
            <a:off x="729450" y="2078875"/>
            <a:ext cx="7688700" cy="2261100"/>
          </a:xfrm>
          <a:prstGeom prst="rect">
            <a:avLst/>
          </a:prstGeom>
        </p:spPr>
        <p:txBody>
          <a:bodyPr anchorCtr="0" anchor="t" bIns="91425" lIns="91425" spcFirstLastPara="1" rIns="91425" wrap="square" tIns="91425">
            <a:noAutofit/>
          </a:bodyPr>
          <a:lstStyle/>
          <a:p>
            <a:pPr indent="0" lvl="0" marL="0" rtl="0" algn="l">
              <a:lnSpc>
                <a:spcPct val="95000"/>
              </a:lnSpc>
              <a:spcBef>
                <a:spcPts val="1200"/>
              </a:spcBef>
              <a:spcAft>
                <a:spcPts val="0"/>
              </a:spcAft>
              <a:buNone/>
            </a:pPr>
            <a:r>
              <a:rPr lang="en" sz="1600">
                <a:solidFill>
                  <a:srgbClr val="000000"/>
                </a:solidFill>
                <a:latin typeface="Calibri"/>
                <a:ea typeface="Calibri"/>
                <a:cs typeface="Calibri"/>
                <a:sym typeface="Calibri"/>
              </a:rPr>
              <a:t>Although you may think that the NBA is no different than the WNBA that isn't the case. Yes, both leagues play the same sport, they play the game the same way, with the same rules. The major separation between the two is the salary the athletes receive.</a:t>
            </a:r>
            <a:endParaRPr sz="1600">
              <a:solidFill>
                <a:srgbClr val="000000"/>
              </a:solidFill>
              <a:latin typeface="Calibri"/>
              <a:ea typeface="Calibri"/>
              <a:cs typeface="Calibri"/>
              <a:sym typeface="Calibri"/>
            </a:endParaRPr>
          </a:p>
          <a:p>
            <a:pPr indent="0" lvl="0" marL="0" rtl="0" algn="l">
              <a:lnSpc>
                <a:spcPct val="95000"/>
              </a:lnSpc>
              <a:spcBef>
                <a:spcPts val="1200"/>
              </a:spcBef>
              <a:spcAft>
                <a:spcPts val="0"/>
              </a:spcAft>
              <a:buNone/>
            </a:pPr>
            <a:r>
              <a:t/>
            </a:r>
            <a:endParaRPr sz="1600">
              <a:solidFill>
                <a:srgbClr val="000000"/>
              </a:solidFill>
              <a:latin typeface="Calibri"/>
              <a:ea typeface="Calibri"/>
              <a:cs typeface="Calibri"/>
              <a:sym typeface="Calibri"/>
            </a:endParaRPr>
          </a:p>
          <a:p>
            <a:pPr indent="0" lvl="0" marL="0" rtl="0" algn="l">
              <a:lnSpc>
                <a:spcPct val="95000"/>
              </a:lnSpc>
              <a:spcBef>
                <a:spcPts val="1200"/>
              </a:spcBef>
              <a:spcAft>
                <a:spcPts val="1200"/>
              </a:spcAft>
              <a:buNone/>
            </a:pPr>
            <a:r>
              <a:t/>
            </a:r>
            <a:endParaRPr sz="18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19"/>
          <p:cNvSpPr txBox="1"/>
          <p:nvPr>
            <p:ph type="title"/>
          </p:nvPr>
        </p:nvSpPr>
        <p:spPr>
          <a:xfrm>
            <a:off x="729450" y="1318650"/>
            <a:ext cx="7688700" cy="535200"/>
          </a:xfrm>
          <a:prstGeom prst="rect">
            <a:avLst/>
          </a:prstGeom>
        </p:spPr>
        <p:txBody>
          <a:bodyPr anchorCtr="0" anchor="t" bIns="91425" lIns="91425" spcFirstLastPara="1" rIns="91425" wrap="square" tIns="91425">
            <a:normAutofit/>
          </a:bodyPr>
          <a:lstStyle/>
          <a:p>
            <a:pPr indent="0" lvl="0" marL="0" rtl="0" algn="l">
              <a:lnSpc>
                <a:spcPct val="115000"/>
              </a:lnSpc>
              <a:spcBef>
                <a:spcPts val="1200"/>
              </a:spcBef>
              <a:spcAft>
                <a:spcPts val="1200"/>
              </a:spcAft>
              <a:buNone/>
            </a:pPr>
            <a:r>
              <a:rPr lang="en" sz="2300">
                <a:solidFill>
                  <a:srgbClr val="202122"/>
                </a:solidFill>
                <a:latin typeface="Calibri"/>
                <a:ea typeface="Calibri"/>
                <a:cs typeface="Calibri"/>
                <a:sym typeface="Calibri"/>
              </a:rPr>
              <a:t>The Difference Between the NBA and the WNBA:</a:t>
            </a:r>
            <a:endParaRPr sz="3700"/>
          </a:p>
        </p:txBody>
      </p:sp>
      <p:sp>
        <p:nvSpPr>
          <p:cNvPr id="123" name="Google Shape;123;p19"/>
          <p:cNvSpPr txBox="1"/>
          <p:nvPr>
            <p:ph idx="1" type="body"/>
          </p:nvPr>
        </p:nvSpPr>
        <p:spPr>
          <a:xfrm>
            <a:off x="729450" y="2078875"/>
            <a:ext cx="7688700" cy="2849700"/>
          </a:xfrm>
          <a:prstGeom prst="rect">
            <a:avLst/>
          </a:prstGeom>
        </p:spPr>
        <p:txBody>
          <a:bodyPr anchorCtr="0" anchor="t" bIns="91425" lIns="91425" spcFirstLastPara="1" rIns="91425" wrap="square" tIns="91425">
            <a:noAutofit/>
          </a:bodyPr>
          <a:lstStyle/>
          <a:p>
            <a:pPr indent="0" lvl="0" marL="0" rtl="0" algn="l">
              <a:lnSpc>
                <a:spcPct val="105000"/>
              </a:lnSpc>
              <a:spcBef>
                <a:spcPts val="1200"/>
              </a:spcBef>
              <a:spcAft>
                <a:spcPts val="0"/>
              </a:spcAft>
              <a:buSzPts val="770"/>
              <a:buNone/>
            </a:pPr>
            <a:r>
              <a:rPr lang="en" sz="1600">
                <a:solidFill>
                  <a:srgbClr val="000000"/>
                </a:solidFill>
                <a:latin typeface="Calibri"/>
                <a:ea typeface="Calibri"/>
                <a:cs typeface="Calibri"/>
                <a:sym typeface="Calibri"/>
              </a:rPr>
              <a:t>WNBA players make only 20% of a minimum salary for an NBA player. For instance, say an NBA player is making 500,000 dollars a year, an average WNBA player would only earn 100,000 dollars for essentially doing the exact same job. Along with that is the fact even very successful players that are highly skilled and well known still will not come close to the salary of an NBA player who sits the bench (does not play in games). For example the WNBA No. 1 draft pick  will gross a mere $53,537, In comparison, the starting salary for the NBA for the 2018–19 season was</a:t>
            </a:r>
            <a:r>
              <a:rPr lang="en" sz="1600">
                <a:solidFill>
                  <a:srgbClr val="000000"/>
                </a:solidFill>
                <a:uFill>
                  <a:noFill/>
                </a:uFill>
                <a:latin typeface="Calibri"/>
                <a:ea typeface="Calibri"/>
                <a:cs typeface="Calibri"/>
                <a:sym typeface="Calibri"/>
                <a:hlinkClick r:id="rId3">
                  <a:extLst>
                    <a:ext uri="{A12FA001-AC4F-418D-AE19-62706E023703}">
                      <ahyp:hlinkClr val="tx"/>
                    </a:ext>
                  </a:extLst>
                </a:hlinkClick>
              </a:rPr>
              <a:t> $582,180</a:t>
            </a:r>
            <a:r>
              <a:rPr lang="en" sz="1600">
                <a:solidFill>
                  <a:srgbClr val="000000"/>
                </a:solidFill>
                <a:latin typeface="Calibri"/>
                <a:ea typeface="Calibri"/>
                <a:cs typeface="Calibri"/>
                <a:sym typeface="Calibri"/>
              </a:rPr>
              <a:t>. Overall, the average WNBA players make around $79,000 while the maximum salary caps at $117,500. The minimum player salary for players with three or more years of service is $56,375.</a:t>
            </a:r>
            <a:endParaRPr sz="1600">
              <a:solidFill>
                <a:srgbClr val="000000"/>
              </a:solidFill>
              <a:latin typeface="Calibri"/>
              <a:ea typeface="Calibri"/>
              <a:cs typeface="Calibri"/>
              <a:sym typeface="Calibri"/>
            </a:endParaRPr>
          </a:p>
          <a:p>
            <a:pPr indent="0" lvl="0" marL="0" rtl="0" algn="l">
              <a:lnSpc>
                <a:spcPct val="85000"/>
              </a:lnSpc>
              <a:spcBef>
                <a:spcPts val="1200"/>
              </a:spcBef>
              <a:spcAft>
                <a:spcPts val="1200"/>
              </a:spcAft>
              <a:buSzPts val="770"/>
              <a:buNone/>
            </a:pPr>
            <a:r>
              <a:t/>
            </a:r>
            <a:endParaRPr sz="1700">
              <a:solidFill>
                <a:srgbClr val="000000"/>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20"/>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1200"/>
              </a:spcAft>
              <a:buNone/>
            </a:pPr>
            <a:r>
              <a:rPr lang="en" sz="2300">
                <a:solidFill>
                  <a:srgbClr val="202122"/>
                </a:solidFill>
                <a:latin typeface="Calibri"/>
                <a:ea typeface="Calibri"/>
                <a:cs typeface="Calibri"/>
                <a:sym typeface="Calibri"/>
              </a:rPr>
              <a:t>The Difference Between the NBA and the WNBA:</a:t>
            </a:r>
            <a:endParaRPr/>
          </a:p>
        </p:txBody>
      </p:sp>
      <p:sp>
        <p:nvSpPr>
          <p:cNvPr id="129" name="Google Shape;129;p20"/>
          <p:cNvSpPr txBox="1"/>
          <p:nvPr>
            <p:ph idx="1" type="body"/>
          </p:nvPr>
        </p:nvSpPr>
        <p:spPr>
          <a:xfrm>
            <a:off x="729450" y="1946200"/>
            <a:ext cx="7688700" cy="2881500"/>
          </a:xfrm>
          <a:prstGeom prst="rect">
            <a:avLst/>
          </a:prstGeom>
        </p:spPr>
        <p:txBody>
          <a:bodyPr anchorCtr="0" anchor="t" bIns="91425" lIns="91425" spcFirstLastPara="1" rIns="91425" wrap="square" tIns="91425">
            <a:noAutofit/>
          </a:bodyPr>
          <a:lstStyle/>
          <a:p>
            <a:pPr indent="0" lvl="0" marL="0" rtl="0" algn="l">
              <a:spcBef>
                <a:spcPts val="1200"/>
              </a:spcBef>
              <a:spcAft>
                <a:spcPts val="1200"/>
              </a:spcAft>
              <a:buNone/>
            </a:pPr>
            <a:r>
              <a:rPr lang="en" sz="1600">
                <a:solidFill>
                  <a:srgbClr val="000000"/>
                </a:solidFill>
                <a:latin typeface="Calibri"/>
                <a:ea typeface="Calibri"/>
                <a:cs typeface="Calibri"/>
                <a:sym typeface="Calibri"/>
              </a:rPr>
              <a:t>Many WNBA players feel it is unjust that they make such a low salary compared to NBA players and they have spoken out about it before. For example, Dallas Wings point guard Skylar Diggins-Smith has said that “she wanted to be paid like a man.” Diggins-Smith has made hundreds of thousands of dollars during her five seasons in the WNBA, yet she feels it is unfair that she makes considerably less than NBA players. She stated “I’m the highest paid player on the Dallas Wings, and my salary is in the low six figures. Harrison Barnes, the highest paid player on the Dallas Mavericks (NBA team), made $24 million last season.” Think about what an enormous gap is between those two numbers for players who essentially do the same job but just because of a different gender one is paid substantially less?</a:t>
            </a:r>
            <a:endParaRPr sz="16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21"/>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1200"/>
              </a:spcAft>
              <a:buNone/>
            </a:pPr>
            <a:r>
              <a:rPr lang="en" sz="2300">
                <a:solidFill>
                  <a:srgbClr val="202122"/>
                </a:solidFill>
                <a:latin typeface="Calibri"/>
                <a:ea typeface="Calibri"/>
                <a:cs typeface="Calibri"/>
                <a:sym typeface="Calibri"/>
              </a:rPr>
              <a:t>The Difference Between the NBA and the WNBA:</a:t>
            </a:r>
            <a:endParaRPr/>
          </a:p>
        </p:txBody>
      </p:sp>
      <p:sp>
        <p:nvSpPr>
          <p:cNvPr id="135" name="Google Shape;135;p21"/>
          <p:cNvSpPr txBox="1"/>
          <p:nvPr>
            <p:ph idx="1" type="body"/>
          </p:nvPr>
        </p:nvSpPr>
        <p:spPr>
          <a:xfrm>
            <a:off x="729450" y="2078875"/>
            <a:ext cx="7688700" cy="2261100"/>
          </a:xfrm>
          <a:prstGeom prst="rect">
            <a:avLst/>
          </a:prstGeom>
        </p:spPr>
        <p:txBody>
          <a:bodyPr anchorCtr="0" anchor="t" bIns="91425" lIns="91425" spcFirstLastPara="1" rIns="91425" wrap="square" tIns="91425">
            <a:noAutofit/>
          </a:bodyPr>
          <a:lstStyle/>
          <a:p>
            <a:pPr indent="0" lvl="0" marL="0" rtl="0" algn="l">
              <a:spcBef>
                <a:spcPts val="1200"/>
              </a:spcBef>
              <a:spcAft>
                <a:spcPts val="1200"/>
              </a:spcAft>
              <a:buNone/>
            </a:pPr>
            <a:r>
              <a:rPr lang="en" sz="1600">
                <a:solidFill>
                  <a:srgbClr val="000000"/>
                </a:solidFill>
                <a:latin typeface="Calibri"/>
                <a:ea typeface="Calibri"/>
                <a:cs typeface="Calibri"/>
                <a:sym typeface="Calibri"/>
              </a:rPr>
              <a:t>Critics argue that WNBA players earn less because the league only generates $25 million in annual revenue while the NBA rakes in a whopping $7.4 billion. The WNBA also receives less money in broadcast rights than the NBA. WNBA teams also play 34 games in a season for about four and a half months if they do not make the playoffs. By comparison, NBA teams play 82 games in the regular season for six months while the finals can stretch the season another two months.</a:t>
            </a:r>
            <a:endParaRPr sz="17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22"/>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1200"/>
              </a:spcAft>
              <a:buNone/>
            </a:pPr>
            <a:r>
              <a:rPr lang="en" sz="2300">
                <a:solidFill>
                  <a:srgbClr val="202122"/>
                </a:solidFill>
                <a:latin typeface="Calibri"/>
                <a:ea typeface="Calibri"/>
                <a:cs typeface="Calibri"/>
                <a:sym typeface="Calibri"/>
              </a:rPr>
              <a:t>The Difference Between the NBA and the WNBA:</a:t>
            </a:r>
            <a:endParaRPr/>
          </a:p>
        </p:txBody>
      </p:sp>
      <p:sp>
        <p:nvSpPr>
          <p:cNvPr id="141" name="Google Shape;141;p22"/>
          <p:cNvSpPr txBox="1"/>
          <p:nvPr>
            <p:ph idx="1" type="body"/>
          </p:nvPr>
        </p:nvSpPr>
        <p:spPr>
          <a:xfrm>
            <a:off x="729450" y="2078875"/>
            <a:ext cx="7688700" cy="2261100"/>
          </a:xfrm>
          <a:prstGeom prst="rect">
            <a:avLst/>
          </a:prstGeom>
        </p:spPr>
        <p:txBody>
          <a:bodyPr anchorCtr="0" anchor="t" bIns="91425" lIns="91425" spcFirstLastPara="1" rIns="91425" wrap="square" tIns="91425">
            <a:normAutofit/>
          </a:bodyPr>
          <a:lstStyle/>
          <a:p>
            <a:pPr indent="0" lvl="0" marL="0" rtl="0" algn="l">
              <a:spcBef>
                <a:spcPts val="1200"/>
              </a:spcBef>
              <a:spcAft>
                <a:spcPts val="1200"/>
              </a:spcAft>
              <a:buNone/>
            </a:pPr>
            <a:r>
              <a:rPr lang="en" sz="1600">
                <a:solidFill>
                  <a:srgbClr val="000000"/>
                </a:solidFill>
                <a:latin typeface="Calibri"/>
                <a:ea typeface="Calibri"/>
                <a:cs typeface="Calibri"/>
                <a:sym typeface="Calibri"/>
              </a:rPr>
              <a:t>Many people who watch the NBA feel as if the athletes of the WNBA are less talented and skilled than NBA players. Even though these women have clearly been acknowledged for their skills by having made it as far as the WNBA, there are still people who doubt their abilities.  </a:t>
            </a:r>
            <a:endParaRPr sz="17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23"/>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1200"/>
              </a:spcAft>
              <a:buNone/>
            </a:pPr>
            <a:r>
              <a:rPr lang="en" sz="2300">
                <a:solidFill>
                  <a:srgbClr val="000000"/>
                </a:solidFill>
                <a:latin typeface="Calibri"/>
                <a:ea typeface="Calibri"/>
                <a:cs typeface="Calibri"/>
                <a:sym typeface="Calibri"/>
              </a:rPr>
              <a:t>The Science Behind the Matter:</a:t>
            </a:r>
            <a:endParaRPr sz="3700"/>
          </a:p>
        </p:txBody>
      </p:sp>
      <p:sp>
        <p:nvSpPr>
          <p:cNvPr id="147" name="Google Shape;147;p23"/>
          <p:cNvSpPr txBox="1"/>
          <p:nvPr>
            <p:ph idx="1" type="body"/>
          </p:nvPr>
        </p:nvSpPr>
        <p:spPr>
          <a:xfrm>
            <a:off x="729450" y="1853850"/>
            <a:ext cx="7688700" cy="3062100"/>
          </a:xfrm>
          <a:prstGeom prst="rect">
            <a:avLst/>
          </a:prstGeom>
        </p:spPr>
        <p:txBody>
          <a:bodyPr anchorCtr="0" anchor="t" bIns="91425" lIns="91425" spcFirstLastPara="1" rIns="91425" wrap="square" tIns="91425">
            <a:noAutofit/>
          </a:bodyPr>
          <a:lstStyle/>
          <a:p>
            <a:pPr indent="0" lvl="0" marL="0" rtl="0" algn="l">
              <a:spcBef>
                <a:spcPts val="1200"/>
              </a:spcBef>
              <a:spcAft>
                <a:spcPts val="1200"/>
              </a:spcAft>
              <a:buNone/>
            </a:pPr>
            <a:r>
              <a:rPr lang="en" sz="1600">
                <a:solidFill>
                  <a:srgbClr val="000000"/>
                </a:solidFill>
                <a:latin typeface="Calibri"/>
                <a:ea typeface="Calibri"/>
                <a:cs typeface="Calibri"/>
                <a:sym typeface="Calibri"/>
              </a:rPr>
              <a:t>Although women and men have been scientifically proven to have very minimal differences between their brains, meaning that there's no such thing as a "male" or "female" brain, but rather that the brains of both sexes are a</a:t>
            </a:r>
            <a:r>
              <a:rPr lang="en" sz="1600">
                <a:solidFill>
                  <a:srgbClr val="000000"/>
                </a:solidFill>
                <a:uFill>
                  <a:noFill/>
                </a:uFill>
                <a:latin typeface="Calibri"/>
                <a:ea typeface="Calibri"/>
                <a:cs typeface="Calibri"/>
                <a:sym typeface="Calibri"/>
                <a:hlinkClick r:id="rId3">
                  <a:extLst>
                    <a:ext uri="{A12FA001-AC4F-418D-AE19-62706E023703}">
                      <ahyp:hlinkClr val="tx"/>
                    </a:ext>
                  </a:extLst>
                </a:hlinkClick>
              </a:rPr>
              <a:t> mosaic of male like and </a:t>
            </a:r>
            <a:r>
              <a:rPr lang="en" sz="1600">
                <a:solidFill>
                  <a:srgbClr val="000000"/>
                </a:solidFill>
                <a:uFill>
                  <a:noFill/>
                </a:uFill>
                <a:latin typeface="Calibri"/>
                <a:ea typeface="Calibri"/>
                <a:cs typeface="Calibri"/>
                <a:sym typeface="Calibri"/>
                <a:hlinkClick r:id="rId4">
                  <a:extLst>
                    <a:ext uri="{A12FA001-AC4F-418D-AE19-62706E023703}">
                      <ahyp:hlinkClr val="tx"/>
                    </a:ext>
                  </a:extLst>
                </a:hlinkClick>
              </a:rPr>
              <a:t>female like</a:t>
            </a:r>
            <a:r>
              <a:rPr lang="en" sz="1600">
                <a:solidFill>
                  <a:srgbClr val="000000"/>
                </a:solidFill>
                <a:uFill>
                  <a:noFill/>
                </a:uFill>
                <a:latin typeface="Calibri"/>
                <a:ea typeface="Calibri"/>
                <a:cs typeface="Calibri"/>
                <a:sym typeface="Calibri"/>
                <a:hlinkClick r:id="rId5">
                  <a:extLst>
                    <a:ext uri="{A12FA001-AC4F-418D-AE19-62706E023703}">
                      <ahyp:hlinkClr val="tx"/>
                    </a:ext>
                  </a:extLst>
                </a:hlinkClick>
              </a:rPr>
              <a:t> features</a:t>
            </a:r>
            <a:r>
              <a:rPr lang="en" sz="1600">
                <a:solidFill>
                  <a:srgbClr val="000000"/>
                </a:solidFill>
                <a:latin typeface="Calibri"/>
                <a:ea typeface="Calibri"/>
                <a:cs typeface="Calibri"/>
                <a:sym typeface="Calibri"/>
              </a:rPr>
              <a:t>. Women and men are both fully capable of doing the same tasks when it comes to using mind power. On the other hand, there is a difference between women and men in the physical aspect. Men are physically stronger than women, on average. A</a:t>
            </a:r>
            <a:r>
              <a:rPr lang="en" sz="1600">
                <a:solidFill>
                  <a:srgbClr val="000000"/>
                </a:solidFill>
                <a:uFill>
                  <a:noFill/>
                </a:uFill>
                <a:latin typeface="Calibri"/>
                <a:ea typeface="Calibri"/>
                <a:cs typeface="Calibri"/>
                <a:sym typeface="Calibri"/>
                <a:hlinkClick r:id="rId6">
                  <a:extLst>
                    <a:ext uri="{A12FA001-AC4F-418D-AE19-62706E023703}">
                      <ahyp:hlinkClr val="tx"/>
                    </a:ext>
                  </a:extLst>
                </a:hlinkClick>
              </a:rPr>
              <a:t> study in the Journal of Applied Physiology</a:t>
            </a:r>
            <a:r>
              <a:rPr lang="en" sz="1600">
                <a:solidFill>
                  <a:srgbClr val="000000"/>
                </a:solidFill>
                <a:latin typeface="Calibri"/>
                <a:ea typeface="Calibri"/>
                <a:cs typeface="Calibri"/>
                <a:sym typeface="Calibri"/>
              </a:rPr>
              <a:t> found that men had an average of 26 lbs. (12 kilograms) more skeletal muscle mass than women. Women also exhibited about 40 percent less upper-body strength and 33 percent less lower-body strength</a:t>
            </a:r>
            <a:endParaRPr sz="17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24"/>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sz="2300">
                <a:solidFill>
                  <a:srgbClr val="000000"/>
                </a:solidFill>
                <a:latin typeface="Calibri"/>
                <a:ea typeface="Calibri"/>
                <a:cs typeface="Calibri"/>
                <a:sym typeface="Calibri"/>
              </a:rPr>
              <a:t>The Science Behind the Matter:</a:t>
            </a:r>
            <a:endParaRPr sz="3700"/>
          </a:p>
          <a:p>
            <a:pPr indent="0" lvl="0" marL="0" rtl="0" algn="l">
              <a:spcBef>
                <a:spcPts val="1200"/>
              </a:spcBef>
              <a:spcAft>
                <a:spcPts val="0"/>
              </a:spcAft>
              <a:buNone/>
            </a:pPr>
            <a:r>
              <a:t/>
            </a:r>
            <a:endParaRPr/>
          </a:p>
        </p:txBody>
      </p:sp>
      <p:sp>
        <p:nvSpPr>
          <p:cNvPr id="153" name="Google Shape;153;p24"/>
          <p:cNvSpPr txBox="1"/>
          <p:nvPr>
            <p:ph idx="1" type="body"/>
          </p:nvPr>
        </p:nvSpPr>
        <p:spPr>
          <a:xfrm>
            <a:off x="729450" y="2078875"/>
            <a:ext cx="7688700" cy="2261100"/>
          </a:xfrm>
          <a:prstGeom prst="rect">
            <a:avLst/>
          </a:prstGeom>
        </p:spPr>
        <p:txBody>
          <a:bodyPr anchorCtr="0" anchor="t" bIns="91425" lIns="91425" spcFirstLastPara="1" rIns="91425" wrap="square" tIns="91425">
            <a:noAutofit/>
          </a:bodyPr>
          <a:lstStyle/>
          <a:p>
            <a:pPr indent="0" lvl="0" marL="0" rtl="0" algn="l">
              <a:spcBef>
                <a:spcPts val="1200"/>
              </a:spcBef>
              <a:spcAft>
                <a:spcPts val="1200"/>
              </a:spcAft>
              <a:buNone/>
            </a:pPr>
            <a:r>
              <a:rPr lang="en" sz="1600">
                <a:solidFill>
                  <a:srgbClr val="000000"/>
                </a:solidFill>
                <a:latin typeface="Calibri"/>
                <a:ea typeface="Calibri"/>
                <a:cs typeface="Calibri"/>
                <a:sym typeface="Calibri"/>
              </a:rPr>
              <a:t>This is not always the case, in some scenarios there are women that are physically stronger than men, but most often, men have a physical advantage over women. This as well links back to the question, why are NBA players paid more than WNBA players? Many would argue that it is the men's physical abilities that separate them from the women's league. Being proven to have more strength it can be said that their game is more advanced, meaning it moves at a faster pace, there is more physicality, and a higher level of competition. </a:t>
            </a:r>
            <a:endParaRPr sz="160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25"/>
          <p:cNvSpPr txBox="1"/>
          <p:nvPr>
            <p:ph type="title"/>
          </p:nvPr>
        </p:nvSpPr>
        <p:spPr>
          <a:xfrm>
            <a:off x="729450" y="1263750"/>
            <a:ext cx="7688700" cy="4551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sz="2300">
                <a:solidFill>
                  <a:srgbClr val="000000"/>
                </a:solidFill>
                <a:latin typeface="Calibri"/>
                <a:ea typeface="Calibri"/>
                <a:cs typeface="Calibri"/>
                <a:sym typeface="Calibri"/>
              </a:rPr>
              <a:t>Growing Up in a Male Dominated Environment:</a:t>
            </a:r>
            <a:endParaRPr sz="2300">
              <a:solidFill>
                <a:srgbClr val="000000"/>
              </a:solidFill>
              <a:latin typeface="Calibri"/>
              <a:ea typeface="Calibri"/>
              <a:cs typeface="Calibri"/>
              <a:sym typeface="Calibri"/>
            </a:endParaRPr>
          </a:p>
          <a:p>
            <a:pPr indent="0" lvl="0" marL="0" rtl="0" algn="l">
              <a:spcBef>
                <a:spcPts val="1200"/>
              </a:spcBef>
              <a:spcAft>
                <a:spcPts val="0"/>
              </a:spcAft>
              <a:buNone/>
            </a:pPr>
            <a:r>
              <a:t/>
            </a:r>
            <a:endParaRPr/>
          </a:p>
        </p:txBody>
      </p:sp>
      <p:sp>
        <p:nvSpPr>
          <p:cNvPr id="159" name="Google Shape;159;p25"/>
          <p:cNvSpPr txBox="1"/>
          <p:nvPr>
            <p:ph idx="1" type="body"/>
          </p:nvPr>
        </p:nvSpPr>
        <p:spPr>
          <a:xfrm>
            <a:off x="729450" y="1933550"/>
            <a:ext cx="7688700" cy="3146700"/>
          </a:xfrm>
          <a:prstGeom prst="rect">
            <a:avLst/>
          </a:prstGeom>
        </p:spPr>
        <p:txBody>
          <a:bodyPr anchorCtr="0" anchor="t" bIns="91425" lIns="91425" spcFirstLastPara="1" rIns="91425" wrap="square" tIns="91425">
            <a:noAutofit/>
          </a:bodyPr>
          <a:lstStyle/>
          <a:p>
            <a:pPr indent="0" lvl="0" marL="0" rtl="0" algn="l">
              <a:spcBef>
                <a:spcPts val="1200"/>
              </a:spcBef>
              <a:spcAft>
                <a:spcPts val="1200"/>
              </a:spcAft>
              <a:buNone/>
            </a:pPr>
            <a:r>
              <a:rPr lang="en" sz="1600">
                <a:solidFill>
                  <a:srgbClr val="000000"/>
                </a:solidFill>
                <a:latin typeface="Calibri"/>
                <a:ea typeface="Calibri"/>
                <a:cs typeface="Calibri"/>
                <a:sym typeface="Calibri"/>
              </a:rPr>
              <a:t>Another substantial aspect of the division of men and women is society's mindset. Growing up as a young girl, many adults around us were gender biased without even knowing it. For example, in school when a teacher asks for “Two strong boys” to come and lift something for them, as to suggest even at a school level that boys are still physically stronger than girls. This ideology brands young children to feed into the mindset that men are superior to women, when in fact this is not the case. Contrary to what is said above, it is scientifically proven that girls mature faster than boys. Girls physically mature faster than boys on a physical level as well due to the quicker process of puberty. Girls undergo puberty earlier than boys by about 1-2 years, and generally finish the stages of puberty quicker than males due to their differences in biology.</a:t>
            </a:r>
            <a:endParaRPr sz="170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26"/>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1200"/>
              </a:spcAft>
              <a:buNone/>
            </a:pPr>
            <a:r>
              <a:rPr lang="en" sz="2300">
                <a:solidFill>
                  <a:srgbClr val="000000"/>
                </a:solidFill>
                <a:latin typeface="Calibri"/>
                <a:ea typeface="Calibri"/>
                <a:cs typeface="Calibri"/>
                <a:sym typeface="Calibri"/>
              </a:rPr>
              <a:t>Growing Up in a Male Dominated Environment:</a:t>
            </a:r>
            <a:endParaRPr/>
          </a:p>
        </p:txBody>
      </p:sp>
      <p:sp>
        <p:nvSpPr>
          <p:cNvPr id="165" name="Google Shape;165;p26"/>
          <p:cNvSpPr txBox="1"/>
          <p:nvPr>
            <p:ph idx="1" type="body"/>
          </p:nvPr>
        </p:nvSpPr>
        <p:spPr>
          <a:xfrm>
            <a:off x="729450" y="2078875"/>
            <a:ext cx="7688700" cy="2261100"/>
          </a:xfrm>
          <a:prstGeom prst="rect">
            <a:avLst/>
          </a:prstGeom>
        </p:spPr>
        <p:txBody>
          <a:bodyPr anchorCtr="0" anchor="t" bIns="91425" lIns="91425" spcFirstLastPara="1" rIns="91425" wrap="square" tIns="91425">
            <a:noAutofit/>
          </a:bodyPr>
          <a:lstStyle/>
          <a:p>
            <a:pPr indent="0" lvl="0" marL="0" rtl="0" algn="l">
              <a:spcBef>
                <a:spcPts val="1200"/>
              </a:spcBef>
              <a:spcAft>
                <a:spcPts val="1200"/>
              </a:spcAft>
              <a:buNone/>
            </a:pPr>
            <a:r>
              <a:rPr lang="en" sz="1600">
                <a:solidFill>
                  <a:srgbClr val="000000"/>
                </a:solidFill>
                <a:latin typeface="Calibri"/>
                <a:ea typeface="Calibri"/>
                <a:cs typeface="Calibri"/>
                <a:sym typeface="Calibri"/>
              </a:rPr>
              <a:t>Once again, this ideology comes into play that once you have finished school and began your career in the workforce. Even today in society we have many careers that are dubbed as “male dominated professions''. When something is publicly and socially accepted as male dominant or masculine it is very difficult to break that stereotype. As a woman entering the workforce you are more likely to be persuaded to work “female suited” jobs. If you are to beat the odds and get educational training in a male dominated field it may still prove very difficult to find employment. Companies cannot be compelled to hire women for a “man's job”. I feel that we, as a society are not accepting of the fact that genders should be treated as equals. </a:t>
            </a:r>
            <a:endParaRPr sz="170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27"/>
          <p:cNvSpPr txBox="1"/>
          <p:nvPr>
            <p:ph type="title"/>
          </p:nvPr>
        </p:nvSpPr>
        <p:spPr>
          <a:xfrm>
            <a:off x="729450" y="1289025"/>
            <a:ext cx="7688700" cy="5649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1200"/>
              </a:spcAft>
              <a:buNone/>
            </a:pPr>
            <a:r>
              <a:rPr lang="en" sz="2300">
                <a:solidFill>
                  <a:srgbClr val="000000"/>
                </a:solidFill>
                <a:highlight>
                  <a:srgbClr val="FFFFFF"/>
                </a:highlight>
                <a:latin typeface="Calibri"/>
                <a:ea typeface="Calibri"/>
                <a:cs typeface="Calibri"/>
                <a:sym typeface="Calibri"/>
              </a:rPr>
              <a:t>Other Jobs that Face Financial Inequalities:</a:t>
            </a:r>
            <a:endParaRPr sz="2300"/>
          </a:p>
        </p:txBody>
      </p:sp>
      <p:sp>
        <p:nvSpPr>
          <p:cNvPr id="171" name="Google Shape;171;p27"/>
          <p:cNvSpPr txBox="1"/>
          <p:nvPr>
            <p:ph idx="1" type="body"/>
          </p:nvPr>
        </p:nvSpPr>
        <p:spPr>
          <a:xfrm>
            <a:off x="729450" y="1853925"/>
            <a:ext cx="7548300" cy="2152200"/>
          </a:xfrm>
          <a:prstGeom prst="rect">
            <a:avLst/>
          </a:prstGeom>
        </p:spPr>
        <p:txBody>
          <a:bodyPr anchorCtr="0" anchor="t" bIns="91425" lIns="91425" spcFirstLastPara="1" rIns="91425" wrap="square" tIns="91425">
            <a:noAutofit/>
          </a:bodyPr>
          <a:lstStyle/>
          <a:p>
            <a:pPr indent="0" lvl="0" marL="0" rtl="0" algn="l">
              <a:spcBef>
                <a:spcPts val="1200"/>
              </a:spcBef>
              <a:spcAft>
                <a:spcPts val="1200"/>
              </a:spcAft>
              <a:buNone/>
            </a:pPr>
            <a:r>
              <a:rPr lang="en" sz="1625">
                <a:solidFill>
                  <a:srgbClr val="000000"/>
                </a:solidFill>
                <a:latin typeface="Calibri"/>
                <a:ea typeface="Calibri"/>
                <a:cs typeface="Calibri"/>
                <a:sym typeface="Calibri"/>
              </a:rPr>
              <a:t>Equal pay is still a huge controversy among society today. It is still factual that men, on average, make a higher salary than women. Although working the same job, women workers in Canada earned an average of 69 cents for every dollar earned by men. Although this number can fluctuate between different professions, this general statistic is still accurate. Basketball players are not the only athletes experiencing a division amongst men and women when it comes to salary. </a:t>
            </a:r>
            <a:endParaRPr sz="140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28"/>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1200"/>
              </a:spcAft>
              <a:buNone/>
            </a:pPr>
            <a:r>
              <a:rPr lang="en" sz="2300">
                <a:solidFill>
                  <a:srgbClr val="000000"/>
                </a:solidFill>
                <a:highlight>
                  <a:srgbClr val="FFFFFF"/>
                </a:highlight>
                <a:latin typeface="Calibri"/>
                <a:ea typeface="Calibri"/>
                <a:cs typeface="Calibri"/>
                <a:sym typeface="Calibri"/>
              </a:rPr>
              <a:t>Other Jobs that Face Financial Inequalities:</a:t>
            </a:r>
            <a:endParaRPr/>
          </a:p>
        </p:txBody>
      </p:sp>
      <p:sp>
        <p:nvSpPr>
          <p:cNvPr id="177" name="Google Shape;177;p28"/>
          <p:cNvSpPr txBox="1"/>
          <p:nvPr>
            <p:ph idx="1" type="body"/>
          </p:nvPr>
        </p:nvSpPr>
        <p:spPr>
          <a:xfrm>
            <a:off x="729450" y="2078875"/>
            <a:ext cx="7688700" cy="2261100"/>
          </a:xfrm>
          <a:prstGeom prst="rect">
            <a:avLst/>
          </a:prstGeom>
        </p:spPr>
        <p:txBody>
          <a:bodyPr anchorCtr="0" anchor="t" bIns="91425" lIns="91425" spcFirstLastPara="1" rIns="91425" wrap="square" tIns="91425">
            <a:normAutofit lnSpcReduction="20000"/>
          </a:bodyPr>
          <a:lstStyle/>
          <a:p>
            <a:pPr indent="0" lvl="0" marL="0" rtl="0" algn="l">
              <a:spcBef>
                <a:spcPts val="1200"/>
              </a:spcBef>
              <a:spcAft>
                <a:spcPts val="0"/>
              </a:spcAft>
              <a:buNone/>
            </a:pPr>
            <a:r>
              <a:rPr lang="en" sz="1625">
                <a:solidFill>
                  <a:srgbClr val="000000"/>
                </a:solidFill>
                <a:latin typeface="Calibri"/>
                <a:ea typeface="Calibri"/>
                <a:cs typeface="Calibri"/>
                <a:sym typeface="Calibri"/>
              </a:rPr>
              <a:t>The sport of the highest equality amongst men and women is tennis. For instance, Canadian tennis player Bianca Andreescu was awarded</a:t>
            </a:r>
            <a:r>
              <a:rPr lang="en" sz="1625">
                <a:solidFill>
                  <a:srgbClr val="000000"/>
                </a:solidFill>
                <a:uFill>
                  <a:noFill/>
                </a:uFill>
                <a:latin typeface="Calibri"/>
                <a:ea typeface="Calibri"/>
                <a:cs typeface="Calibri"/>
                <a:sym typeface="Calibri"/>
                <a:hlinkClick r:id="rId3">
                  <a:extLst>
                    <a:ext uri="{A12FA001-AC4F-418D-AE19-62706E023703}">
                      <ahyp:hlinkClr val="tx"/>
                    </a:ext>
                  </a:extLst>
                </a:hlinkClick>
              </a:rPr>
              <a:t> $3.85 million</a:t>
            </a:r>
            <a:r>
              <a:rPr lang="en" sz="1625">
                <a:solidFill>
                  <a:srgbClr val="000000"/>
                </a:solidFill>
                <a:latin typeface="Calibri"/>
                <a:ea typeface="Calibri"/>
                <a:cs typeface="Calibri"/>
                <a:sym typeface="Calibri"/>
              </a:rPr>
              <a:t> for winning the 2019 U.S. Open women’s singles title. Men’s singles champion Rafael Nadal was also given $3.85 million. If this sounds like an abnormality for sports, it is. In fact, tennis is the only major sport in which men and women receive the same amount of prize money for winning Grand Slam tournaments. Female tennis players are the</a:t>
            </a:r>
            <a:r>
              <a:rPr lang="en" sz="1625">
                <a:solidFill>
                  <a:srgbClr val="000000"/>
                </a:solidFill>
                <a:uFill>
                  <a:noFill/>
                </a:uFill>
                <a:latin typeface="Calibri"/>
                <a:ea typeface="Calibri"/>
                <a:cs typeface="Calibri"/>
                <a:sym typeface="Calibri"/>
                <a:hlinkClick r:id="rId4">
                  <a:extLst>
                    <a:ext uri="{A12FA001-AC4F-418D-AE19-62706E023703}">
                      <ahyp:hlinkClr val="tx"/>
                    </a:ext>
                  </a:extLst>
                </a:hlinkClick>
              </a:rPr>
              <a:t> top-paid female athletes</a:t>
            </a:r>
            <a:r>
              <a:rPr lang="en" sz="1625">
                <a:solidFill>
                  <a:srgbClr val="000000"/>
                </a:solidFill>
                <a:latin typeface="Calibri"/>
                <a:ea typeface="Calibri"/>
                <a:cs typeface="Calibri"/>
                <a:sym typeface="Calibri"/>
              </a:rPr>
              <a:t> in the world.</a:t>
            </a:r>
            <a:endParaRPr sz="1625">
              <a:solidFill>
                <a:srgbClr val="000000"/>
              </a:solidFill>
              <a:latin typeface="Calibri"/>
              <a:ea typeface="Calibri"/>
              <a:cs typeface="Calibri"/>
              <a:sym typeface="Calibri"/>
            </a:endParaRPr>
          </a:p>
          <a:p>
            <a:pPr indent="0" lvl="0" marL="0" rtl="0" algn="l">
              <a:spcBef>
                <a:spcPts val="1200"/>
              </a:spcBef>
              <a:spcAft>
                <a:spcPts val="1200"/>
              </a:spcAft>
              <a:buNone/>
            </a:pPr>
            <a:r>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29"/>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1200"/>
              </a:spcAft>
              <a:buNone/>
            </a:pPr>
            <a:r>
              <a:rPr lang="en" sz="2300">
                <a:solidFill>
                  <a:srgbClr val="000000"/>
                </a:solidFill>
                <a:highlight>
                  <a:srgbClr val="FFFFFF"/>
                </a:highlight>
                <a:latin typeface="Calibri"/>
                <a:ea typeface="Calibri"/>
                <a:cs typeface="Calibri"/>
                <a:sym typeface="Calibri"/>
              </a:rPr>
              <a:t>Other Jobs that Face Financial Inequalities:</a:t>
            </a:r>
            <a:endParaRPr/>
          </a:p>
        </p:txBody>
      </p:sp>
      <p:sp>
        <p:nvSpPr>
          <p:cNvPr id="183" name="Google Shape;183;p29"/>
          <p:cNvSpPr txBox="1"/>
          <p:nvPr>
            <p:ph idx="1" type="body"/>
          </p:nvPr>
        </p:nvSpPr>
        <p:spPr>
          <a:xfrm>
            <a:off x="729450" y="2078875"/>
            <a:ext cx="7688700" cy="22611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None/>
            </a:pPr>
            <a:r>
              <a:rPr lang="en" sz="1608">
                <a:solidFill>
                  <a:srgbClr val="000000"/>
                </a:solidFill>
                <a:latin typeface="Calibri"/>
                <a:ea typeface="Calibri"/>
                <a:cs typeface="Calibri"/>
                <a:sym typeface="Calibri"/>
              </a:rPr>
              <a:t>In fact, the only three women that top 100 of the world’s highest-paid athletes are tennis players. For comparison, NBA players receive</a:t>
            </a:r>
            <a:r>
              <a:rPr lang="en" sz="1608">
                <a:solidFill>
                  <a:srgbClr val="000000"/>
                </a:solidFill>
                <a:uFill>
                  <a:noFill/>
                </a:uFill>
                <a:latin typeface="Calibri"/>
                <a:ea typeface="Calibri"/>
                <a:cs typeface="Calibri"/>
                <a:sym typeface="Calibri"/>
                <a:hlinkClick r:id="rId3">
                  <a:extLst>
                    <a:ext uri="{A12FA001-AC4F-418D-AE19-62706E023703}">
                      <ahyp:hlinkClr val="tx"/>
                    </a:ext>
                  </a:extLst>
                </a:hlinkClick>
              </a:rPr>
              <a:t> roughly $240,000</a:t>
            </a:r>
            <a:r>
              <a:rPr lang="en" sz="1608">
                <a:solidFill>
                  <a:srgbClr val="000000"/>
                </a:solidFill>
                <a:latin typeface="Calibri"/>
                <a:ea typeface="Calibri"/>
                <a:cs typeface="Calibri"/>
                <a:sym typeface="Calibri"/>
              </a:rPr>
              <a:t> for winning the Championship Finals while their</a:t>
            </a:r>
            <a:r>
              <a:rPr lang="en" sz="1608">
                <a:solidFill>
                  <a:srgbClr val="000000"/>
                </a:solidFill>
                <a:uFill>
                  <a:noFill/>
                </a:uFill>
                <a:latin typeface="Calibri"/>
                <a:ea typeface="Calibri"/>
                <a:cs typeface="Calibri"/>
                <a:sym typeface="Calibri"/>
                <a:hlinkClick r:id="rId4">
                  <a:extLst>
                    <a:ext uri="{A12FA001-AC4F-418D-AE19-62706E023703}">
                      <ahyp:hlinkClr val="tx"/>
                    </a:ext>
                  </a:extLst>
                </a:hlinkClick>
              </a:rPr>
              <a:t> WNBA counterparts</a:t>
            </a:r>
            <a:r>
              <a:rPr lang="en" sz="1608">
                <a:solidFill>
                  <a:srgbClr val="000000"/>
                </a:solidFill>
                <a:latin typeface="Calibri"/>
                <a:ea typeface="Calibri"/>
                <a:cs typeface="Calibri"/>
                <a:sym typeface="Calibri"/>
              </a:rPr>
              <a:t> only take home around $11,000. </a:t>
            </a:r>
            <a:endParaRPr sz="1608">
              <a:solidFill>
                <a:srgbClr val="000000"/>
              </a:solidFill>
              <a:latin typeface="Calibri"/>
              <a:ea typeface="Calibri"/>
              <a:cs typeface="Calibri"/>
              <a:sym typeface="Calibri"/>
            </a:endParaRPr>
          </a:p>
          <a:p>
            <a:pPr indent="0" lvl="0" marL="0" rtl="0" algn="l">
              <a:spcBef>
                <a:spcPts val="1200"/>
              </a:spcBef>
              <a:spcAft>
                <a:spcPts val="0"/>
              </a:spcAft>
              <a:buNone/>
            </a:pPr>
            <a:r>
              <a:rPr lang="en" sz="1608">
                <a:solidFill>
                  <a:srgbClr val="000000"/>
                </a:solidFill>
                <a:latin typeface="Calibri"/>
                <a:ea typeface="Calibri"/>
                <a:cs typeface="Calibri"/>
                <a:sym typeface="Calibri"/>
              </a:rPr>
              <a:t>Unsurprisingly, women’s tennis players had to fight hard to get their due. In the 1970s, Billie Jean King was getting paid a fraction as much as her male counterparts for winning the same tournaments. </a:t>
            </a:r>
            <a:endParaRPr sz="1608">
              <a:solidFill>
                <a:srgbClr val="000000"/>
              </a:solidFill>
              <a:latin typeface="Calibri"/>
              <a:ea typeface="Calibri"/>
              <a:cs typeface="Calibri"/>
              <a:sym typeface="Calibri"/>
            </a:endParaRPr>
          </a:p>
          <a:p>
            <a:pPr indent="0" lvl="0" marL="0" rtl="0" algn="l">
              <a:spcBef>
                <a:spcPts val="1200"/>
              </a:spcBef>
              <a:spcAft>
                <a:spcPts val="0"/>
              </a:spcAft>
              <a:buNone/>
            </a:pPr>
            <a:r>
              <a:t/>
            </a:r>
            <a:endParaRPr sz="1200">
              <a:solidFill>
                <a:srgbClr val="000000"/>
              </a:solidFill>
              <a:highlight>
                <a:srgbClr val="FFFFFF"/>
              </a:highlight>
              <a:latin typeface="Calibri"/>
              <a:ea typeface="Calibri"/>
              <a:cs typeface="Calibri"/>
              <a:sym typeface="Calibri"/>
            </a:endParaRPr>
          </a:p>
          <a:p>
            <a:pPr indent="0" lvl="0" marL="0" rtl="0" algn="l">
              <a:spcBef>
                <a:spcPts val="1200"/>
              </a:spcBef>
              <a:spcAft>
                <a:spcPts val="1200"/>
              </a:spcAft>
              <a:buNone/>
            </a:pPr>
            <a:r>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30"/>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1200"/>
              </a:spcAft>
              <a:buNone/>
            </a:pPr>
            <a:r>
              <a:rPr lang="en" sz="2300">
                <a:solidFill>
                  <a:srgbClr val="000000"/>
                </a:solidFill>
                <a:highlight>
                  <a:srgbClr val="FFFFFF"/>
                </a:highlight>
                <a:latin typeface="Calibri"/>
                <a:ea typeface="Calibri"/>
                <a:cs typeface="Calibri"/>
                <a:sym typeface="Calibri"/>
              </a:rPr>
              <a:t>Other Jobs that Face Financial Inequalities:</a:t>
            </a:r>
            <a:endParaRPr/>
          </a:p>
        </p:txBody>
      </p:sp>
      <p:sp>
        <p:nvSpPr>
          <p:cNvPr id="189" name="Google Shape;189;p30"/>
          <p:cNvSpPr txBox="1"/>
          <p:nvPr>
            <p:ph idx="1" type="body"/>
          </p:nvPr>
        </p:nvSpPr>
        <p:spPr>
          <a:xfrm>
            <a:off x="729450" y="2078875"/>
            <a:ext cx="7688700" cy="29634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None/>
            </a:pPr>
            <a:r>
              <a:rPr lang="en" sz="1600">
                <a:solidFill>
                  <a:srgbClr val="000000"/>
                </a:solidFill>
                <a:latin typeface="Calibri"/>
                <a:ea typeface="Calibri"/>
                <a:cs typeface="Calibri"/>
                <a:sym typeface="Calibri"/>
              </a:rPr>
              <a:t>In what became known as the</a:t>
            </a:r>
            <a:r>
              <a:rPr lang="en" sz="1600">
                <a:solidFill>
                  <a:srgbClr val="000000"/>
                </a:solidFill>
                <a:uFill>
                  <a:noFill/>
                </a:uFill>
                <a:latin typeface="Calibri"/>
                <a:ea typeface="Calibri"/>
                <a:cs typeface="Calibri"/>
                <a:sym typeface="Calibri"/>
                <a:hlinkClick r:id="rId3">
                  <a:extLst>
                    <a:ext uri="{A12FA001-AC4F-418D-AE19-62706E023703}">
                      <ahyp:hlinkClr val="tx"/>
                    </a:ext>
                  </a:extLst>
                </a:hlinkClick>
              </a:rPr>
              <a:t> Battle of the Sexes</a:t>
            </a:r>
            <a:r>
              <a:rPr lang="en" sz="1600">
                <a:solidFill>
                  <a:srgbClr val="000000"/>
                </a:solidFill>
                <a:latin typeface="Calibri"/>
                <a:ea typeface="Calibri"/>
                <a:cs typeface="Calibri"/>
                <a:sym typeface="Calibri"/>
              </a:rPr>
              <a:t>, King faced off against former world No. 1 ranked men’s tennis player Bobby Riggs in a $1,000 winner-takes-all match on Sept. 20, 1973. King won the highly publicized match, leading to a major shift in how the public viewed women’s tennis. </a:t>
            </a:r>
            <a:endParaRPr sz="1600">
              <a:solidFill>
                <a:srgbClr val="000000"/>
              </a:solidFill>
              <a:latin typeface="Calibri"/>
              <a:ea typeface="Calibri"/>
              <a:cs typeface="Calibri"/>
              <a:sym typeface="Calibri"/>
            </a:endParaRPr>
          </a:p>
          <a:p>
            <a:pPr indent="0" lvl="0" marL="0" rtl="0" algn="l">
              <a:spcBef>
                <a:spcPts val="1200"/>
              </a:spcBef>
              <a:spcAft>
                <a:spcPts val="1200"/>
              </a:spcAft>
              <a:buNone/>
            </a:pPr>
            <a:r>
              <a:rPr lang="en" sz="1600">
                <a:solidFill>
                  <a:srgbClr val="000000"/>
                </a:solidFill>
                <a:latin typeface="Calibri"/>
                <a:ea typeface="Calibri"/>
                <a:cs typeface="Calibri"/>
                <a:sym typeface="Calibri"/>
              </a:rPr>
              <a:t>King continued her advocacy, later threatening to boycott the 1973 U.S. Open if male and female champions were not paid the same, making the Open the</a:t>
            </a:r>
            <a:r>
              <a:rPr lang="en" sz="1600">
                <a:solidFill>
                  <a:srgbClr val="000000"/>
                </a:solidFill>
                <a:uFill>
                  <a:noFill/>
                </a:uFill>
                <a:latin typeface="Calibri"/>
                <a:ea typeface="Calibri"/>
                <a:cs typeface="Calibri"/>
                <a:sym typeface="Calibri"/>
                <a:hlinkClick r:id="rId4">
                  <a:extLst>
                    <a:ext uri="{A12FA001-AC4F-418D-AE19-62706E023703}">
                      <ahyp:hlinkClr val="tx"/>
                    </a:ext>
                  </a:extLst>
                </a:hlinkClick>
              </a:rPr>
              <a:t> first major tennis tournament</a:t>
            </a:r>
            <a:r>
              <a:rPr lang="en" sz="1600">
                <a:solidFill>
                  <a:srgbClr val="000000"/>
                </a:solidFill>
                <a:latin typeface="Calibri"/>
                <a:ea typeface="Calibri"/>
                <a:cs typeface="Calibri"/>
                <a:sym typeface="Calibri"/>
              </a:rPr>
              <a:t> to offer equal prize money. The other three Grand Slam tournaments followed suit after the 1973 U.S. Open and have all paid equal prize money since 2007, when</a:t>
            </a:r>
            <a:r>
              <a:rPr lang="en" sz="1600">
                <a:solidFill>
                  <a:srgbClr val="000000"/>
                </a:solidFill>
                <a:uFill>
                  <a:noFill/>
                </a:uFill>
                <a:latin typeface="Calibri"/>
                <a:ea typeface="Calibri"/>
                <a:cs typeface="Calibri"/>
                <a:sym typeface="Calibri"/>
                <a:hlinkClick r:id="rId5">
                  <a:extLst>
                    <a:ext uri="{A12FA001-AC4F-418D-AE19-62706E023703}">
                      <ahyp:hlinkClr val="tx"/>
                    </a:ext>
                  </a:extLst>
                </a:hlinkClick>
              </a:rPr>
              <a:t> Venus Williams</a:t>
            </a:r>
            <a:r>
              <a:rPr lang="en" sz="1600">
                <a:solidFill>
                  <a:srgbClr val="000000"/>
                </a:solidFill>
                <a:latin typeface="Calibri"/>
                <a:ea typeface="Calibri"/>
                <a:cs typeface="Calibri"/>
                <a:sym typeface="Calibri"/>
              </a:rPr>
              <a:t> lobbied for Wimbledon to pay female champions the same as men.</a:t>
            </a:r>
            <a:r>
              <a:rPr b="1" lang="en" sz="1600" u="sng">
                <a:solidFill>
                  <a:srgbClr val="000000"/>
                </a:solidFill>
                <a:latin typeface="Calibri"/>
                <a:ea typeface="Calibri"/>
                <a:cs typeface="Calibri"/>
                <a:sym typeface="Calibri"/>
              </a:rPr>
              <a:t> </a:t>
            </a:r>
            <a:endParaRPr sz="170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31"/>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sz="2100">
                <a:solidFill>
                  <a:srgbClr val="000000"/>
                </a:solidFill>
                <a:highlight>
                  <a:srgbClr val="FFFFFF"/>
                </a:highlight>
                <a:latin typeface="Calibri"/>
                <a:ea typeface="Calibri"/>
                <a:cs typeface="Calibri"/>
                <a:sym typeface="Calibri"/>
              </a:rPr>
              <a:t>What Must be Done in Order for Women’s Sports to be Recognized:</a:t>
            </a:r>
            <a:endParaRPr sz="2100">
              <a:solidFill>
                <a:srgbClr val="000000"/>
              </a:solidFill>
              <a:highlight>
                <a:srgbClr val="FFFFFF"/>
              </a:highlight>
              <a:latin typeface="Calibri"/>
              <a:ea typeface="Calibri"/>
              <a:cs typeface="Calibri"/>
              <a:sym typeface="Calibri"/>
            </a:endParaRPr>
          </a:p>
          <a:p>
            <a:pPr indent="0" lvl="0" marL="0" rtl="0" algn="l">
              <a:spcBef>
                <a:spcPts val="1200"/>
              </a:spcBef>
              <a:spcAft>
                <a:spcPts val="0"/>
              </a:spcAft>
              <a:buNone/>
            </a:pPr>
            <a:r>
              <a:t/>
            </a:r>
            <a:endParaRPr/>
          </a:p>
        </p:txBody>
      </p:sp>
      <p:sp>
        <p:nvSpPr>
          <p:cNvPr id="195" name="Google Shape;195;p31"/>
          <p:cNvSpPr txBox="1"/>
          <p:nvPr>
            <p:ph idx="1" type="body"/>
          </p:nvPr>
        </p:nvSpPr>
        <p:spPr>
          <a:xfrm>
            <a:off x="729450" y="2078875"/>
            <a:ext cx="7688700" cy="2261100"/>
          </a:xfrm>
          <a:prstGeom prst="rect">
            <a:avLst/>
          </a:prstGeom>
        </p:spPr>
        <p:txBody>
          <a:bodyPr anchorCtr="0" anchor="t" bIns="91425" lIns="91425" spcFirstLastPara="1" rIns="91425" wrap="square" tIns="91425">
            <a:normAutofit/>
          </a:bodyPr>
          <a:lstStyle/>
          <a:p>
            <a:pPr indent="0" lvl="0" marL="0" rtl="0" algn="l">
              <a:spcBef>
                <a:spcPts val="1200"/>
              </a:spcBef>
              <a:spcAft>
                <a:spcPts val="1200"/>
              </a:spcAft>
              <a:buNone/>
            </a:pPr>
            <a:r>
              <a:rPr lang="en" sz="1600">
                <a:solidFill>
                  <a:srgbClr val="000000"/>
                </a:solidFill>
                <a:latin typeface="Calibri"/>
                <a:ea typeface="Calibri"/>
                <a:cs typeface="Calibri"/>
                <a:sym typeface="Calibri"/>
              </a:rPr>
              <a:t>There should be no division amongst men and women in sports. The basis of this separation starts culturally. For instance, You and your family turn on the TV after supper and you decide to watch a game. What are the chances you will choose to watch a women's game instead of a men's game? Very low. It's a fact that women's professional leagues have hardly any recognition compared to men's leagues. It is time that women's sports get the recognition they deserve. For this to be accomplished people must become advocates for women's sports.</a:t>
            </a:r>
            <a:endParaRPr sz="170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32"/>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sz="2100">
                <a:solidFill>
                  <a:srgbClr val="000000"/>
                </a:solidFill>
                <a:highlight>
                  <a:srgbClr val="FFFFFF"/>
                </a:highlight>
                <a:latin typeface="Calibri"/>
                <a:ea typeface="Calibri"/>
                <a:cs typeface="Calibri"/>
                <a:sym typeface="Calibri"/>
              </a:rPr>
              <a:t>What Must be Done in Order for Women’s Sports to be Recognized:</a:t>
            </a:r>
            <a:endParaRPr sz="1200" u="sng">
              <a:solidFill>
                <a:srgbClr val="000000"/>
              </a:solidFill>
              <a:highlight>
                <a:srgbClr val="FFFFFF"/>
              </a:highlight>
              <a:latin typeface="Calibri"/>
              <a:ea typeface="Calibri"/>
              <a:cs typeface="Calibri"/>
              <a:sym typeface="Calibri"/>
            </a:endParaRPr>
          </a:p>
          <a:p>
            <a:pPr indent="0" lvl="0" marL="0" rtl="0" algn="l">
              <a:lnSpc>
                <a:spcPct val="115000"/>
              </a:lnSpc>
              <a:spcBef>
                <a:spcPts val="1200"/>
              </a:spcBef>
              <a:spcAft>
                <a:spcPts val="1200"/>
              </a:spcAft>
              <a:buNone/>
            </a:pPr>
            <a:r>
              <a:t/>
            </a:r>
            <a:endParaRPr sz="2700"/>
          </a:p>
        </p:txBody>
      </p:sp>
      <p:sp>
        <p:nvSpPr>
          <p:cNvPr id="201" name="Google Shape;201;p32"/>
          <p:cNvSpPr txBox="1"/>
          <p:nvPr>
            <p:ph idx="1" type="body"/>
          </p:nvPr>
        </p:nvSpPr>
        <p:spPr>
          <a:xfrm>
            <a:off x="729450" y="2078875"/>
            <a:ext cx="7688700" cy="22611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None/>
            </a:pPr>
            <a:r>
              <a:rPr lang="en" sz="1608">
                <a:solidFill>
                  <a:srgbClr val="000000"/>
                </a:solidFill>
                <a:latin typeface="Calibri"/>
                <a:ea typeface="Calibri"/>
                <a:cs typeface="Calibri"/>
                <a:sym typeface="Calibri"/>
              </a:rPr>
              <a:t>Men's professional leagues must use their social platform to advertise for women’s league and show that they support them too. With such a big social influence over society, men’s league players must take advantage of their status to do good for women's leagues. As well, women’s leagues should also take advertising themselves to a higher level. It is very unusual to see women’s leagues advertised whether it is through commercials, online ads, or billboard signs. To draw more attention to their league they must be willing to advertise more predominantly.  Regardless of advertising and advocating for the sport, these women deserve recognition for their abilities and accomplishments.</a:t>
            </a:r>
            <a:r>
              <a:rPr b="1" lang="en" sz="1608" u="sng">
                <a:solidFill>
                  <a:srgbClr val="000000"/>
                </a:solidFill>
                <a:latin typeface="Calibri"/>
                <a:ea typeface="Calibri"/>
                <a:cs typeface="Calibri"/>
                <a:sym typeface="Calibri"/>
              </a:rPr>
              <a:t> </a:t>
            </a:r>
            <a:endParaRPr b="1" sz="1608" u="sng">
              <a:solidFill>
                <a:srgbClr val="000000"/>
              </a:solidFill>
              <a:latin typeface="Calibri"/>
              <a:ea typeface="Calibri"/>
              <a:cs typeface="Calibri"/>
              <a:sym typeface="Calibri"/>
            </a:endParaRPr>
          </a:p>
          <a:p>
            <a:pPr indent="0" lvl="0" marL="0" rtl="0" algn="l">
              <a:spcBef>
                <a:spcPts val="1200"/>
              </a:spcBef>
              <a:spcAft>
                <a:spcPts val="1200"/>
              </a:spcAft>
              <a:buNone/>
            </a:pPr>
            <a:r>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33"/>
          <p:cNvSpPr txBox="1"/>
          <p:nvPr>
            <p:ph type="title"/>
          </p:nvPr>
        </p:nvSpPr>
        <p:spPr>
          <a:xfrm>
            <a:off x="729450" y="1225850"/>
            <a:ext cx="7688700" cy="6279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1200"/>
              </a:spcAft>
              <a:buNone/>
            </a:pPr>
            <a:r>
              <a:rPr lang="en" sz="2300">
                <a:solidFill>
                  <a:srgbClr val="000000"/>
                </a:solidFill>
                <a:highlight>
                  <a:srgbClr val="FFFFFF"/>
                </a:highlight>
                <a:latin typeface="Calibri"/>
                <a:ea typeface="Calibri"/>
                <a:cs typeface="Calibri"/>
                <a:sym typeface="Calibri"/>
              </a:rPr>
              <a:t>Conclusion:</a:t>
            </a:r>
            <a:endParaRPr sz="2300"/>
          </a:p>
        </p:txBody>
      </p:sp>
      <p:sp>
        <p:nvSpPr>
          <p:cNvPr id="207" name="Google Shape;207;p33"/>
          <p:cNvSpPr txBox="1"/>
          <p:nvPr>
            <p:ph idx="1" type="body"/>
          </p:nvPr>
        </p:nvSpPr>
        <p:spPr>
          <a:xfrm>
            <a:off x="729450" y="1706075"/>
            <a:ext cx="7688700" cy="34374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None/>
            </a:pPr>
            <a:r>
              <a:rPr lang="en" sz="1600">
                <a:solidFill>
                  <a:srgbClr val="000000"/>
                </a:solidFill>
                <a:latin typeface="Calibri"/>
                <a:ea typeface="Calibri"/>
                <a:cs typeface="Calibri"/>
                <a:sym typeface="Calibri"/>
              </a:rPr>
              <a:t>To reiterate back to the initial question of why NBA players are paid more in salaries than WNBA players? There are many factors that contribute to this question. The most substantial factor is the difference of biology (strength) between men and women. As stated above, it is factual that women have a disadvantage to men when it comes to strength. Basketball requires strength, although women are fully capable and clearly very strong to play at the level they do, male players still have a higher physicality level that suggests their game is more advanced.</a:t>
            </a:r>
            <a:endParaRPr sz="1600">
              <a:solidFill>
                <a:srgbClr val="000000"/>
              </a:solidFill>
              <a:latin typeface="Calibri"/>
              <a:ea typeface="Calibri"/>
              <a:cs typeface="Calibri"/>
              <a:sym typeface="Calibri"/>
            </a:endParaRPr>
          </a:p>
          <a:p>
            <a:pPr indent="0" lvl="0" marL="0" rtl="0" algn="l">
              <a:spcBef>
                <a:spcPts val="1200"/>
              </a:spcBef>
              <a:spcAft>
                <a:spcPts val="1200"/>
              </a:spcAft>
              <a:buNone/>
            </a:pPr>
            <a:r>
              <a:rPr lang="en" sz="1600">
                <a:solidFill>
                  <a:srgbClr val="000000"/>
                </a:solidFill>
                <a:latin typeface="Calibri"/>
                <a:ea typeface="Calibri"/>
                <a:cs typeface="Calibri"/>
                <a:sym typeface="Calibri"/>
              </a:rPr>
              <a:t>As well, another notable contribution to this question is the size difference between the two leagues. The men's league has several more teams in their roster as well as a much longer calendar year for playing time compared to the women's league allowing them to pull in much more profit.</a:t>
            </a:r>
            <a:endParaRPr sz="1700"/>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34"/>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1200"/>
              </a:spcAft>
              <a:buNone/>
            </a:pPr>
            <a:r>
              <a:rPr lang="en" sz="2300">
                <a:solidFill>
                  <a:srgbClr val="000000"/>
                </a:solidFill>
                <a:highlight>
                  <a:srgbClr val="FFFFFF"/>
                </a:highlight>
                <a:latin typeface="Calibri"/>
                <a:ea typeface="Calibri"/>
                <a:cs typeface="Calibri"/>
                <a:sym typeface="Calibri"/>
              </a:rPr>
              <a:t>Conclusion:</a:t>
            </a:r>
            <a:endParaRPr/>
          </a:p>
        </p:txBody>
      </p:sp>
      <p:sp>
        <p:nvSpPr>
          <p:cNvPr id="213" name="Google Shape;213;p34"/>
          <p:cNvSpPr txBox="1"/>
          <p:nvPr>
            <p:ph idx="1" type="body"/>
          </p:nvPr>
        </p:nvSpPr>
        <p:spPr>
          <a:xfrm>
            <a:off x="729450" y="1908275"/>
            <a:ext cx="7688700" cy="24318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None/>
            </a:pPr>
            <a:r>
              <a:rPr lang="en" sz="1600">
                <a:solidFill>
                  <a:srgbClr val="000000"/>
                </a:solidFill>
                <a:latin typeface="Calibri"/>
                <a:ea typeface="Calibri"/>
                <a:cs typeface="Calibri"/>
                <a:sym typeface="Calibri"/>
              </a:rPr>
              <a:t>Lastly there are the detrimental effects of society's ideology on women. Old methods of thinking still determine the fate of many women in society today. Degrading morals such as saying men are superior to women leaves many people to feel, even women themselves, that they are not equal to men.</a:t>
            </a:r>
            <a:endParaRPr sz="1600">
              <a:solidFill>
                <a:srgbClr val="000000"/>
              </a:solidFill>
              <a:latin typeface="Calibri"/>
              <a:ea typeface="Calibri"/>
              <a:cs typeface="Calibri"/>
              <a:sym typeface="Calibri"/>
            </a:endParaRPr>
          </a:p>
          <a:p>
            <a:pPr indent="0" lvl="0" marL="0" rtl="0" algn="l">
              <a:spcBef>
                <a:spcPts val="1200"/>
              </a:spcBef>
              <a:spcAft>
                <a:spcPts val="1200"/>
              </a:spcAft>
              <a:buNone/>
            </a:pPr>
            <a:r>
              <a:rPr lang="en" sz="1600">
                <a:solidFill>
                  <a:srgbClr val="000000"/>
                </a:solidFill>
                <a:latin typeface="Calibri"/>
                <a:ea typeface="Calibri"/>
                <a:cs typeface="Calibri"/>
                <a:sym typeface="Calibri"/>
              </a:rPr>
              <a:t>To conclude, although there are reasons that suggest NBA players should be paid more than WNBA players that is not the message behind this concluding statement, in fact, it is the opposite. Many people, including myself, believe in equal pay amongst men and women in sports. The pay gap between men and women in sports is completely outrageous and should never be as high as it is today, especially considering we live in an advanced society with high morals and ethical standards. </a:t>
            </a:r>
            <a:endParaRPr sz="1700"/>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35"/>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1200"/>
              </a:spcAft>
              <a:buNone/>
            </a:pPr>
            <a:r>
              <a:rPr b="0" lang="en" sz="2300">
                <a:solidFill>
                  <a:srgbClr val="000000"/>
                </a:solidFill>
                <a:latin typeface="Calibri"/>
                <a:ea typeface="Calibri"/>
                <a:cs typeface="Calibri"/>
                <a:sym typeface="Calibri"/>
              </a:rPr>
              <a:t> </a:t>
            </a:r>
            <a:r>
              <a:rPr lang="en" sz="2300">
                <a:solidFill>
                  <a:srgbClr val="000000"/>
                </a:solidFill>
                <a:latin typeface="Calibri"/>
                <a:ea typeface="Calibri"/>
                <a:cs typeface="Calibri"/>
                <a:sym typeface="Calibri"/>
              </a:rPr>
              <a:t>References:</a:t>
            </a:r>
            <a:endParaRPr sz="2300"/>
          </a:p>
        </p:txBody>
      </p:sp>
      <p:sp>
        <p:nvSpPr>
          <p:cNvPr id="219" name="Google Shape;219;p35"/>
          <p:cNvSpPr txBox="1"/>
          <p:nvPr>
            <p:ph idx="1" type="body"/>
          </p:nvPr>
        </p:nvSpPr>
        <p:spPr>
          <a:xfrm>
            <a:off x="729450" y="2034650"/>
            <a:ext cx="7688700" cy="3033000"/>
          </a:xfrm>
          <a:prstGeom prst="rect">
            <a:avLst/>
          </a:prstGeom>
        </p:spPr>
        <p:txBody>
          <a:bodyPr anchorCtr="0" anchor="t" bIns="91425" lIns="91425" spcFirstLastPara="1" rIns="91425" wrap="square" tIns="91425">
            <a:noAutofit/>
          </a:bodyPr>
          <a:lstStyle/>
          <a:p>
            <a:pPr indent="0" lvl="0" marL="0" rtl="0" algn="l">
              <a:lnSpc>
                <a:spcPct val="200000"/>
              </a:lnSpc>
              <a:spcBef>
                <a:spcPts val="1200"/>
              </a:spcBef>
              <a:spcAft>
                <a:spcPts val="0"/>
              </a:spcAft>
              <a:buNone/>
            </a:pPr>
            <a:r>
              <a:rPr lang="en">
                <a:solidFill>
                  <a:srgbClr val="000000"/>
                </a:solidFill>
                <a:latin typeface="Calibri"/>
                <a:ea typeface="Calibri"/>
                <a:cs typeface="Calibri"/>
                <a:sym typeface="Calibri"/>
              </a:rPr>
              <a:t>Connley, Courtney. (2019.09.11) The US Open awards men and women equal prize money </a:t>
            </a:r>
            <a:r>
              <a:rPr lang="en" u="sng">
                <a:solidFill>
                  <a:srgbClr val="1155CC"/>
                </a:solidFill>
                <a:latin typeface="Calibri"/>
                <a:ea typeface="Calibri"/>
                <a:cs typeface="Calibri"/>
                <a:sym typeface="Calibri"/>
                <a:hlinkClick r:id="rId3">
                  <a:extLst>
                    <a:ext uri="{A12FA001-AC4F-418D-AE19-62706E023703}">
                      <ahyp:hlinkClr val="tx"/>
                    </a:ext>
                  </a:extLst>
                </a:hlinkClick>
              </a:rPr>
              <a:t>ttps://www.cnbc.com/2019/09/11/despite-equal-grand-slam-tournement-prizes-tennis-still-has-a-pay-gap.html</a:t>
            </a:r>
            <a:endParaRPr u="sng">
              <a:solidFill>
                <a:srgbClr val="1155CC"/>
              </a:solidFill>
              <a:latin typeface="Calibri"/>
              <a:ea typeface="Calibri"/>
              <a:cs typeface="Calibri"/>
              <a:sym typeface="Calibri"/>
            </a:endParaRPr>
          </a:p>
          <a:p>
            <a:pPr indent="0" lvl="0" marL="0" rtl="0" algn="l">
              <a:lnSpc>
                <a:spcPct val="200000"/>
              </a:lnSpc>
              <a:spcBef>
                <a:spcPts val="1200"/>
              </a:spcBef>
              <a:spcAft>
                <a:spcPts val="0"/>
              </a:spcAft>
              <a:buNone/>
            </a:pPr>
            <a:r>
              <a:rPr lang="en">
                <a:solidFill>
                  <a:srgbClr val="000000"/>
                </a:solidFill>
                <a:latin typeface="Calibri"/>
                <a:ea typeface="Calibri"/>
                <a:cs typeface="Calibri"/>
                <a:sym typeface="Calibri"/>
              </a:rPr>
              <a:t>-Logan, Robert G. (2013.04.08) Basketball: Definition, History, Rules, Players And Facts.</a:t>
            </a:r>
            <a:r>
              <a:rPr lang="en">
                <a:solidFill>
                  <a:srgbClr val="000000"/>
                </a:solidFill>
                <a:uFill>
                  <a:noFill/>
                </a:uFill>
                <a:latin typeface="Calibri"/>
                <a:ea typeface="Calibri"/>
                <a:cs typeface="Calibri"/>
                <a:sym typeface="Calibri"/>
                <a:hlinkClick r:id="rId4">
                  <a:extLst>
                    <a:ext uri="{A12FA001-AC4F-418D-AE19-62706E023703}">
                      <ahyp:hlinkClr val="tx"/>
                    </a:ext>
                  </a:extLst>
                </a:hlinkClick>
              </a:rPr>
              <a:t> </a:t>
            </a:r>
            <a:r>
              <a:rPr lang="en" u="sng">
                <a:solidFill>
                  <a:srgbClr val="1155CC"/>
                </a:solidFill>
                <a:latin typeface="Calibri"/>
                <a:ea typeface="Calibri"/>
                <a:cs typeface="Calibri"/>
                <a:sym typeface="Calibri"/>
                <a:hlinkClick r:id="rId5">
                  <a:extLst>
                    <a:ext uri="{A12FA001-AC4F-418D-AE19-62706E023703}">
                      <ahyp:hlinkClr val="tx"/>
                    </a:ext>
                  </a:extLst>
                </a:hlinkClick>
              </a:rPr>
              <a:t>https://www.britannica.com/sports/basketball#ref29665</a:t>
            </a:r>
            <a:r>
              <a:rPr lang="en">
                <a:solidFill>
                  <a:srgbClr val="000000"/>
                </a:solidFill>
                <a:latin typeface="Calibri"/>
                <a:ea typeface="Calibri"/>
                <a:cs typeface="Calibri"/>
                <a:sym typeface="Calibri"/>
              </a:rPr>
              <a:t> </a:t>
            </a:r>
            <a:endParaRPr>
              <a:solidFill>
                <a:srgbClr val="000000"/>
              </a:solidFill>
              <a:latin typeface="Calibri"/>
              <a:ea typeface="Calibri"/>
              <a:cs typeface="Calibri"/>
              <a:sym typeface="Calibri"/>
            </a:endParaRPr>
          </a:p>
          <a:p>
            <a:pPr indent="0" lvl="0" marL="0" rtl="0" algn="l">
              <a:spcBef>
                <a:spcPts val="1200"/>
              </a:spcBef>
              <a:spcAft>
                <a:spcPts val="0"/>
              </a:spcAft>
              <a:buNone/>
            </a:pPr>
            <a:r>
              <a:rPr lang="en">
                <a:solidFill>
                  <a:srgbClr val="000000"/>
                </a:solidFill>
                <a:latin typeface="Calibri"/>
                <a:ea typeface="Calibri"/>
                <a:cs typeface="Calibri"/>
                <a:sym typeface="Calibri"/>
              </a:rPr>
              <a:t>-Pappas, Stephanie. (2015.12.01) Your Brain Is A Mosaic Of Male And Female. </a:t>
            </a:r>
            <a:endParaRPr>
              <a:solidFill>
                <a:srgbClr val="000000"/>
              </a:solidFill>
              <a:latin typeface="Calibri"/>
              <a:ea typeface="Calibri"/>
              <a:cs typeface="Calibri"/>
              <a:sym typeface="Calibri"/>
            </a:endParaRPr>
          </a:p>
          <a:p>
            <a:pPr indent="0" lvl="0" marL="0" rtl="0" algn="l">
              <a:spcBef>
                <a:spcPts val="1200"/>
              </a:spcBef>
              <a:spcAft>
                <a:spcPts val="0"/>
              </a:spcAft>
              <a:buNone/>
            </a:pPr>
            <a:r>
              <a:rPr lang="en">
                <a:solidFill>
                  <a:srgbClr val="000000"/>
                </a:solidFill>
                <a:latin typeface="Calibri"/>
                <a:ea typeface="Calibri"/>
                <a:cs typeface="Calibri"/>
                <a:sym typeface="Calibri"/>
              </a:rPr>
              <a:t> </a:t>
            </a:r>
            <a:r>
              <a:rPr lang="en" u="sng">
                <a:solidFill>
                  <a:srgbClr val="1155CC"/>
                </a:solidFill>
                <a:latin typeface="Calibri"/>
                <a:ea typeface="Calibri"/>
                <a:cs typeface="Calibri"/>
                <a:sym typeface="Calibri"/>
                <a:hlinkClick r:id="rId6">
                  <a:extLst>
                    <a:ext uri="{A12FA001-AC4F-418D-AE19-62706E023703}">
                      <ahyp:hlinkClr val="tx"/>
                    </a:ext>
                  </a:extLst>
                </a:hlinkClick>
              </a:rPr>
              <a:t>https://www.livescience.com/52941-brain-is-mix-male-and-female.html</a:t>
            </a:r>
            <a:endParaRPr u="sng">
              <a:solidFill>
                <a:srgbClr val="1155CC"/>
              </a:solidFill>
              <a:latin typeface="Calibri"/>
              <a:ea typeface="Calibri"/>
              <a:cs typeface="Calibri"/>
              <a:sym typeface="Calibri"/>
            </a:endParaRPr>
          </a:p>
          <a:p>
            <a:pPr indent="0" lvl="0" marL="0" rtl="0" algn="l">
              <a:spcBef>
                <a:spcPts val="0"/>
              </a:spcBef>
              <a:spcAft>
                <a:spcPts val="1200"/>
              </a:spcAft>
              <a:buNone/>
            </a:pPr>
            <a:r>
              <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id="224" name="Google Shape;224;p36"/>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1200"/>
              </a:spcAft>
              <a:buNone/>
            </a:pPr>
            <a:r>
              <a:rPr b="0" lang="en" sz="2300">
                <a:solidFill>
                  <a:srgbClr val="000000"/>
                </a:solidFill>
                <a:latin typeface="Calibri"/>
                <a:ea typeface="Calibri"/>
                <a:cs typeface="Calibri"/>
                <a:sym typeface="Calibri"/>
              </a:rPr>
              <a:t> </a:t>
            </a:r>
            <a:r>
              <a:rPr lang="en" sz="2300">
                <a:solidFill>
                  <a:srgbClr val="000000"/>
                </a:solidFill>
                <a:latin typeface="Calibri"/>
                <a:ea typeface="Calibri"/>
                <a:cs typeface="Calibri"/>
                <a:sym typeface="Calibri"/>
              </a:rPr>
              <a:t>References:</a:t>
            </a:r>
            <a:endParaRPr/>
          </a:p>
        </p:txBody>
      </p:sp>
      <p:sp>
        <p:nvSpPr>
          <p:cNvPr id="225" name="Google Shape;225;p36"/>
          <p:cNvSpPr txBox="1"/>
          <p:nvPr>
            <p:ph idx="1" type="body"/>
          </p:nvPr>
        </p:nvSpPr>
        <p:spPr>
          <a:xfrm>
            <a:off x="729450" y="2078875"/>
            <a:ext cx="7688700" cy="2261100"/>
          </a:xfrm>
          <a:prstGeom prst="rect">
            <a:avLst/>
          </a:prstGeom>
        </p:spPr>
        <p:txBody>
          <a:bodyPr anchorCtr="0" anchor="t" bIns="91425" lIns="91425" spcFirstLastPara="1" rIns="91425" wrap="square" tIns="91425">
            <a:normAutofit/>
          </a:bodyPr>
          <a:lstStyle/>
          <a:p>
            <a:pPr indent="0" lvl="0" marL="0" rtl="0" algn="l">
              <a:lnSpc>
                <a:spcPct val="200000"/>
              </a:lnSpc>
              <a:spcBef>
                <a:spcPts val="1200"/>
              </a:spcBef>
              <a:spcAft>
                <a:spcPts val="0"/>
              </a:spcAft>
              <a:buNone/>
            </a:pPr>
            <a:r>
              <a:rPr lang="en" sz="1200">
                <a:solidFill>
                  <a:srgbClr val="292929"/>
                </a:solidFill>
                <a:latin typeface="Calibri"/>
                <a:ea typeface="Calibri"/>
                <a:cs typeface="Calibri"/>
                <a:sym typeface="Calibri"/>
              </a:rPr>
              <a:t>-Why do WNBA players earn 7 times less than their counterparts in the NBA? (2020.07.18) Retrieved from:</a:t>
            </a:r>
            <a:r>
              <a:rPr lang="en" sz="1200">
                <a:solidFill>
                  <a:srgbClr val="292929"/>
                </a:solidFill>
                <a:uFill>
                  <a:noFill/>
                </a:uFill>
                <a:latin typeface="Calibri"/>
                <a:ea typeface="Calibri"/>
                <a:cs typeface="Calibri"/>
                <a:sym typeface="Calibri"/>
                <a:hlinkClick r:id="rId3">
                  <a:extLst>
                    <a:ext uri="{A12FA001-AC4F-418D-AE19-62706E023703}">
                      <ahyp:hlinkClr val="tx"/>
                    </a:ext>
                  </a:extLst>
                </a:hlinkClick>
              </a:rPr>
              <a:t> </a:t>
            </a:r>
            <a:r>
              <a:rPr lang="en" sz="1200" u="sng">
                <a:solidFill>
                  <a:srgbClr val="1155CC"/>
                </a:solidFill>
                <a:latin typeface="Calibri"/>
                <a:ea typeface="Calibri"/>
                <a:cs typeface="Calibri"/>
                <a:sym typeface="Calibri"/>
                <a:hlinkClick r:id="rId4">
                  <a:extLst>
                    <a:ext uri="{A12FA001-AC4F-418D-AE19-62706E023703}">
                      <ahyp:hlinkClr val="tx"/>
                    </a:ext>
                  </a:extLst>
                </a:hlinkClick>
              </a:rPr>
              <a:t>https://medium.com/the-sports-scientist/why-do-wnba-players-earn-7-times-less-than-their-counterparts-in-the-nba-872a82d1a364#:~:text=Under%20this%20definition%2C%20the%20</a:t>
            </a:r>
            <a:endParaRPr sz="1200">
              <a:solidFill>
                <a:srgbClr val="000000"/>
              </a:solidFill>
              <a:latin typeface="Calibri"/>
              <a:ea typeface="Calibri"/>
              <a:cs typeface="Calibri"/>
              <a:sym typeface="Calibri"/>
            </a:endParaRPr>
          </a:p>
          <a:p>
            <a:pPr indent="0" lvl="0" marL="0" rtl="0" algn="l">
              <a:spcBef>
                <a:spcPts val="1200"/>
              </a:spcBef>
              <a:spcAft>
                <a:spcPts val="0"/>
              </a:spcAft>
              <a:buNone/>
            </a:pPr>
            <a:r>
              <a:rPr lang="en" sz="1200">
                <a:solidFill>
                  <a:srgbClr val="000000"/>
                </a:solidFill>
                <a:latin typeface="Calibri"/>
                <a:ea typeface="Calibri"/>
                <a:cs typeface="Calibri"/>
                <a:sym typeface="Calibri"/>
              </a:rPr>
              <a:t>-WEALTHSIMPLE (2018.08.21) Skylar Diggins-Smith Wants To Be Paid Like A Man And Isn’t Afraid To Say It. </a:t>
            </a:r>
            <a:endParaRPr sz="1200">
              <a:solidFill>
                <a:srgbClr val="000000"/>
              </a:solidFill>
              <a:latin typeface="Calibri"/>
              <a:ea typeface="Calibri"/>
              <a:cs typeface="Calibri"/>
              <a:sym typeface="Calibri"/>
            </a:endParaRPr>
          </a:p>
          <a:p>
            <a:pPr indent="0" lvl="0" marL="0" rtl="0" algn="l">
              <a:spcBef>
                <a:spcPts val="1200"/>
              </a:spcBef>
              <a:spcAft>
                <a:spcPts val="0"/>
              </a:spcAft>
              <a:buNone/>
            </a:pPr>
            <a:r>
              <a:rPr lang="en" sz="1200" u="sng">
                <a:solidFill>
                  <a:srgbClr val="1155CC"/>
                </a:solidFill>
                <a:latin typeface="Calibri"/>
                <a:ea typeface="Calibri"/>
                <a:cs typeface="Calibri"/>
                <a:sym typeface="Calibri"/>
                <a:hlinkClick r:id="rId5">
                  <a:extLst>
                    <a:ext uri="{A12FA001-AC4F-418D-AE19-62706E023703}">
                      <ahyp:hlinkClr val="tx"/>
                    </a:ext>
                  </a:extLst>
                </a:hlinkClick>
              </a:rPr>
              <a:t>https://www.wealthsimple.com/en-ca/magazine/skylar-diggins-smith</a:t>
            </a:r>
            <a:endParaRPr sz="1200">
              <a:solidFill>
                <a:srgbClr val="000000"/>
              </a:solidFill>
              <a:highlight>
                <a:srgbClr val="FFFFFF"/>
              </a:highlight>
              <a:latin typeface="Arial"/>
              <a:ea typeface="Arial"/>
              <a:cs typeface="Arial"/>
              <a:sym typeface="Arial"/>
            </a:endParaRPr>
          </a:p>
          <a:p>
            <a:pPr indent="0" lvl="0" marL="0" rtl="0" algn="l">
              <a:spcBef>
                <a:spcPts val="0"/>
              </a:spcBef>
              <a:spcAft>
                <a:spcPts val="120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treamline">
  <a:themeElements>
    <a:clrScheme name="Streamline">
      <a:dk1>
        <a:srgbClr val="1A9988"/>
      </a:dk1>
      <a:lt1>
        <a:srgbClr val="FFFFFF"/>
      </a:lt1>
      <a:dk2>
        <a:srgbClr val="1A1A1A"/>
      </a:dk2>
      <a:lt2>
        <a:srgbClr val="E9EDEE"/>
      </a:lt2>
      <a:accent1>
        <a:srgbClr val="595959"/>
      </a:accent1>
      <a:accent2>
        <a:srgbClr val="6AA4C8"/>
      </a:accent2>
      <a:accent3>
        <a:srgbClr val="EB5600"/>
      </a:accent3>
      <a:accent4>
        <a:srgbClr val="A2FFE8"/>
      </a:accent4>
      <a:accent5>
        <a:srgbClr val="1C3678"/>
      </a:accent5>
      <a:accent6>
        <a:srgbClr val="FFB8A2"/>
      </a:accent6>
      <a:hlink>
        <a:srgbClr val="1C3678"/>
      </a:hlink>
      <a:folHlink>
        <a:srgbClr val="1C367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