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16459200" cx="32918400"/>
  <p:notesSz cx="6715125" cy="9239250"/>
  <p:embeddedFontLst>
    <p:embeddedFont>
      <p:font typeface="EB Garamond Regular"/>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5192">
          <p15:clr>
            <a:srgbClr val="A4A3A4"/>
          </p15:clr>
        </p15:guide>
        <p15:guide id="2" orient="horz" pos="10098">
          <p15:clr>
            <a:srgbClr val="A4A3A4"/>
          </p15:clr>
        </p15:guide>
        <p15:guide id="3" pos="10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192" orient="horz"/>
        <p:guide pos="10098" orient="horz"/>
        <p:guide pos="10368"/>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EBGaramondRegular-regular.fntdata"/><Relationship Id="rId11" Type="http://schemas.openxmlformats.org/officeDocument/2006/relationships/slide" Target="slides/slide6.xml"/><Relationship Id="rId22" Type="http://schemas.openxmlformats.org/officeDocument/2006/relationships/font" Target="fonts/EBGaramondRegular-italic.fntdata"/><Relationship Id="rId10" Type="http://schemas.openxmlformats.org/officeDocument/2006/relationships/slide" Target="slides/slide5.xml"/><Relationship Id="rId21" Type="http://schemas.openxmlformats.org/officeDocument/2006/relationships/font" Target="fonts/EBGaramondRegular-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EBGaramondRegular-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09888" cy="46196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2pPr>
            <a:lvl3pPr lvl="2"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3pPr>
            <a:lvl4pPr lvl="3"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4pPr>
            <a:lvl5pPr lvl="4"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49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49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49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49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03650" y="0"/>
            <a:ext cx="2909888" cy="461963"/>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2pPr>
            <a:lvl3pPr lvl="2"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3pPr>
            <a:lvl4pPr lvl="3"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4pPr>
            <a:lvl5pPr lvl="4"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49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49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49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49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06363" y="692150"/>
            <a:ext cx="6929438" cy="34655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71513" y="4389438"/>
            <a:ext cx="5372100" cy="4157662"/>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775700"/>
            <a:ext cx="2909888" cy="46196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2pPr>
            <a:lvl3pPr lvl="2"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3pPr>
            <a:lvl4pPr lvl="3"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4pPr>
            <a:lvl5pPr lvl="4"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49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49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49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49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03650" y="8775700"/>
            <a:ext cx="2909888" cy="46196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 name="Shape 13"/>
        <p:cNvGrpSpPr/>
        <p:nvPr/>
      </p:nvGrpSpPr>
      <p:grpSpPr>
        <a:xfrm>
          <a:off x="0" y="0"/>
          <a:ext cx="0" cy="0"/>
          <a:chOff x="0" y="0"/>
          <a:chExt cx="0" cy="0"/>
        </a:xfrm>
      </p:grpSpPr>
      <p:sp>
        <p:nvSpPr>
          <p:cNvPr id="14" name="Google Shape;14;g7e1a07b8a0_0_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5" name="Google Shape;15;g7e1a07b8a0_0_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 name="Google Shape;16;g7e1a07b8a0_0_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 name="Shape 21"/>
        <p:cNvGrpSpPr/>
        <p:nvPr/>
      </p:nvGrpSpPr>
      <p:grpSpPr>
        <a:xfrm>
          <a:off x="0" y="0"/>
          <a:ext cx="0" cy="0"/>
          <a:chOff x="0" y="0"/>
          <a:chExt cx="0" cy="0"/>
        </a:xfrm>
      </p:grpSpPr>
      <p:sp>
        <p:nvSpPr>
          <p:cNvPr id="22" name="Google Shape;22;g7e1a07b8a0_0_1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23" name="Google Shape;23;g7e1a07b8a0_0_1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4" name="Google Shape;24;g7e1a07b8a0_0_1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 name="Shape 28"/>
        <p:cNvGrpSpPr/>
        <p:nvPr/>
      </p:nvGrpSpPr>
      <p:grpSpPr>
        <a:xfrm>
          <a:off x="0" y="0"/>
          <a:ext cx="0" cy="0"/>
          <a:chOff x="0" y="0"/>
          <a:chExt cx="0" cy="0"/>
        </a:xfrm>
      </p:grpSpPr>
      <p:sp>
        <p:nvSpPr>
          <p:cNvPr id="29" name="Google Shape;29;gd305bc931a_0_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30" name="Google Shape;30;gd305bc931a_0_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1" name="Google Shape;31;gd305bc931a_0_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gcd6d2b1f82_1_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37" name="Google Shape;37;gcd6d2b1f82_1_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8" name="Google Shape;38;gcd6d2b1f82_1_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g7e1a07b8a0_0_1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46" name="Google Shape;46;g7e1a07b8a0_0_1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7" name="Google Shape;47;g7e1a07b8a0_0_1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7e1a07b8a0_0_2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52" name="Google Shape;52;g7e1a07b8a0_0_2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3" name="Google Shape;53;g7e1a07b8a0_0_2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7e1a07b8a0_0_2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61" name="Google Shape;61;g7e1a07b8a0_0_2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2" name="Google Shape;62;g7e1a07b8a0_0_2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7e1a07b8a0_0_3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67" name="Google Shape;67;g7e1a07b8a0_0_3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8" name="Google Shape;68;g7e1a07b8a0_0_3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7e1a07b8a0_0_5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74" name="Google Shape;74;g7e1a07b8a0_0_5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5" name="Google Shape;75;g7e1a07b8a0_0_5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7e1a07b8a0_0_3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88" name="Google Shape;88;g7e1a07b8a0_0_3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9" name="Google Shape;89;g7e1a07b8a0_0_3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7e1a07b8a0_0_4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94" name="Google Shape;94;g7e1a07b8a0_0_4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5" name="Google Shape;95;g7e1a07b8a0_0_4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7e1a07b8a0_0_4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7e1a07b8a0_0_4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1" name="Google Shape;101;g7e1a07b8a0_0_4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7e1a07b8a0_0_6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7e1a07b8a0_0_6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8" name="Google Shape;108;g7e1a07b8a0_0_6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7e1a07b8a0_0_7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7e1a07b8a0_0_7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14" name="Google Shape;114;g7e1a07b8a0_0_7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2" name="Shape 1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hyperlink" Target="http://www.megaprint.com/" TargetMode="External"/><Relationship Id="rId2" Type="http://schemas.openxmlformats.org/officeDocument/2006/relationships/image" Target="../media/image4.png"/><Relationship Id="rId3" Type="http://schemas.openxmlformats.org/officeDocument/2006/relationships/slideLayout" Target="../slideLayouts/slideLayout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pic>
        <p:nvPicPr>
          <p:cNvPr id="10" name="Google Shape;10;p1">
            <a:hlinkClick r:id="rId1"/>
          </p:cNvPr>
          <p:cNvPicPr preferRelativeResize="0"/>
          <p:nvPr/>
        </p:nvPicPr>
        <p:blipFill rotWithShape="1">
          <a:blip r:embed="rId2">
            <a:alphaModFix/>
          </a:blip>
          <a:srcRect b="0" l="0" r="38726" t="0"/>
          <a:stretch/>
        </p:blipFill>
        <p:spPr>
          <a:xfrm>
            <a:off x="27249119" y="16151788"/>
            <a:ext cx="3013710" cy="154787"/>
          </a:xfrm>
          <a:prstGeom prst="rect">
            <a:avLst/>
          </a:prstGeom>
          <a:noFill/>
          <a:ln>
            <a:noFill/>
          </a:ln>
        </p:spPr>
      </p:pic>
      <p:sp>
        <p:nvSpPr>
          <p:cNvPr id="11" name="Google Shape;11;p1"/>
          <p:cNvSpPr txBox="1"/>
          <p:nvPr/>
        </p:nvSpPr>
        <p:spPr>
          <a:xfrm>
            <a:off x="30270141" y="16066545"/>
            <a:ext cx="197566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300" u="none" cap="none" strike="noStrike">
                <a:solidFill>
                  <a:schemeClr val="lt1"/>
                </a:solidFill>
                <a:latin typeface="Arial"/>
                <a:ea typeface="Arial"/>
                <a:cs typeface="Arial"/>
                <a:sym typeface="Arial"/>
              </a:rPr>
              <a:t>www.postersession.com</a:t>
            </a:r>
            <a:endParaRPr/>
          </a:p>
        </p:txBody>
      </p:sp>
    </p:spTree>
  </p:cSld>
  <p:clrMap accent1="accent1" accent2="accent2" accent3="accent3" accent4="accent4" accent5="accent5" accent6="accent6" bg1="lt1" bg2="dk2" tx1="dk1" tx2="lt2" folHlink="folHlink" hlink="hlink"/>
  <p:sldLayoutIdLst>
    <p:sldLayoutId id="2147483648"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9.jpg"/><Relationship Id="rId5"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jpg"/><Relationship Id="rId4" Type="http://schemas.openxmlformats.org/officeDocument/2006/relationships/image" Target="../media/image6.jpg"/><Relationship Id="rId5"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 name="Shape 17"/>
        <p:cNvGrpSpPr/>
        <p:nvPr/>
      </p:nvGrpSpPr>
      <p:grpSpPr>
        <a:xfrm>
          <a:off x="0" y="0"/>
          <a:ext cx="0" cy="0"/>
          <a:chOff x="0" y="0"/>
          <a:chExt cx="0" cy="0"/>
        </a:xfrm>
      </p:grpSpPr>
      <p:sp>
        <p:nvSpPr>
          <p:cNvPr id="18" name="Google Shape;18;p3"/>
          <p:cNvSpPr txBox="1"/>
          <p:nvPr/>
        </p:nvSpPr>
        <p:spPr>
          <a:xfrm>
            <a:off x="6537050" y="382100"/>
            <a:ext cx="19209300" cy="683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4000">
              <a:solidFill>
                <a:srgbClr val="0000FF"/>
              </a:solidFill>
            </a:endParaRPr>
          </a:p>
          <a:p>
            <a:pPr indent="0" lvl="0" marL="0" rtl="0" algn="ctr">
              <a:spcBef>
                <a:spcPts val="0"/>
              </a:spcBef>
              <a:spcAft>
                <a:spcPts val="0"/>
              </a:spcAft>
              <a:buNone/>
            </a:pPr>
            <a:r>
              <a:rPr lang="en-US" sz="8400">
                <a:solidFill>
                  <a:srgbClr val="6AA84F"/>
                </a:solidFill>
                <a:latin typeface="EB Garamond Regular"/>
                <a:ea typeface="EB Garamond Regular"/>
                <a:cs typeface="EB Garamond Regular"/>
                <a:sym typeface="EB Garamond Regular"/>
              </a:rPr>
              <a:t>Meditation And Its Effects On The Human Body and Mind</a:t>
            </a:r>
            <a:endParaRPr sz="84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84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8400">
              <a:solidFill>
                <a:srgbClr val="6AA84F"/>
              </a:solidFill>
              <a:latin typeface="EB Garamond Regular"/>
              <a:ea typeface="EB Garamond Regular"/>
              <a:cs typeface="EB Garamond Regular"/>
              <a:sym typeface="EB Garamond Regular"/>
            </a:endParaRPr>
          </a:p>
        </p:txBody>
      </p:sp>
      <p:sp>
        <p:nvSpPr>
          <p:cNvPr id="19" name="Google Shape;19;p3"/>
          <p:cNvSpPr/>
          <p:nvPr/>
        </p:nvSpPr>
        <p:spPr>
          <a:xfrm>
            <a:off x="9378975" y="12505325"/>
            <a:ext cx="14298300" cy="39540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0" name="Google Shape;20;p3"/>
          <p:cNvSpPr txBox="1"/>
          <p:nvPr/>
        </p:nvSpPr>
        <p:spPr>
          <a:xfrm>
            <a:off x="9907725" y="11585800"/>
            <a:ext cx="13240800" cy="544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t/>
            </a:r>
            <a:endParaRPr sz="84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Clr>
                <a:schemeClr val="dk1"/>
              </a:buClr>
              <a:buSzPts val="1100"/>
              <a:buFont typeface="Arial"/>
              <a:buNone/>
            </a:pPr>
            <a:r>
              <a:rPr lang="en-US" sz="5200">
                <a:solidFill>
                  <a:srgbClr val="6AA84F"/>
                </a:solidFill>
                <a:latin typeface="EB Garamond Regular"/>
                <a:ea typeface="EB Garamond Regular"/>
                <a:cs typeface="EB Garamond Regular"/>
                <a:sym typeface="EB Garamond Regular"/>
              </a:rPr>
              <a:t>Olivia Bridger - Grade 11</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Clr>
                <a:schemeClr val="dk1"/>
              </a:buClr>
              <a:buSzPts val="1100"/>
              <a:buFont typeface="Arial"/>
              <a:buNone/>
            </a:pPr>
            <a:r>
              <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Clr>
                <a:schemeClr val="dk1"/>
              </a:buClr>
              <a:buSzPts val="1100"/>
              <a:buFont typeface="Arial"/>
              <a:buNone/>
            </a:pPr>
            <a:r>
              <a:rPr lang="en-US" sz="5200">
                <a:solidFill>
                  <a:srgbClr val="6AA84F"/>
                </a:solidFill>
                <a:latin typeface="EB Garamond Regular"/>
                <a:ea typeface="EB Garamond Regular"/>
                <a:cs typeface="EB Garamond Regular"/>
                <a:sym typeface="EB Garamond Regular"/>
              </a:rPr>
              <a:t>Holy Trinity High School</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Clr>
                <a:schemeClr val="dk1"/>
              </a:buClr>
              <a:buSzPts val="1100"/>
              <a:buFont typeface="Arial"/>
              <a:buNone/>
            </a:pPr>
            <a:r>
              <a:rPr lang="en-US" sz="5200">
                <a:solidFill>
                  <a:srgbClr val="6AA84F"/>
                </a:solidFill>
                <a:latin typeface="EB Garamond Regular"/>
                <a:ea typeface="EB Garamond Regular"/>
                <a:cs typeface="EB Garamond Regular"/>
                <a:sym typeface="EB Garamond Regular"/>
              </a:rPr>
              <a:t>Torbay, NL</a:t>
            </a:r>
            <a:endParaRPr sz="52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F3"/>
        </a:solidFill>
      </p:bgPr>
    </p:bg>
    <p:spTree>
      <p:nvGrpSpPr>
        <p:cNvPr id="25" name="Shape 25"/>
        <p:cNvGrpSpPr/>
        <p:nvPr/>
      </p:nvGrpSpPr>
      <p:grpSpPr>
        <a:xfrm>
          <a:off x="0" y="0"/>
          <a:ext cx="0" cy="0"/>
          <a:chOff x="0" y="0"/>
          <a:chExt cx="0" cy="0"/>
        </a:xfrm>
      </p:grpSpPr>
      <p:sp>
        <p:nvSpPr>
          <p:cNvPr id="26" name="Google Shape;26;p4"/>
          <p:cNvSpPr txBox="1"/>
          <p:nvPr/>
        </p:nvSpPr>
        <p:spPr>
          <a:xfrm>
            <a:off x="13696100" y="1594650"/>
            <a:ext cx="172788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47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rPr lang="en-US" sz="5600" u="sng">
                <a:solidFill>
                  <a:srgbClr val="6AA84F"/>
                </a:solidFill>
                <a:latin typeface="EB Garamond Regular"/>
                <a:ea typeface="EB Garamond Regular"/>
                <a:cs typeface="EB Garamond Regular"/>
                <a:sym typeface="EB Garamond Regular"/>
              </a:rPr>
              <a:t>Purpose:</a:t>
            </a:r>
            <a:endParaRPr sz="5600" u="sng">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rPr lang="en-US" sz="5000">
                <a:solidFill>
                  <a:srgbClr val="6AA84F"/>
                </a:solidFill>
                <a:latin typeface="EB Garamond Regular"/>
                <a:ea typeface="EB Garamond Regular"/>
                <a:cs typeface="EB Garamond Regular"/>
                <a:sym typeface="EB Garamond Regular"/>
              </a:rPr>
              <a:t>To see if the time people put into meditation is worth it</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56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rPr lang="en-US" sz="5600" u="sng">
                <a:solidFill>
                  <a:srgbClr val="6AA84F"/>
                </a:solidFill>
                <a:latin typeface="EB Garamond Regular"/>
                <a:ea typeface="EB Garamond Regular"/>
                <a:cs typeface="EB Garamond Regular"/>
                <a:sym typeface="EB Garamond Regular"/>
              </a:rPr>
              <a:t>Question(s):</a:t>
            </a:r>
            <a:endParaRPr sz="5600" u="sng">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rPr lang="en-US" sz="5000">
                <a:solidFill>
                  <a:srgbClr val="6AA84F"/>
                </a:solidFill>
                <a:latin typeface="EB Garamond Regular"/>
                <a:ea typeface="EB Garamond Regular"/>
                <a:cs typeface="EB Garamond Regular"/>
                <a:sym typeface="EB Garamond Regular"/>
              </a:rPr>
              <a:t> Does meditation actually make a difference on someone's mental or physical wellbeing?</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rPr lang="en-US" sz="5600" u="sng">
                <a:solidFill>
                  <a:srgbClr val="6AA84F"/>
                </a:solidFill>
                <a:latin typeface="EB Garamond Regular"/>
                <a:ea typeface="EB Garamond Regular"/>
                <a:cs typeface="EB Garamond Regular"/>
                <a:sym typeface="EB Garamond Regular"/>
              </a:rPr>
              <a:t>Hypothesis:</a:t>
            </a:r>
            <a:endParaRPr sz="5600" u="sng">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rPr lang="en-US" sz="5000">
                <a:solidFill>
                  <a:srgbClr val="6AA84F"/>
                </a:solidFill>
                <a:latin typeface="EB Garamond Regular"/>
                <a:ea typeface="EB Garamond Regular"/>
                <a:cs typeface="EB Garamond Regular"/>
                <a:sym typeface="EB Garamond Regular"/>
              </a:rPr>
              <a:t>I think that at the end of the week of meditating, there will be an improvement in mental clarity but not much improvement on physical health. </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p:txBody>
      </p:sp>
      <p:pic>
        <p:nvPicPr>
          <p:cNvPr id="27" name="Google Shape;27;p4"/>
          <p:cNvPicPr preferRelativeResize="0"/>
          <p:nvPr/>
        </p:nvPicPr>
        <p:blipFill>
          <a:blip r:embed="rId3">
            <a:alphaModFix/>
          </a:blip>
          <a:stretch>
            <a:fillRect/>
          </a:stretch>
        </p:blipFill>
        <p:spPr>
          <a:xfrm>
            <a:off x="2214775" y="2122738"/>
            <a:ext cx="8335000" cy="111943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F3"/>
        </a:solidFill>
      </p:bgPr>
    </p:bg>
    <p:spTree>
      <p:nvGrpSpPr>
        <p:cNvPr id="32" name="Shape 32"/>
        <p:cNvGrpSpPr/>
        <p:nvPr/>
      </p:nvGrpSpPr>
      <p:grpSpPr>
        <a:xfrm>
          <a:off x="0" y="0"/>
          <a:ext cx="0" cy="0"/>
          <a:chOff x="0" y="0"/>
          <a:chExt cx="0" cy="0"/>
        </a:xfrm>
      </p:grpSpPr>
      <p:sp>
        <p:nvSpPr>
          <p:cNvPr id="33" name="Google Shape;33;p5"/>
          <p:cNvSpPr txBox="1"/>
          <p:nvPr/>
        </p:nvSpPr>
        <p:spPr>
          <a:xfrm>
            <a:off x="889675" y="1011000"/>
            <a:ext cx="308559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6600" u="sng">
                <a:solidFill>
                  <a:srgbClr val="6AA84F"/>
                </a:solidFill>
                <a:latin typeface="EB Garamond Regular"/>
                <a:ea typeface="EB Garamond Regular"/>
                <a:cs typeface="EB Garamond Regular"/>
                <a:sym typeface="EB Garamond Regular"/>
              </a:rPr>
              <a:t>What is Meditation?</a:t>
            </a:r>
            <a:endParaRPr sz="6600" u="sng">
              <a:solidFill>
                <a:srgbClr val="6AA84F"/>
              </a:solidFill>
              <a:latin typeface="EB Garamond Regular"/>
              <a:ea typeface="EB Garamond Regular"/>
              <a:cs typeface="EB Garamond Regular"/>
              <a:sym typeface="EB Garamond Regular"/>
            </a:endParaRPr>
          </a:p>
        </p:txBody>
      </p:sp>
      <p:sp>
        <p:nvSpPr>
          <p:cNvPr id="34" name="Google Shape;34;p5"/>
          <p:cNvSpPr txBox="1"/>
          <p:nvPr/>
        </p:nvSpPr>
        <p:spPr>
          <a:xfrm>
            <a:off x="1536750" y="2211600"/>
            <a:ext cx="28793400" cy="1463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5000">
                <a:latin typeface="EB Garamond Regular"/>
                <a:ea typeface="EB Garamond Regular"/>
                <a:cs typeface="EB Garamond Regular"/>
                <a:sym typeface="EB Garamond Regular"/>
              </a:rPr>
              <a:t>  </a:t>
            </a:r>
            <a:r>
              <a:rPr lang="en-US" sz="5000">
                <a:solidFill>
                  <a:srgbClr val="6AA84F"/>
                </a:solidFill>
                <a:latin typeface="EB Garamond Regular"/>
                <a:ea typeface="EB Garamond Regular"/>
                <a:cs typeface="EB Garamond Regular"/>
                <a:sym typeface="EB Garamond Regular"/>
              </a:rPr>
              <a:t>Meditation is a practice where someone uses a technique to </a:t>
            </a:r>
            <a:r>
              <a:rPr lang="en-US" sz="5000">
                <a:solidFill>
                  <a:srgbClr val="6AA84F"/>
                </a:solidFill>
                <a:latin typeface="EB Garamond Regular"/>
                <a:ea typeface="EB Garamond Regular"/>
                <a:cs typeface="EB Garamond Regular"/>
                <a:sym typeface="EB Garamond Regular"/>
              </a:rPr>
              <a:t>achieve</a:t>
            </a:r>
            <a:r>
              <a:rPr lang="en-US" sz="5000">
                <a:solidFill>
                  <a:srgbClr val="6AA84F"/>
                </a:solidFill>
                <a:latin typeface="EB Garamond Regular"/>
                <a:ea typeface="EB Garamond Regular"/>
                <a:cs typeface="EB Garamond Regular"/>
                <a:sym typeface="EB Garamond Regular"/>
              </a:rPr>
              <a:t> mental clarity, and a calm mental or emotional state. You can use techniques such as mindfulness, and focusing on a </a:t>
            </a:r>
            <a:r>
              <a:rPr lang="en-US" sz="5000">
                <a:solidFill>
                  <a:srgbClr val="6AA84F"/>
                </a:solidFill>
                <a:latin typeface="EB Garamond Regular"/>
                <a:ea typeface="EB Garamond Regular"/>
                <a:cs typeface="EB Garamond Regular"/>
                <a:sym typeface="EB Garamond Regular"/>
              </a:rPr>
              <a:t>specific</a:t>
            </a:r>
            <a:r>
              <a:rPr lang="en-US" sz="5000">
                <a:solidFill>
                  <a:srgbClr val="6AA84F"/>
                </a:solidFill>
                <a:latin typeface="EB Garamond Regular"/>
                <a:ea typeface="EB Garamond Regular"/>
                <a:cs typeface="EB Garamond Regular"/>
                <a:sym typeface="EB Garamond Regular"/>
              </a:rPr>
              <a:t> thought, object, or activity. The meditation practice goes back as far as 1500 BCE.  Meditation </a:t>
            </a:r>
            <a:r>
              <a:rPr lang="en-US" sz="5000">
                <a:solidFill>
                  <a:srgbClr val="6AA84F"/>
                </a:solidFill>
                <a:latin typeface="EB Garamond Regular"/>
                <a:ea typeface="EB Garamond Regular"/>
                <a:cs typeface="EB Garamond Regular"/>
                <a:sym typeface="EB Garamond Regular"/>
              </a:rPr>
              <a:t>originated</a:t>
            </a:r>
            <a:r>
              <a:rPr lang="en-US" sz="5000">
                <a:solidFill>
                  <a:srgbClr val="6AA84F"/>
                </a:solidFill>
                <a:latin typeface="EB Garamond Regular"/>
                <a:ea typeface="EB Garamond Regular"/>
                <a:cs typeface="EB Garamond Regular"/>
                <a:sym typeface="EB Garamond Regular"/>
              </a:rPr>
              <a:t> in India from the Hindu and Buddhist religions, it was described as the “training of the mind”.  It is said that it comes from </a:t>
            </a:r>
            <a:r>
              <a:rPr lang="en-US" sz="5000">
                <a:solidFill>
                  <a:srgbClr val="6AA84F"/>
                </a:solidFill>
                <a:latin typeface="EB Garamond Regular"/>
                <a:ea typeface="EB Garamond Regular"/>
                <a:cs typeface="EB Garamond Regular"/>
                <a:sym typeface="EB Garamond Regular"/>
              </a:rPr>
              <a:t>Vedantism</a:t>
            </a:r>
            <a:r>
              <a:rPr lang="en-US" sz="5000">
                <a:solidFill>
                  <a:srgbClr val="6AA84F"/>
                </a:solidFill>
                <a:latin typeface="EB Garamond Regular"/>
                <a:ea typeface="EB Garamond Regular"/>
                <a:cs typeface="EB Garamond Regular"/>
                <a:sym typeface="EB Garamond Regular"/>
              </a:rPr>
              <a:t>, which is one of the Hindu schools of </a:t>
            </a:r>
            <a:r>
              <a:rPr lang="en-US" sz="5000">
                <a:solidFill>
                  <a:srgbClr val="6AA84F"/>
                </a:solidFill>
                <a:latin typeface="EB Garamond Regular"/>
                <a:ea typeface="EB Garamond Regular"/>
                <a:cs typeface="EB Garamond Regular"/>
                <a:sym typeface="EB Garamond Regular"/>
              </a:rPr>
              <a:t>philosophy</a:t>
            </a:r>
            <a:r>
              <a:rPr lang="en-US" sz="5000">
                <a:solidFill>
                  <a:srgbClr val="6AA84F"/>
                </a:solidFill>
                <a:latin typeface="EB Garamond Regular"/>
                <a:ea typeface="EB Garamond Regular"/>
                <a:cs typeface="EB Garamond Regular"/>
                <a:sym typeface="EB Garamond Regular"/>
              </a:rPr>
              <a:t> and one of the earliest paths for Indian spiritual enlightenment.  </a:t>
            </a:r>
            <a:r>
              <a:rPr lang="en-US" sz="3900">
                <a:solidFill>
                  <a:srgbClr val="6AA84F"/>
                </a:solidFill>
                <a:latin typeface="EB Garamond Regular"/>
                <a:ea typeface="EB Garamond Regular"/>
                <a:cs typeface="EB Garamond Regular"/>
                <a:sym typeface="EB Garamond Regular"/>
              </a:rPr>
              <a:t>(</a:t>
            </a:r>
            <a:r>
              <a:rPr i="1" lang="en-US" sz="3900">
                <a:solidFill>
                  <a:srgbClr val="6AA84F"/>
                </a:solidFill>
                <a:latin typeface="EB Garamond Regular"/>
                <a:ea typeface="EB Garamond Regular"/>
                <a:cs typeface="EB Garamond Regular"/>
                <a:sym typeface="EB Garamond Regular"/>
              </a:rPr>
              <a:t>The history and origin of meditation</a:t>
            </a:r>
            <a:r>
              <a:rPr lang="en-US" sz="3900">
                <a:solidFill>
                  <a:srgbClr val="6AA84F"/>
                </a:solidFill>
                <a:latin typeface="EB Garamond Regular"/>
                <a:ea typeface="EB Garamond Regular"/>
                <a:cs typeface="EB Garamond Regular"/>
                <a:sym typeface="EB Garamond Regular"/>
              </a:rPr>
              <a:t> 2020) </a:t>
            </a:r>
            <a:endParaRPr sz="39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rPr lang="en-US" sz="5000">
                <a:solidFill>
                  <a:srgbClr val="6AA84F"/>
                </a:solidFill>
                <a:latin typeface="EB Garamond Regular"/>
                <a:ea typeface="EB Garamond Regular"/>
                <a:cs typeface="EB Garamond Regular"/>
                <a:sym typeface="EB Garamond Regular"/>
              </a:rPr>
              <a:t>  People have been doing research for years on if meditation can have an affect on a persons wellbeing, although some people are still skeptical about it, all of the research done on meditation has shown positive results.  Harvard, The US National Library of Medicine, and The American Psychology Association are just a few of the places that have done research on the topic. </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rPr lang="en-US" sz="5000">
                <a:solidFill>
                  <a:srgbClr val="6AA84F"/>
                </a:solidFill>
                <a:latin typeface="EB Garamond Regular"/>
                <a:ea typeface="EB Garamond Regular"/>
                <a:cs typeface="EB Garamond Regular"/>
                <a:sym typeface="EB Garamond Regular"/>
              </a:rPr>
              <a:t>  Meditation has come a long way since it first </a:t>
            </a:r>
            <a:r>
              <a:rPr lang="en-US" sz="5000">
                <a:solidFill>
                  <a:srgbClr val="6AA84F"/>
                </a:solidFill>
                <a:latin typeface="EB Garamond Regular"/>
                <a:ea typeface="EB Garamond Regular"/>
                <a:cs typeface="EB Garamond Regular"/>
                <a:sym typeface="EB Garamond Regular"/>
              </a:rPr>
              <a:t>originated, we can now access meditation with a click of a button, we don't need professionals or religious leaders to teach and guide us. It's as simple as typing “meditation for beginners” into a search bar and we've got thousands of options in front of us. There's also applications you can download on your phone so you can meditate on the go, such as Headspace, and Calm. </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rPr lang="en-US" sz="5000">
                <a:solidFill>
                  <a:srgbClr val="6AA84F"/>
                </a:solidFill>
                <a:latin typeface="EB Garamond Regular"/>
                <a:ea typeface="EB Garamond Regular"/>
                <a:cs typeface="EB Garamond Regular"/>
                <a:sym typeface="EB Garamond Regular"/>
              </a:rPr>
              <a:t>  Being someone who uses meditation regularly, I decided to do my own research, having 5 volunteers and myself, all of different age, gender, jobs, and opinions on meditation, meditate for a week straight to see if there would be an improvement. I also felt that this project was the perfect opportunity to get my peers to practice a form of self care during COVID times. </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5000">
              <a:latin typeface="EB Garamond Regular"/>
              <a:ea typeface="EB Garamond Regular"/>
              <a:cs typeface="EB Garamond Regular"/>
              <a:sym typeface="EB Garamond Regul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F3"/>
        </a:solidFill>
      </p:bgPr>
    </p:bg>
    <p:spTree>
      <p:nvGrpSpPr>
        <p:cNvPr id="39" name="Shape 39"/>
        <p:cNvGrpSpPr/>
        <p:nvPr/>
      </p:nvGrpSpPr>
      <p:grpSpPr>
        <a:xfrm>
          <a:off x="0" y="0"/>
          <a:ext cx="0" cy="0"/>
          <a:chOff x="0" y="0"/>
          <a:chExt cx="0" cy="0"/>
        </a:xfrm>
      </p:grpSpPr>
      <p:pic>
        <p:nvPicPr>
          <p:cNvPr id="40" name="Google Shape;40;p6"/>
          <p:cNvPicPr preferRelativeResize="0"/>
          <p:nvPr/>
        </p:nvPicPr>
        <p:blipFill>
          <a:blip r:embed="rId3">
            <a:alphaModFix/>
          </a:blip>
          <a:stretch>
            <a:fillRect/>
          </a:stretch>
        </p:blipFill>
        <p:spPr>
          <a:xfrm>
            <a:off x="1012050" y="7436675"/>
            <a:ext cx="9314400" cy="6248275"/>
          </a:xfrm>
          <a:prstGeom prst="rect">
            <a:avLst/>
          </a:prstGeom>
          <a:noFill/>
          <a:ln>
            <a:noFill/>
          </a:ln>
        </p:spPr>
      </p:pic>
      <p:pic>
        <p:nvPicPr>
          <p:cNvPr id="41" name="Google Shape;41;p6"/>
          <p:cNvPicPr preferRelativeResize="0"/>
          <p:nvPr/>
        </p:nvPicPr>
        <p:blipFill>
          <a:blip r:embed="rId4">
            <a:alphaModFix/>
          </a:blip>
          <a:stretch>
            <a:fillRect/>
          </a:stretch>
        </p:blipFill>
        <p:spPr>
          <a:xfrm>
            <a:off x="11310150" y="4532000"/>
            <a:ext cx="9314400" cy="9152950"/>
          </a:xfrm>
          <a:prstGeom prst="rect">
            <a:avLst/>
          </a:prstGeom>
          <a:noFill/>
          <a:ln>
            <a:noFill/>
          </a:ln>
        </p:spPr>
      </p:pic>
      <p:pic>
        <p:nvPicPr>
          <p:cNvPr id="42" name="Google Shape;42;p6"/>
          <p:cNvPicPr preferRelativeResize="0"/>
          <p:nvPr/>
        </p:nvPicPr>
        <p:blipFill>
          <a:blip r:embed="rId5">
            <a:alphaModFix/>
          </a:blip>
          <a:stretch>
            <a:fillRect/>
          </a:stretch>
        </p:blipFill>
        <p:spPr>
          <a:xfrm>
            <a:off x="22418100" y="7008212"/>
            <a:ext cx="8723949" cy="6676749"/>
          </a:xfrm>
          <a:prstGeom prst="rect">
            <a:avLst/>
          </a:prstGeom>
          <a:noFill/>
          <a:ln>
            <a:noFill/>
          </a:ln>
        </p:spPr>
      </p:pic>
      <p:sp>
        <p:nvSpPr>
          <p:cNvPr id="43" name="Google Shape;43;p6"/>
          <p:cNvSpPr txBox="1"/>
          <p:nvPr/>
        </p:nvSpPr>
        <p:spPr>
          <a:xfrm>
            <a:off x="808800" y="1051450"/>
            <a:ext cx="241428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6600" u="sng">
                <a:solidFill>
                  <a:srgbClr val="6AA84F"/>
                </a:solidFill>
                <a:latin typeface="EB Garamond Regular"/>
                <a:ea typeface="EB Garamond Regular"/>
                <a:cs typeface="EB Garamond Regular"/>
                <a:sym typeface="EB Garamond Regular"/>
              </a:rPr>
              <a:t>What is meditation? (cont.):</a:t>
            </a:r>
            <a:endParaRPr sz="6600" u="sng">
              <a:solidFill>
                <a:srgbClr val="6AA84F"/>
              </a:solidFill>
              <a:latin typeface="EB Garamond Regular"/>
              <a:ea typeface="EB Garamond Regular"/>
              <a:cs typeface="EB Garamond Regular"/>
              <a:sym typeface="EB Garamond Regul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F3"/>
        </a:solidFill>
      </p:bgPr>
    </p:bg>
    <p:spTree>
      <p:nvGrpSpPr>
        <p:cNvPr id="48" name="Shape 48"/>
        <p:cNvGrpSpPr/>
        <p:nvPr/>
      </p:nvGrpSpPr>
      <p:grpSpPr>
        <a:xfrm>
          <a:off x="0" y="0"/>
          <a:ext cx="0" cy="0"/>
          <a:chOff x="0" y="0"/>
          <a:chExt cx="0" cy="0"/>
        </a:xfrm>
      </p:grpSpPr>
      <p:sp>
        <p:nvSpPr>
          <p:cNvPr id="49" name="Google Shape;49;p7"/>
          <p:cNvSpPr txBox="1"/>
          <p:nvPr/>
        </p:nvSpPr>
        <p:spPr>
          <a:xfrm>
            <a:off x="2987700" y="1467450"/>
            <a:ext cx="26546400" cy="128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600" u="sng">
                <a:solidFill>
                  <a:srgbClr val="6AA84F"/>
                </a:solidFill>
                <a:latin typeface="EB Garamond Regular"/>
                <a:ea typeface="EB Garamond Regular"/>
                <a:cs typeface="EB Garamond Regular"/>
                <a:sym typeface="EB Garamond Regular"/>
              </a:rPr>
              <a:t>Variables:</a:t>
            </a:r>
            <a:endParaRPr sz="6600" u="sng">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rPr lang="en-US" sz="5600">
                <a:solidFill>
                  <a:srgbClr val="6AA84F"/>
                </a:solidFill>
                <a:latin typeface="EB Garamond Regular"/>
                <a:ea typeface="EB Garamond Regular"/>
                <a:cs typeface="EB Garamond Regular"/>
                <a:sym typeface="EB Garamond Regular"/>
              </a:rPr>
              <a:t>Independent variable:</a:t>
            </a:r>
            <a:r>
              <a:rPr lang="en-US" sz="5000">
                <a:solidFill>
                  <a:srgbClr val="6AA84F"/>
                </a:solidFill>
                <a:latin typeface="EB Garamond Regular"/>
                <a:ea typeface="EB Garamond Regular"/>
                <a:cs typeface="EB Garamond Regular"/>
                <a:sym typeface="EB Garamond Regular"/>
              </a:rPr>
              <a:t> </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rPr lang="en-US" sz="5000">
                <a:solidFill>
                  <a:srgbClr val="6AA84F"/>
                </a:solidFill>
                <a:latin typeface="EB Garamond Regular"/>
                <a:ea typeface="EB Garamond Regular"/>
                <a:cs typeface="EB Garamond Regular"/>
                <a:sym typeface="EB Garamond Regular"/>
              </a:rPr>
              <a:t>The amount of time each person spends meditating</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rPr lang="en-US" sz="5600">
                <a:solidFill>
                  <a:srgbClr val="6AA84F"/>
                </a:solidFill>
                <a:latin typeface="EB Garamond Regular"/>
                <a:ea typeface="EB Garamond Regular"/>
                <a:cs typeface="EB Garamond Regular"/>
                <a:sym typeface="EB Garamond Regular"/>
              </a:rPr>
              <a:t>Dependent variable: </a:t>
            </a:r>
            <a:endParaRPr sz="56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rPr lang="en-US" sz="5000">
                <a:solidFill>
                  <a:srgbClr val="6AA84F"/>
                </a:solidFill>
                <a:latin typeface="EB Garamond Regular"/>
                <a:ea typeface="EB Garamond Regular"/>
                <a:cs typeface="EB Garamond Regular"/>
                <a:sym typeface="EB Garamond Regular"/>
              </a:rPr>
              <a:t>The effects that meditating has on each person</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rPr lang="en-US" sz="5600">
                <a:solidFill>
                  <a:srgbClr val="6AA84F"/>
                </a:solidFill>
                <a:latin typeface="EB Garamond Regular"/>
                <a:ea typeface="EB Garamond Regular"/>
                <a:cs typeface="EB Garamond Regular"/>
                <a:sym typeface="EB Garamond Regular"/>
              </a:rPr>
              <a:t>Controlled variables: </a:t>
            </a:r>
            <a:endParaRPr sz="56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rPr lang="en-US" sz="5000">
                <a:solidFill>
                  <a:srgbClr val="6AA84F"/>
                </a:solidFill>
                <a:latin typeface="EB Garamond Regular"/>
                <a:ea typeface="EB Garamond Regular"/>
                <a:cs typeface="EB Garamond Regular"/>
                <a:sym typeface="EB Garamond Regular"/>
              </a:rPr>
              <a:t>Making sure each person spends the same amount of time meditating (5 mins), the same meditation video is used, making sure they’re in a quiet environment, answering the same questions on the google forms </a:t>
            </a:r>
            <a:endParaRPr sz="5000">
              <a:solidFill>
                <a:srgbClr val="6AA84F"/>
              </a:solidFill>
              <a:latin typeface="EB Garamond Regular"/>
              <a:ea typeface="EB Garamond Regular"/>
              <a:cs typeface="EB Garamond Regular"/>
              <a:sym typeface="EB Garamond Regul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F3"/>
        </a:solidFill>
      </p:bgPr>
    </p:bg>
    <p:spTree>
      <p:nvGrpSpPr>
        <p:cNvPr id="54" name="Shape 54"/>
        <p:cNvGrpSpPr/>
        <p:nvPr/>
      </p:nvGrpSpPr>
      <p:grpSpPr>
        <a:xfrm>
          <a:off x="0" y="0"/>
          <a:ext cx="0" cy="0"/>
          <a:chOff x="0" y="0"/>
          <a:chExt cx="0" cy="0"/>
        </a:xfrm>
      </p:grpSpPr>
      <p:sp>
        <p:nvSpPr>
          <p:cNvPr id="55" name="Google Shape;55;p8"/>
          <p:cNvSpPr txBox="1"/>
          <p:nvPr/>
        </p:nvSpPr>
        <p:spPr>
          <a:xfrm>
            <a:off x="2119800" y="914525"/>
            <a:ext cx="98250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600" u="sng">
                <a:solidFill>
                  <a:srgbClr val="6AA84F"/>
                </a:solidFill>
                <a:latin typeface="EB Garamond Regular"/>
                <a:ea typeface="EB Garamond Regular"/>
                <a:cs typeface="EB Garamond Regular"/>
                <a:sym typeface="EB Garamond Regular"/>
              </a:rPr>
              <a:t>Materials: </a:t>
            </a:r>
            <a:endParaRPr sz="6600" u="sng">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600" u="sng">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600" u="sng">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400">
                <a:solidFill>
                  <a:srgbClr val="6AA84F"/>
                </a:solidFill>
                <a:latin typeface="EB Garamond Regular"/>
                <a:ea typeface="EB Garamond Regular"/>
                <a:cs typeface="EB Garamond Regular"/>
                <a:sym typeface="EB Garamond Regular"/>
              </a:rPr>
              <a:t>Three (3) google forms quizzes, Five (5) </a:t>
            </a:r>
            <a:r>
              <a:rPr lang="en-US" sz="5400">
                <a:solidFill>
                  <a:srgbClr val="6AA84F"/>
                </a:solidFill>
                <a:latin typeface="EB Garamond Regular"/>
                <a:ea typeface="EB Garamond Regular"/>
                <a:cs typeface="EB Garamond Regular"/>
                <a:sym typeface="EB Garamond Regular"/>
              </a:rPr>
              <a:t>minute</a:t>
            </a:r>
            <a:r>
              <a:rPr lang="en-US" sz="5400">
                <a:solidFill>
                  <a:srgbClr val="6AA84F"/>
                </a:solidFill>
                <a:latin typeface="EB Garamond Regular"/>
                <a:ea typeface="EB Garamond Regular"/>
                <a:cs typeface="EB Garamond Regular"/>
                <a:sym typeface="EB Garamond Regular"/>
              </a:rPr>
              <a:t> meditation video from Youtube, Six (6) volunteers</a:t>
            </a:r>
            <a:r>
              <a:rPr lang="en-US" sz="5400">
                <a:solidFill>
                  <a:srgbClr val="6AA84F"/>
                </a:solidFill>
              </a:rPr>
              <a:t> </a:t>
            </a:r>
            <a:endParaRPr sz="5400">
              <a:solidFill>
                <a:srgbClr val="6AA84F"/>
              </a:solidFill>
            </a:endParaRPr>
          </a:p>
          <a:p>
            <a:pPr indent="0" lvl="0" marL="0" rtl="0" algn="ctr">
              <a:spcBef>
                <a:spcPts val="0"/>
              </a:spcBef>
              <a:spcAft>
                <a:spcPts val="0"/>
              </a:spcAft>
              <a:buNone/>
            </a:pPr>
            <a:r>
              <a:t/>
            </a:r>
            <a:endParaRPr sz="5400">
              <a:solidFill>
                <a:srgbClr val="6AA84F"/>
              </a:solidFill>
            </a:endParaRPr>
          </a:p>
        </p:txBody>
      </p:sp>
      <p:pic>
        <p:nvPicPr>
          <p:cNvPr id="56" name="Google Shape;56;p8"/>
          <p:cNvPicPr preferRelativeResize="0"/>
          <p:nvPr/>
        </p:nvPicPr>
        <p:blipFill rotWithShape="1">
          <a:blip r:embed="rId3">
            <a:alphaModFix/>
          </a:blip>
          <a:srcRect b="67437" l="0" r="0" t="12218"/>
          <a:stretch/>
        </p:blipFill>
        <p:spPr>
          <a:xfrm>
            <a:off x="17206425" y="914525"/>
            <a:ext cx="11587249" cy="4836276"/>
          </a:xfrm>
          <a:prstGeom prst="rect">
            <a:avLst/>
          </a:prstGeom>
          <a:noFill/>
          <a:ln>
            <a:noFill/>
          </a:ln>
        </p:spPr>
      </p:pic>
      <p:pic>
        <p:nvPicPr>
          <p:cNvPr id="57" name="Google Shape;57;p8"/>
          <p:cNvPicPr preferRelativeResize="0"/>
          <p:nvPr/>
        </p:nvPicPr>
        <p:blipFill rotWithShape="1">
          <a:blip r:embed="rId4">
            <a:alphaModFix/>
          </a:blip>
          <a:srcRect b="69290" l="0" r="0" t="11170"/>
          <a:stretch/>
        </p:blipFill>
        <p:spPr>
          <a:xfrm>
            <a:off x="17206425" y="6127600"/>
            <a:ext cx="11587249" cy="4836276"/>
          </a:xfrm>
          <a:prstGeom prst="rect">
            <a:avLst/>
          </a:prstGeom>
          <a:noFill/>
          <a:ln>
            <a:noFill/>
          </a:ln>
        </p:spPr>
      </p:pic>
      <p:pic>
        <p:nvPicPr>
          <p:cNvPr id="58" name="Google Shape;58;p8"/>
          <p:cNvPicPr preferRelativeResize="0"/>
          <p:nvPr/>
        </p:nvPicPr>
        <p:blipFill rotWithShape="1">
          <a:blip r:embed="rId5">
            <a:alphaModFix/>
          </a:blip>
          <a:srcRect b="64575" l="0" r="0" t="11169"/>
          <a:stretch/>
        </p:blipFill>
        <p:spPr>
          <a:xfrm>
            <a:off x="17206425" y="11182025"/>
            <a:ext cx="11587249" cy="46899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F3"/>
        </a:solidFill>
      </p:bgPr>
    </p:bg>
    <p:spTree>
      <p:nvGrpSpPr>
        <p:cNvPr id="63" name="Shape 63"/>
        <p:cNvGrpSpPr/>
        <p:nvPr/>
      </p:nvGrpSpPr>
      <p:grpSpPr>
        <a:xfrm>
          <a:off x="0" y="0"/>
          <a:ext cx="0" cy="0"/>
          <a:chOff x="0" y="0"/>
          <a:chExt cx="0" cy="0"/>
        </a:xfrm>
      </p:grpSpPr>
      <p:sp>
        <p:nvSpPr>
          <p:cNvPr id="64" name="Google Shape;64;p9"/>
          <p:cNvSpPr txBox="1"/>
          <p:nvPr/>
        </p:nvSpPr>
        <p:spPr>
          <a:xfrm>
            <a:off x="3186000" y="99975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600" u="sng">
                <a:solidFill>
                  <a:srgbClr val="6AA84F"/>
                </a:solidFill>
                <a:latin typeface="EB Garamond Regular"/>
                <a:ea typeface="EB Garamond Regular"/>
                <a:cs typeface="EB Garamond Regular"/>
                <a:sym typeface="EB Garamond Regular"/>
              </a:rPr>
              <a:t>Procedure:</a:t>
            </a:r>
            <a:endParaRPr sz="6600" u="sng">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000">
                <a:solidFill>
                  <a:srgbClr val="6AA84F"/>
                </a:solidFill>
                <a:latin typeface="EB Garamond Regular"/>
                <a:ea typeface="EB Garamond Regular"/>
                <a:cs typeface="EB Garamond Regular"/>
                <a:sym typeface="EB Garamond Regular"/>
              </a:rPr>
              <a:t>1. Create and send google forms to my volunteers</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000">
                <a:solidFill>
                  <a:srgbClr val="6AA84F"/>
                </a:solidFill>
                <a:latin typeface="EB Garamond Regular"/>
                <a:ea typeface="EB Garamond Regular"/>
                <a:cs typeface="EB Garamond Regular"/>
                <a:sym typeface="EB Garamond Regular"/>
              </a:rPr>
              <a:t>2. Have them fill out the first one on the day before they start meditating, it will be about how they're feeling, how they think the week will go, and some other questions.</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000">
                <a:solidFill>
                  <a:srgbClr val="6AA84F"/>
                </a:solidFill>
                <a:latin typeface="EB Garamond Regular"/>
                <a:ea typeface="EB Garamond Regular"/>
                <a:cs typeface="EB Garamond Regular"/>
                <a:sym typeface="EB Garamond Regular"/>
              </a:rPr>
              <a:t>3. Send them the same 5 minute meditation video, have them fill out a `before` form and then follow the videos instructions</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000">
                <a:solidFill>
                  <a:srgbClr val="6AA84F"/>
                </a:solidFill>
                <a:latin typeface="EB Garamond Regular"/>
                <a:ea typeface="EB Garamond Regular"/>
                <a:cs typeface="EB Garamond Regular"/>
                <a:sym typeface="EB Garamond Regular"/>
              </a:rPr>
              <a:t>4. Then when they've finished the video,  have them fill out the `after` form.</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000">
                <a:solidFill>
                  <a:srgbClr val="6AA84F"/>
                </a:solidFill>
                <a:latin typeface="EB Garamond Regular"/>
                <a:ea typeface="EB Garamond Regular"/>
                <a:cs typeface="EB Garamond Regular"/>
                <a:sym typeface="EB Garamond Regular"/>
              </a:rPr>
              <a:t>5. Continue this for 7 days</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000">
                <a:solidFill>
                  <a:srgbClr val="6AA84F"/>
                </a:solidFill>
                <a:latin typeface="EB Garamond Regular"/>
                <a:ea typeface="EB Garamond Regular"/>
                <a:cs typeface="EB Garamond Regular"/>
                <a:sym typeface="EB Garamond Regular"/>
              </a:rPr>
              <a:t>6. Have them fill out the End Of Week form and compare all the results.</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F3"/>
        </a:solidFill>
      </p:bgPr>
    </p:bg>
    <p:spTree>
      <p:nvGrpSpPr>
        <p:cNvPr id="69" name="Shape 69"/>
        <p:cNvGrpSpPr/>
        <p:nvPr/>
      </p:nvGrpSpPr>
      <p:grpSpPr>
        <a:xfrm>
          <a:off x="0" y="0"/>
          <a:ext cx="0" cy="0"/>
          <a:chOff x="0" y="0"/>
          <a:chExt cx="0" cy="0"/>
        </a:xfrm>
      </p:grpSpPr>
      <p:sp>
        <p:nvSpPr>
          <p:cNvPr id="70" name="Google Shape;70;p10"/>
          <p:cNvSpPr txBox="1"/>
          <p:nvPr/>
        </p:nvSpPr>
        <p:spPr>
          <a:xfrm>
            <a:off x="3186000" y="96010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600" u="sng">
                <a:solidFill>
                  <a:srgbClr val="6AA84F"/>
                </a:solidFill>
                <a:latin typeface="EB Garamond Regular"/>
                <a:ea typeface="EB Garamond Regular"/>
                <a:cs typeface="EB Garamond Regular"/>
                <a:sym typeface="EB Garamond Regular"/>
              </a:rPr>
              <a:t>Graph of the results:</a:t>
            </a:r>
            <a:endParaRPr sz="6600" u="sng">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pic>
        <p:nvPicPr>
          <p:cNvPr id="71" name="Google Shape;71;p10"/>
          <p:cNvPicPr preferRelativeResize="0"/>
          <p:nvPr/>
        </p:nvPicPr>
        <p:blipFill>
          <a:blip r:embed="rId3">
            <a:alphaModFix/>
          </a:blip>
          <a:stretch>
            <a:fillRect/>
          </a:stretch>
        </p:blipFill>
        <p:spPr>
          <a:xfrm>
            <a:off x="6098463" y="2602900"/>
            <a:ext cx="20721475" cy="128188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F3"/>
        </a:solidFill>
      </p:bgPr>
    </p:bg>
    <p:spTree>
      <p:nvGrpSpPr>
        <p:cNvPr id="76" name="Shape 76"/>
        <p:cNvGrpSpPr/>
        <p:nvPr/>
      </p:nvGrpSpPr>
      <p:grpSpPr>
        <a:xfrm>
          <a:off x="0" y="0"/>
          <a:ext cx="0" cy="0"/>
          <a:chOff x="0" y="0"/>
          <a:chExt cx="0" cy="0"/>
        </a:xfrm>
      </p:grpSpPr>
      <p:sp>
        <p:nvSpPr>
          <p:cNvPr id="77" name="Google Shape;77;p11"/>
          <p:cNvSpPr txBox="1"/>
          <p:nvPr/>
        </p:nvSpPr>
        <p:spPr>
          <a:xfrm>
            <a:off x="1257000" y="594925"/>
            <a:ext cx="30404400" cy="134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600" u="sng">
                <a:solidFill>
                  <a:srgbClr val="6AA84F"/>
                </a:solidFill>
                <a:latin typeface="EB Garamond Regular"/>
                <a:ea typeface="EB Garamond Regular"/>
                <a:cs typeface="EB Garamond Regular"/>
                <a:sym typeface="EB Garamond Regular"/>
              </a:rPr>
              <a:t>Results (continued), statistics:</a:t>
            </a:r>
            <a:endParaRPr sz="6600" u="sng">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rPr lang="en-US" sz="4800">
                <a:solidFill>
                  <a:srgbClr val="0000FF"/>
                </a:solidFill>
              </a:rPr>
              <a:t> </a:t>
            </a:r>
            <a:endParaRPr sz="3600">
              <a:solidFill>
                <a:srgbClr val="0000FF"/>
              </a:solidFill>
            </a:endParaRPr>
          </a:p>
        </p:txBody>
      </p:sp>
      <p:sp>
        <p:nvSpPr>
          <p:cNvPr id="78" name="Google Shape;78;p11"/>
          <p:cNvSpPr txBox="1"/>
          <p:nvPr/>
        </p:nvSpPr>
        <p:spPr>
          <a:xfrm>
            <a:off x="9240975" y="5038050"/>
            <a:ext cx="4085100" cy="818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Day</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1</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2</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3</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4</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5</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6</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7</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200">
              <a:solidFill>
                <a:srgbClr val="6AA84F"/>
              </a:solidFill>
              <a:latin typeface="EB Garamond Regular"/>
              <a:ea typeface="EB Garamond Regular"/>
              <a:cs typeface="EB Garamond Regular"/>
              <a:sym typeface="EB Garamond Regular"/>
            </a:endParaRPr>
          </a:p>
        </p:txBody>
      </p:sp>
      <p:sp>
        <p:nvSpPr>
          <p:cNvPr id="79" name="Google Shape;79;p11"/>
          <p:cNvSpPr txBox="1"/>
          <p:nvPr/>
        </p:nvSpPr>
        <p:spPr>
          <a:xfrm>
            <a:off x="15308875" y="5038050"/>
            <a:ext cx="4402500" cy="7388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Average Mood Before:</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5.5</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5.1667</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4.5</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5.667</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5.5</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6.333</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6.1667</a:t>
            </a:r>
            <a:endParaRPr sz="5200">
              <a:solidFill>
                <a:srgbClr val="6AA84F"/>
              </a:solidFill>
              <a:latin typeface="EB Garamond Regular"/>
              <a:ea typeface="EB Garamond Regular"/>
              <a:cs typeface="EB Garamond Regular"/>
              <a:sym typeface="EB Garamond Regular"/>
            </a:endParaRPr>
          </a:p>
        </p:txBody>
      </p:sp>
      <p:sp>
        <p:nvSpPr>
          <p:cNvPr id="80" name="Google Shape;80;p11"/>
          <p:cNvSpPr txBox="1"/>
          <p:nvPr/>
        </p:nvSpPr>
        <p:spPr>
          <a:xfrm>
            <a:off x="22765250" y="5038050"/>
            <a:ext cx="4085100" cy="7388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Average Mood After:	</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7.3333	</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7.6667	</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6.3333	</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7.8333	</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7.3333	</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8.6667	</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200">
                <a:solidFill>
                  <a:srgbClr val="6AA84F"/>
                </a:solidFill>
                <a:latin typeface="EB Garamond Regular"/>
                <a:ea typeface="EB Garamond Regular"/>
                <a:cs typeface="EB Garamond Regular"/>
                <a:sym typeface="EB Garamond Regular"/>
              </a:rPr>
              <a:t>7.6667</a:t>
            </a:r>
            <a:r>
              <a:rPr lang="en-US" sz="5000"/>
              <a:t>	</a:t>
            </a:r>
            <a:endParaRPr sz="5000"/>
          </a:p>
        </p:txBody>
      </p:sp>
      <p:sp>
        <p:nvSpPr>
          <p:cNvPr id="81" name="Google Shape;81;p11"/>
          <p:cNvSpPr txBox="1"/>
          <p:nvPr/>
        </p:nvSpPr>
        <p:spPr>
          <a:xfrm>
            <a:off x="872675" y="4641450"/>
            <a:ext cx="6385500" cy="4894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5100">
                <a:solidFill>
                  <a:srgbClr val="6AA84F"/>
                </a:solidFill>
                <a:latin typeface="EB Garamond Regular"/>
                <a:ea typeface="EB Garamond Regular"/>
                <a:cs typeface="EB Garamond Regular"/>
                <a:sym typeface="EB Garamond Regular"/>
              </a:rPr>
              <a:t>This is a comparison of the average moods people were feeling before and after meditating during the week</a:t>
            </a:r>
            <a:endParaRPr sz="5100">
              <a:solidFill>
                <a:srgbClr val="6AA84F"/>
              </a:solidFill>
              <a:latin typeface="EB Garamond Regular"/>
              <a:ea typeface="EB Garamond Regular"/>
              <a:cs typeface="EB Garamond Regular"/>
              <a:sym typeface="EB Garamond Regular"/>
            </a:endParaRPr>
          </a:p>
        </p:txBody>
      </p:sp>
      <p:cxnSp>
        <p:nvCxnSpPr>
          <p:cNvPr id="82" name="Google Shape;82;p11"/>
          <p:cNvCxnSpPr/>
          <p:nvPr/>
        </p:nvCxnSpPr>
        <p:spPr>
          <a:xfrm flipH="1" rot="10800000">
            <a:off x="9796175" y="3470488"/>
            <a:ext cx="18521700" cy="40500"/>
          </a:xfrm>
          <a:prstGeom prst="straightConnector1">
            <a:avLst/>
          </a:prstGeom>
          <a:noFill/>
          <a:ln cap="flat" cmpd="sng" w="38100">
            <a:solidFill>
              <a:srgbClr val="C27BA0"/>
            </a:solidFill>
            <a:prstDash val="solid"/>
            <a:round/>
            <a:headEnd len="med" w="med" type="none"/>
            <a:tailEnd len="med" w="med" type="none"/>
          </a:ln>
        </p:spPr>
      </p:cxnSp>
      <p:cxnSp>
        <p:nvCxnSpPr>
          <p:cNvPr id="83" name="Google Shape;83;p11"/>
          <p:cNvCxnSpPr/>
          <p:nvPr/>
        </p:nvCxnSpPr>
        <p:spPr>
          <a:xfrm>
            <a:off x="9796175" y="3450900"/>
            <a:ext cx="39600" cy="9677100"/>
          </a:xfrm>
          <a:prstGeom prst="straightConnector1">
            <a:avLst/>
          </a:prstGeom>
          <a:noFill/>
          <a:ln cap="flat" cmpd="sng" w="38100">
            <a:solidFill>
              <a:srgbClr val="C27BA0"/>
            </a:solidFill>
            <a:prstDash val="solid"/>
            <a:round/>
            <a:headEnd len="med" w="med" type="none"/>
            <a:tailEnd len="med" w="med" type="none"/>
          </a:ln>
        </p:spPr>
      </p:cxnSp>
      <p:cxnSp>
        <p:nvCxnSpPr>
          <p:cNvPr id="84" name="Google Shape;84;p11"/>
          <p:cNvCxnSpPr/>
          <p:nvPr/>
        </p:nvCxnSpPr>
        <p:spPr>
          <a:xfrm flipH="1" rot="10800000">
            <a:off x="9816125" y="13127700"/>
            <a:ext cx="18581100" cy="300"/>
          </a:xfrm>
          <a:prstGeom prst="straightConnector1">
            <a:avLst/>
          </a:prstGeom>
          <a:noFill/>
          <a:ln cap="flat" cmpd="sng" w="38100">
            <a:solidFill>
              <a:srgbClr val="C27BA0"/>
            </a:solidFill>
            <a:prstDash val="solid"/>
            <a:round/>
            <a:headEnd len="med" w="med" type="none"/>
            <a:tailEnd len="med" w="med" type="none"/>
          </a:ln>
        </p:spPr>
      </p:cxnSp>
      <p:cxnSp>
        <p:nvCxnSpPr>
          <p:cNvPr id="85" name="Google Shape;85;p11"/>
          <p:cNvCxnSpPr/>
          <p:nvPr/>
        </p:nvCxnSpPr>
        <p:spPr>
          <a:xfrm>
            <a:off x="28357375" y="3451425"/>
            <a:ext cx="0" cy="9676200"/>
          </a:xfrm>
          <a:prstGeom prst="straightConnector1">
            <a:avLst/>
          </a:prstGeom>
          <a:noFill/>
          <a:ln cap="flat" cmpd="sng" w="38100">
            <a:solidFill>
              <a:srgbClr val="C27BA0"/>
            </a:solidFill>
            <a:prstDash val="solid"/>
            <a:round/>
            <a:headEnd len="med" w="med" type="none"/>
            <a:tailEnd len="med" w="med"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F3"/>
        </a:solidFill>
      </p:bgPr>
    </p:bg>
    <p:spTree>
      <p:nvGrpSpPr>
        <p:cNvPr id="90" name="Shape 90"/>
        <p:cNvGrpSpPr/>
        <p:nvPr/>
      </p:nvGrpSpPr>
      <p:grpSpPr>
        <a:xfrm>
          <a:off x="0" y="0"/>
          <a:ext cx="0" cy="0"/>
          <a:chOff x="0" y="0"/>
          <a:chExt cx="0" cy="0"/>
        </a:xfrm>
      </p:grpSpPr>
      <p:sp>
        <p:nvSpPr>
          <p:cNvPr id="91" name="Google Shape;91;p12"/>
          <p:cNvSpPr txBox="1"/>
          <p:nvPr/>
        </p:nvSpPr>
        <p:spPr>
          <a:xfrm>
            <a:off x="1658050" y="1334525"/>
            <a:ext cx="28074300" cy="1302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600" u="sng">
                <a:solidFill>
                  <a:srgbClr val="6AA84F"/>
                </a:solidFill>
                <a:latin typeface="EB Garamond Regular"/>
                <a:ea typeface="EB Garamond Regular"/>
                <a:cs typeface="EB Garamond Regular"/>
                <a:sym typeface="EB Garamond Regular"/>
              </a:rPr>
              <a:t>Discussion:</a:t>
            </a:r>
            <a:endParaRPr sz="6600" u="sng">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8300">
              <a:solidFill>
                <a:srgbClr val="6AA84F"/>
              </a:solidFill>
              <a:latin typeface="EB Garamond Regular"/>
              <a:ea typeface="EB Garamond Regular"/>
              <a:cs typeface="EB Garamond Regular"/>
              <a:sym typeface="EB Garamond Regular"/>
            </a:endParaRPr>
          </a:p>
          <a:p>
            <a:pPr indent="0" lvl="0" marL="0" rtl="0" algn="l">
              <a:lnSpc>
                <a:spcPct val="115000"/>
              </a:lnSpc>
              <a:spcBef>
                <a:spcPts val="0"/>
              </a:spcBef>
              <a:spcAft>
                <a:spcPts val="0"/>
              </a:spcAft>
              <a:buNone/>
            </a:pPr>
            <a:r>
              <a:rPr lang="en-US" sz="5000">
                <a:solidFill>
                  <a:srgbClr val="6AA84F"/>
                </a:solidFill>
                <a:latin typeface="EB Garamond Regular"/>
                <a:ea typeface="EB Garamond Regular"/>
                <a:cs typeface="EB Garamond Regular"/>
                <a:sym typeface="EB Garamond Regular"/>
              </a:rPr>
              <a:t>-</a:t>
            </a:r>
            <a:r>
              <a:rPr lang="en-US" sz="5200">
                <a:solidFill>
                  <a:srgbClr val="6AA84F"/>
                </a:solidFill>
                <a:latin typeface="EB Garamond Regular"/>
                <a:ea typeface="EB Garamond Regular"/>
                <a:cs typeface="EB Garamond Regular"/>
                <a:sym typeface="EB Garamond Regular"/>
              </a:rPr>
              <a:t>The hypothesis that meditation will have a positive effect on people’s mental health was proven correct by this experiment, although there were some sources of error.</a:t>
            </a:r>
            <a:endParaRPr sz="5200">
              <a:solidFill>
                <a:srgbClr val="6AA84F"/>
              </a:solidFill>
              <a:latin typeface="EB Garamond Regular"/>
              <a:ea typeface="EB Garamond Regular"/>
              <a:cs typeface="EB Garamond Regular"/>
              <a:sym typeface="EB Garamond Regular"/>
            </a:endParaRPr>
          </a:p>
          <a:p>
            <a:pPr indent="0" lvl="0" marL="0" rtl="0" algn="l">
              <a:lnSpc>
                <a:spcPct val="115000"/>
              </a:lnSpc>
              <a:spcBef>
                <a:spcPts val="0"/>
              </a:spcBef>
              <a:spcAft>
                <a:spcPts val="0"/>
              </a:spcAft>
              <a:buClr>
                <a:schemeClr val="dk1"/>
              </a:buClr>
              <a:buSzPts val="1100"/>
              <a:buFont typeface="Arial"/>
              <a:buNone/>
            </a:pPr>
            <a:r>
              <a:rPr lang="en-US" sz="5200">
                <a:solidFill>
                  <a:srgbClr val="6AA84F"/>
                </a:solidFill>
                <a:latin typeface="EB Garamond Regular"/>
                <a:ea typeface="EB Garamond Regular"/>
                <a:cs typeface="EB Garamond Regular"/>
                <a:sym typeface="EB Garamond Regular"/>
              </a:rPr>
              <a:t>-It was discovered that meditation does not benefit those who have just started practicing this week the same way it affected long-time practitioners. </a:t>
            </a:r>
            <a:endParaRPr sz="52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rPr lang="en-US" sz="5200">
                <a:solidFill>
                  <a:srgbClr val="6AA84F"/>
                </a:solidFill>
                <a:latin typeface="EB Garamond Regular"/>
                <a:ea typeface="EB Garamond Regular"/>
                <a:cs typeface="EB Garamond Regular"/>
                <a:sym typeface="EB Garamond Regular"/>
              </a:rPr>
              <a:t>-By doing meditation every day, it becomes a routine. If one decided to only meditate on bad days, it is unnatural and the meditation may not be as effective. Consistent meditation for just five minutes every day can greatly improve one’s mood.</a:t>
            </a:r>
            <a:endParaRPr sz="5200">
              <a:solidFill>
                <a:srgbClr val="6AA84F"/>
              </a:solidFill>
              <a:latin typeface="EB Garamond Regular"/>
              <a:ea typeface="EB Garamond Regular"/>
              <a:cs typeface="EB Garamond Regular"/>
              <a:sym typeface="EB Garamond Regul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F3"/>
        </a:solidFill>
      </p:bgPr>
    </p:bg>
    <p:spTree>
      <p:nvGrpSpPr>
        <p:cNvPr id="96" name="Shape 96"/>
        <p:cNvGrpSpPr/>
        <p:nvPr/>
      </p:nvGrpSpPr>
      <p:grpSpPr>
        <a:xfrm>
          <a:off x="0" y="0"/>
          <a:ext cx="0" cy="0"/>
          <a:chOff x="0" y="0"/>
          <a:chExt cx="0" cy="0"/>
        </a:xfrm>
      </p:grpSpPr>
      <p:sp>
        <p:nvSpPr>
          <p:cNvPr id="97" name="Google Shape;97;p13"/>
          <p:cNvSpPr txBox="1"/>
          <p:nvPr/>
        </p:nvSpPr>
        <p:spPr>
          <a:xfrm>
            <a:off x="3186000" y="1515325"/>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600" u="sng">
                <a:solidFill>
                  <a:srgbClr val="6AA84F"/>
                </a:solidFill>
                <a:latin typeface="EB Garamond Regular"/>
                <a:ea typeface="EB Garamond Regular"/>
                <a:cs typeface="EB Garamond Regular"/>
                <a:sym typeface="EB Garamond Regular"/>
              </a:rPr>
              <a:t>Sources of Error:</a:t>
            </a:r>
            <a:endParaRPr sz="6600" u="sng">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l">
              <a:lnSpc>
                <a:spcPct val="115000"/>
              </a:lnSpc>
              <a:spcBef>
                <a:spcPts val="0"/>
              </a:spcBef>
              <a:spcAft>
                <a:spcPts val="0"/>
              </a:spcAft>
              <a:buClr>
                <a:schemeClr val="dk1"/>
              </a:buClr>
              <a:buSzPts val="1100"/>
              <a:buFont typeface="Arial"/>
              <a:buNone/>
            </a:pPr>
            <a:r>
              <a:rPr lang="en-US" sz="5000">
                <a:solidFill>
                  <a:srgbClr val="6AA84F"/>
                </a:solidFill>
                <a:latin typeface="EB Garamond Regular"/>
                <a:ea typeface="EB Garamond Regular"/>
                <a:cs typeface="EB Garamond Regular"/>
                <a:sym typeface="EB Garamond Regular"/>
              </a:rPr>
              <a:t>Some of the inconsistencies that were run into were the Google Form malfunctioning, subjects meditating at different times of the day, and the fact that the 1-10 mood scale is subjective. </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rPr lang="en-US" sz="4500">
                <a:solidFill>
                  <a:srgbClr val="6AA84F"/>
                </a:solidFill>
                <a:latin typeface="EB Garamond Regular"/>
                <a:ea typeface="EB Garamond Regular"/>
                <a:cs typeface="EB Garamond Regular"/>
                <a:sym typeface="EB Garamond Regular"/>
              </a:rPr>
              <a:t>-</a:t>
            </a:r>
            <a:r>
              <a:rPr lang="en-US" sz="4500">
                <a:solidFill>
                  <a:srgbClr val="6AA84F"/>
                </a:solidFill>
                <a:latin typeface="EB Garamond Regular"/>
                <a:ea typeface="EB Garamond Regular"/>
                <a:cs typeface="EB Garamond Regular"/>
                <a:sym typeface="EB Garamond Regular"/>
              </a:rPr>
              <a:t>The Google Form malfunctions caused some responses to be doubled, tripled, or sent in hours/days late. It was difficult to discern real data from duplicated results. This is a systematic error with the measuring equipment. </a:t>
            </a:r>
            <a:endParaRPr sz="45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rPr lang="en-US" sz="4500">
                <a:solidFill>
                  <a:srgbClr val="6AA84F"/>
                </a:solidFill>
                <a:latin typeface="EB Garamond Regular"/>
                <a:ea typeface="EB Garamond Regular"/>
                <a:cs typeface="EB Garamond Regular"/>
                <a:sym typeface="EB Garamond Regular"/>
              </a:rPr>
              <a:t>-When subjects meditate at different times of day, they would have had a different amount of time awake. Subject 1 could wake up in a great mood, meditate, and go from an 8 to a 10. Subject 2 could come home from a stressful day at work, meditate, and go from a 4 to a 9. This random error makes it difficult to accurately measure how much one’s mood improves.</a:t>
            </a:r>
            <a:endParaRPr sz="45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rPr lang="en-US" sz="4500">
                <a:solidFill>
                  <a:srgbClr val="6AA84F"/>
                </a:solidFill>
                <a:latin typeface="EB Garamond Regular"/>
                <a:ea typeface="EB Garamond Regular"/>
                <a:cs typeface="EB Garamond Regular"/>
                <a:sym typeface="EB Garamond Regular"/>
              </a:rPr>
              <a:t>-The subjective mood scale means it is hard to measure objectively how good someone is feeling. One person’s 7 could be another’s 4. This random error can incorrectly shift results.</a:t>
            </a:r>
            <a:endParaRPr sz="45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l">
              <a:lnSpc>
                <a:spcPct val="115000"/>
              </a:lnSpc>
              <a:spcBef>
                <a:spcPts val="0"/>
              </a:spcBef>
              <a:spcAft>
                <a:spcPts val="0"/>
              </a:spcAft>
              <a:buClr>
                <a:schemeClr val="dk1"/>
              </a:buClr>
              <a:buSzPts val="1100"/>
              <a:buFont typeface="Arial"/>
              <a:buNone/>
            </a:pPr>
            <a:r>
              <a:rPr lang="en-US" sz="5000">
                <a:solidFill>
                  <a:srgbClr val="6AA84F"/>
                </a:solidFill>
                <a:latin typeface="EB Garamond Regular"/>
                <a:ea typeface="EB Garamond Regular"/>
                <a:cs typeface="EB Garamond Regular"/>
                <a:sym typeface="EB Garamond Regular"/>
              </a:rPr>
              <a:t>If the experiment were to be redone with one changed factor, there should be a specific time for subjects to meditate, like 6:00 or 9:00 PM. Some subjects were personally involved in meditation before partaking in the experiment, while others weren’t. </a:t>
            </a:r>
            <a:endParaRPr sz="50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F3"/>
        </a:solidFill>
      </p:bgPr>
    </p:bg>
    <p:spTree>
      <p:nvGrpSpPr>
        <p:cNvPr id="102" name="Shape 102"/>
        <p:cNvGrpSpPr/>
        <p:nvPr/>
      </p:nvGrpSpPr>
      <p:grpSpPr>
        <a:xfrm>
          <a:off x="0" y="0"/>
          <a:ext cx="0" cy="0"/>
          <a:chOff x="0" y="0"/>
          <a:chExt cx="0" cy="0"/>
        </a:xfrm>
      </p:grpSpPr>
      <p:sp>
        <p:nvSpPr>
          <p:cNvPr id="103" name="Google Shape;103;p14"/>
          <p:cNvSpPr txBox="1"/>
          <p:nvPr/>
        </p:nvSpPr>
        <p:spPr>
          <a:xfrm>
            <a:off x="1887525" y="2117050"/>
            <a:ext cx="155070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600" u="sng">
                <a:solidFill>
                  <a:srgbClr val="6AA84F"/>
                </a:solidFill>
                <a:latin typeface="EB Garamond Regular"/>
                <a:ea typeface="EB Garamond Regular"/>
                <a:cs typeface="EB Garamond Regular"/>
                <a:sym typeface="EB Garamond Regular"/>
              </a:rPr>
              <a:t>Conclusion:</a:t>
            </a:r>
            <a:endParaRPr sz="6600" u="sng">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ctr">
              <a:lnSpc>
                <a:spcPct val="115000"/>
              </a:lnSpc>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ctr">
              <a:lnSpc>
                <a:spcPct val="115000"/>
              </a:lnSpc>
              <a:spcBef>
                <a:spcPts val="0"/>
              </a:spcBef>
              <a:spcAft>
                <a:spcPts val="0"/>
              </a:spcAft>
              <a:buClr>
                <a:schemeClr val="dk1"/>
              </a:buClr>
              <a:buSzPts val="1100"/>
              <a:buFont typeface="Arial"/>
              <a:buNone/>
            </a:pPr>
            <a:r>
              <a:t/>
            </a:r>
            <a:endParaRPr sz="5200">
              <a:solidFill>
                <a:srgbClr val="6AA84F"/>
              </a:solidFill>
              <a:latin typeface="EB Garamond Regular"/>
              <a:ea typeface="EB Garamond Regular"/>
              <a:cs typeface="EB Garamond Regular"/>
              <a:sym typeface="EB Garamond Regular"/>
            </a:endParaRPr>
          </a:p>
          <a:p>
            <a:pPr indent="0" lvl="0" marL="0" rtl="0" algn="ctr">
              <a:lnSpc>
                <a:spcPct val="115000"/>
              </a:lnSpc>
              <a:spcBef>
                <a:spcPts val="0"/>
              </a:spcBef>
              <a:spcAft>
                <a:spcPts val="0"/>
              </a:spcAft>
              <a:buClr>
                <a:schemeClr val="dk1"/>
              </a:buClr>
              <a:buSzPts val="1100"/>
              <a:buFont typeface="Arial"/>
              <a:buNone/>
            </a:pPr>
            <a:r>
              <a:rPr lang="en-US" sz="5200">
                <a:solidFill>
                  <a:srgbClr val="6AA84F"/>
                </a:solidFill>
                <a:latin typeface="EB Garamond Regular"/>
                <a:ea typeface="EB Garamond Regular"/>
                <a:cs typeface="EB Garamond Regular"/>
                <a:sym typeface="EB Garamond Regular"/>
              </a:rPr>
              <a:t>Overall the hypothesis of this experiment, “Meditation will have more of an effect on people’s mental health as opposed to physical health”, is correct as all the evidence given points toward an increase in people’s mental health throughout the week.</a:t>
            </a:r>
            <a:endParaRPr sz="52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4800">
              <a:solidFill>
                <a:srgbClr val="0000FF"/>
              </a:solidFill>
            </a:endParaRPr>
          </a:p>
          <a:p>
            <a:pPr indent="0" lvl="0" marL="0" rtl="0" algn="ctr">
              <a:spcBef>
                <a:spcPts val="0"/>
              </a:spcBef>
              <a:spcAft>
                <a:spcPts val="0"/>
              </a:spcAft>
              <a:buNone/>
            </a:pPr>
            <a:r>
              <a:t/>
            </a:r>
            <a:endParaRPr sz="3600">
              <a:solidFill>
                <a:srgbClr val="0000FF"/>
              </a:solidFill>
            </a:endParaRPr>
          </a:p>
        </p:txBody>
      </p:sp>
      <p:pic>
        <p:nvPicPr>
          <p:cNvPr id="104" name="Google Shape;104;p14"/>
          <p:cNvPicPr preferRelativeResize="0"/>
          <p:nvPr/>
        </p:nvPicPr>
        <p:blipFill>
          <a:blip r:embed="rId3">
            <a:alphaModFix/>
          </a:blip>
          <a:stretch>
            <a:fillRect/>
          </a:stretch>
        </p:blipFill>
        <p:spPr>
          <a:xfrm>
            <a:off x="19159500" y="3251250"/>
            <a:ext cx="12449150" cy="9956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F3"/>
        </a:solidFill>
      </p:bgPr>
    </p:bg>
    <p:spTree>
      <p:nvGrpSpPr>
        <p:cNvPr id="109" name="Shape 109"/>
        <p:cNvGrpSpPr/>
        <p:nvPr/>
      </p:nvGrpSpPr>
      <p:grpSpPr>
        <a:xfrm>
          <a:off x="0" y="0"/>
          <a:ext cx="0" cy="0"/>
          <a:chOff x="0" y="0"/>
          <a:chExt cx="0" cy="0"/>
        </a:xfrm>
      </p:grpSpPr>
      <p:sp>
        <p:nvSpPr>
          <p:cNvPr id="110" name="Google Shape;110;p15"/>
          <p:cNvSpPr txBox="1"/>
          <p:nvPr/>
        </p:nvSpPr>
        <p:spPr>
          <a:xfrm>
            <a:off x="3186000" y="210435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600" u="sng">
                <a:solidFill>
                  <a:srgbClr val="6AA84F"/>
                </a:solidFill>
                <a:latin typeface="EB Garamond Regular"/>
                <a:ea typeface="EB Garamond Regular"/>
                <a:cs typeface="EB Garamond Regular"/>
                <a:sym typeface="EB Garamond Regular"/>
              </a:rPr>
              <a:t>Acknowledgments</a:t>
            </a:r>
            <a:r>
              <a:rPr lang="en-US" sz="6600" u="sng">
                <a:solidFill>
                  <a:srgbClr val="6AA84F"/>
                </a:solidFill>
                <a:latin typeface="EB Garamond Regular"/>
                <a:ea typeface="EB Garamond Regular"/>
                <a:cs typeface="EB Garamond Regular"/>
                <a:sym typeface="EB Garamond Regular"/>
              </a:rPr>
              <a:t>: </a:t>
            </a:r>
            <a:endParaRPr sz="6600" u="sng">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t/>
            </a:r>
            <a:endParaRPr sz="5000">
              <a:solidFill>
                <a:srgbClr val="6AA84F"/>
              </a:solidFill>
              <a:latin typeface="EB Garamond Regular"/>
              <a:ea typeface="EB Garamond Regular"/>
              <a:cs typeface="EB Garamond Regular"/>
              <a:sym typeface="EB Garamond Regular"/>
            </a:endParaRPr>
          </a:p>
          <a:p>
            <a:pPr indent="0" lvl="0" marL="0" rtl="0" algn="ctr">
              <a:spcBef>
                <a:spcPts val="0"/>
              </a:spcBef>
              <a:spcAft>
                <a:spcPts val="0"/>
              </a:spcAft>
              <a:buNone/>
            </a:pPr>
            <a:r>
              <a:rPr lang="en-US" sz="5600">
                <a:solidFill>
                  <a:srgbClr val="6AA84F"/>
                </a:solidFill>
                <a:latin typeface="EB Garamond Regular"/>
                <a:ea typeface="EB Garamond Regular"/>
                <a:cs typeface="EB Garamond Regular"/>
                <a:sym typeface="EB Garamond Regular"/>
              </a:rPr>
              <a:t>This project would have never been complete without the help of my 5 volunteers, Tracy Jensen, Darren Jensen, Claire Jensen, Tina Bridger, and Elvis Bridger. It also </a:t>
            </a:r>
            <a:r>
              <a:rPr lang="en-US" sz="5600">
                <a:solidFill>
                  <a:srgbClr val="6AA84F"/>
                </a:solidFill>
                <a:latin typeface="EB Garamond Regular"/>
                <a:ea typeface="EB Garamond Regular"/>
                <a:cs typeface="EB Garamond Regular"/>
                <a:sym typeface="EB Garamond Regular"/>
              </a:rPr>
              <a:t>wouldn't</a:t>
            </a:r>
            <a:r>
              <a:rPr lang="en-US" sz="5600">
                <a:solidFill>
                  <a:srgbClr val="6AA84F"/>
                </a:solidFill>
                <a:latin typeface="EB Garamond Regular"/>
                <a:ea typeface="EB Garamond Regular"/>
                <a:cs typeface="EB Garamond Regular"/>
                <a:sym typeface="EB Garamond Regular"/>
              </a:rPr>
              <a:t> have been complete </a:t>
            </a:r>
            <a:r>
              <a:rPr lang="en-US" sz="5600">
                <a:solidFill>
                  <a:srgbClr val="6AA84F"/>
                </a:solidFill>
                <a:latin typeface="EB Garamond Regular"/>
                <a:ea typeface="EB Garamond Regular"/>
                <a:cs typeface="EB Garamond Regular"/>
                <a:sym typeface="EB Garamond Regular"/>
              </a:rPr>
              <a:t>without</a:t>
            </a:r>
            <a:r>
              <a:rPr lang="en-US" sz="5600">
                <a:solidFill>
                  <a:srgbClr val="6AA84F"/>
                </a:solidFill>
                <a:latin typeface="EB Garamond Regular"/>
                <a:ea typeface="EB Garamond Regular"/>
                <a:cs typeface="EB Garamond Regular"/>
                <a:sym typeface="EB Garamond Regular"/>
              </a:rPr>
              <a:t> the help of my chemistry teacher, Ms. Heidi </a:t>
            </a:r>
            <a:r>
              <a:rPr lang="en-US" sz="5600">
                <a:solidFill>
                  <a:srgbClr val="6AA84F"/>
                </a:solidFill>
                <a:latin typeface="EB Garamond Regular"/>
                <a:ea typeface="EB Garamond Regular"/>
                <a:cs typeface="EB Garamond Regular"/>
                <a:sym typeface="EB Garamond Regular"/>
              </a:rPr>
              <a:t>Kavanagh. </a:t>
            </a:r>
            <a:r>
              <a:rPr lang="en-US" sz="5600">
                <a:solidFill>
                  <a:srgbClr val="6AA84F"/>
                </a:solidFill>
                <a:latin typeface="EB Garamond Regular"/>
                <a:ea typeface="EB Garamond Regular"/>
                <a:cs typeface="EB Garamond Regular"/>
                <a:sym typeface="EB Garamond Regular"/>
              </a:rPr>
              <a:t> </a:t>
            </a:r>
            <a:endParaRPr sz="5600">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4200">
              <a:solidFill>
                <a:srgbClr val="0000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F3"/>
        </a:solidFill>
      </p:bgPr>
    </p:bg>
    <p:spTree>
      <p:nvGrpSpPr>
        <p:cNvPr id="115" name="Shape 115"/>
        <p:cNvGrpSpPr/>
        <p:nvPr/>
      </p:nvGrpSpPr>
      <p:grpSpPr>
        <a:xfrm>
          <a:off x="0" y="0"/>
          <a:ext cx="0" cy="0"/>
          <a:chOff x="0" y="0"/>
          <a:chExt cx="0" cy="0"/>
        </a:xfrm>
      </p:grpSpPr>
      <p:sp>
        <p:nvSpPr>
          <p:cNvPr id="116" name="Google Shape;116;p16"/>
          <p:cNvSpPr txBox="1"/>
          <p:nvPr/>
        </p:nvSpPr>
        <p:spPr>
          <a:xfrm>
            <a:off x="3186000" y="1299225"/>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5600" u="sng">
                <a:solidFill>
                  <a:srgbClr val="6AA84F"/>
                </a:solidFill>
                <a:latin typeface="EB Garamond Regular"/>
                <a:ea typeface="EB Garamond Regular"/>
                <a:cs typeface="EB Garamond Regular"/>
                <a:sym typeface="EB Garamond Regular"/>
              </a:rPr>
              <a:t>References:</a:t>
            </a:r>
            <a:endParaRPr sz="5600" u="sng">
              <a:solidFill>
                <a:srgbClr val="6AA84F"/>
              </a:solidFill>
              <a:latin typeface="EB Garamond Regular"/>
              <a:ea typeface="EB Garamond Regular"/>
              <a:cs typeface="EB Garamond Regular"/>
              <a:sym typeface="EB Garamond Regular"/>
            </a:endParaRPr>
          </a:p>
          <a:p>
            <a:pPr indent="0" lvl="0" marL="0" rtl="0" algn="l">
              <a:spcBef>
                <a:spcPts val="0"/>
              </a:spcBef>
              <a:spcAft>
                <a:spcPts val="0"/>
              </a:spcAft>
              <a:buNone/>
            </a:pPr>
            <a:r>
              <a:t/>
            </a:r>
            <a:endParaRPr sz="5900">
              <a:solidFill>
                <a:srgbClr val="6AA84F"/>
              </a:solidFill>
            </a:endParaRPr>
          </a:p>
          <a:p>
            <a:pPr indent="-457200" lvl="0" marL="457200" rtl="0" algn="l">
              <a:lnSpc>
                <a:spcPct val="200000"/>
              </a:lnSpc>
              <a:spcBef>
                <a:spcPts val="1200"/>
              </a:spcBef>
              <a:spcAft>
                <a:spcPts val="0"/>
              </a:spcAft>
              <a:buClr>
                <a:schemeClr val="dk1"/>
              </a:buClr>
              <a:buSzPts val="1100"/>
              <a:buFont typeface="Arial"/>
              <a:buNone/>
            </a:pPr>
            <a:r>
              <a:rPr i="1" lang="en-US" sz="2700">
                <a:solidFill>
                  <a:srgbClr val="6AA84F"/>
                </a:solidFill>
              </a:rPr>
              <a:t>- The</a:t>
            </a:r>
            <a:r>
              <a:rPr lang="en-US" sz="2700">
                <a:solidFill>
                  <a:srgbClr val="6AA84F"/>
                </a:solidFill>
              </a:rPr>
              <a:t>. (2018, March 23). Washington Post. https://www.washingtonpost.com/national/health-science/mindfulness-meditation-is-huge-but-science-isnt-sure-how-or-whether-it-works/2018/03/23/2fa510a6-1e4e-11e8-9de1-147dd2df3829_story.html</a:t>
            </a:r>
            <a:endParaRPr sz="2700">
              <a:solidFill>
                <a:srgbClr val="6AA84F"/>
              </a:solidFill>
            </a:endParaRPr>
          </a:p>
          <a:p>
            <a:pPr indent="-457200" lvl="0" marL="457200" rtl="0" algn="l">
              <a:lnSpc>
                <a:spcPct val="200000"/>
              </a:lnSpc>
              <a:spcBef>
                <a:spcPts val="1200"/>
              </a:spcBef>
              <a:spcAft>
                <a:spcPts val="0"/>
              </a:spcAft>
              <a:buClr>
                <a:schemeClr val="dk1"/>
              </a:buClr>
              <a:buSzPts val="1100"/>
              <a:buFont typeface="Arial"/>
              <a:buNone/>
            </a:pPr>
            <a:r>
              <a:rPr lang="en-US" sz="2700">
                <a:solidFill>
                  <a:srgbClr val="6AA84F"/>
                </a:solidFill>
              </a:rPr>
              <a:t>Bridger, O. (n.d.-a). </a:t>
            </a:r>
            <a:r>
              <a:rPr i="1" lang="en-US" sz="2700">
                <a:solidFill>
                  <a:srgbClr val="6AA84F"/>
                </a:solidFill>
              </a:rPr>
              <a:t>Beginning of week</a:t>
            </a:r>
            <a:r>
              <a:rPr lang="en-US" sz="2700">
                <a:solidFill>
                  <a:srgbClr val="6AA84F"/>
                </a:solidFill>
              </a:rPr>
              <a:t>. Olivia Bridger. https://docs.google.com/forms/d/1Jm4YPh5kj0V4YbmrBJJirs07dhK0LrSCVuvO-wLk-Ig/viewform?edit_requested=true</a:t>
            </a:r>
            <a:endParaRPr sz="2700">
              <a:solidFill>
                <a:srgbClr val="6AA84F"/>
              </a:solidFill>
            </a:endParaRPr>
          </a:p>
          <a:p>
            <a:pPr indent="-457200" lvl="0" marL="457200" rtl="0" algn="l">
              <a:lnSpc>
                <a:spcPct val="200000"/>
              </a:lnSpc>
              <a:spcBef>
                <a:spcPts val="1200"/>
              </a:spcBef>
              <a:spcAft>
                <a:spcPts val="0"/>
              </a:spcAft>
              <a:buClr>
                <a:schemeClr val="dk1"/>
              </a:buClr>
              <a:buSzPts val="1100"/>
              <a:buFont typeface="Arial"/>
              <a:buNone/>
            </a:pPr>
            <a:r>
              <a:rPr lang="en-US" sz="2700">
                <a:solidFill>
                  <a:srgbClr val="6AA84F"/>
                </a:solidFill>
              </a:rPr>
              <a:t>Bridger, O. (n.d.-b). </a:t>
            </a:r>
            <a:r>
              <a:rPr i="1" lang="en-US" sz="2700">
                <a:solidFill>
                  <a:srgbClr val="6AA84F"/>
                </a:solidFill>
              </a:rPr>
              <a:t>During the meditation week</a:t>
            </a:r>
            <a:r>
              <a:rPr lang="en-US" sz="2700">
                <a:solidFill>
                  <a:srgbClr val="6AA84F"/>
                </a:solidFill>
              </a:rPr>
              <a:t>. Olivia Bridger. https://docs.google.com/forms/d/1ivqm4rO_Zp5wLtbJpq3arviH0fpR_Dn1Jdw1yhb-K4E/viewform?edit_requested=true</a:t>
            </a:r>
            <a:endParaRPr sz="2700">
              <a:solidFill>
                <a:srgbClr val="6AA84F"/>
              </a:solidFill>
            </a:endParaRPr>
          </a:p>
          <a:p>
            <a:pPr indent="-457200" lvl="0" marL="457200" rtl="0" algn="l">
              <a:lnSpc>
                <a:spcPct val="200000"/>
              </a:lnSpc>
              <a:spcBef>
                <a:spcPts val="1200"/>
              </a:spcBef>
              <a:spcAft>
                <a:spcPts val="0"/>
              </a:spcAft>
              <a:buClr>
                <a:schemeClr val="dk1"/>
              </a:buClr>
              <a:buSzPts val="1100"/>
              <a:buFont typeface="Arial"/>
              <a:buNone/>
            </a:pPr>
            <a:r>
              <a:rPr lang="en-US" sz="2700">
                <a:solidFill>
                  <a:srgbClr val="6AA84F"/>
                </a:solidFill>
              </a:rPr>
              <a:t>Bridger, O. (n.d.-c). </a:t>
            </a:r>
            <a:r>
              <a:rPr i="1" lang="en-US" sz="2700">
                <a:solidFill>
                  <a:srgbClr val="6AA84F"/>
                </a:solidFill>
              </a:rPr>
              <a:t>End of the week!</a:t>
            </a:r>
            <a:r>
              <a:rPr lang="en-US" sz="2700">
                <a:solidFill>
                  <a:srgbClr val="6AA84F"/>
                </a:solidFill>
              </a:rPr>
              <a:t> Olivia Bridger. https://docs.google.com/forms/d/1u_YJ74mxcWTCt5dHs4omfokDmTgWlj7pkJRd9M4OFBI/viewform?edit_requested=true</a:t>
            </a:r>
            <a:endParaRPr sz="2700">
              <a:solidFill>
                <a:srgbClr val="6AA84F"/>
              </a:solidFill>
            </a:endParaRPr>
          </a:p>
          <a:p>
            <a:pPr indent="-457200" lvl="0" marL="457200" rtl="0" algn="l">
              <a:lnSpc>
                <a:spcPct val="200000"/>
              </a:lnSpc>
              <a:spcBef>
                <a:spcPts val="1200"/>
              </a:spcBef>
              <a:spcAft>
                <a:spcPts val="0"/>
              </a:spcAft>
              <a:buClr>
                <a:schemeClr val="dk1"/>
              </a:buClr>
              <a:buSzPts val="1100"/>
              <a:buFont typeface="Arial"/>
              <a:buNone/>
            </a:pPr>
            <a:r>
              <a:rPr lang="en-US" sz="2700">
                <a:solidFill>
                  <a:srgbClr val="6AA84F"/>
                </a:solidFill>
              </a:rPr>
              <a:t>Cooper, B. B. (2020, June 30). </a:t>
            </a:r>
            <a:r>
              <a:rPr i="1" lang="en-US" sz="2700">
                <a:solidFill>
                  <a:srgbClr val="6AA84F"/>
                </a:solidFill>
              </a:rPr>
              <a:t>What is Meditation &amp; How Does It Affects Our Brains? | Buffer</a:t>
            </a:r>
            <a:r>
              <a:rPr lang="en-US" sz="2700">
                <a:solidFill>
                  <a:srgbClr val="6AA84F"/>
                </a:solidFill>
              </a:rPr>
              <a:t>. Buffer Resources. https://buffer.com/resources/how-meditation-affects-your-brain/</a:t>
            </a:r>
            <a:endParaRPr sz="2700">
              <a:solidFill>
                <a:srgbClr val="6AA84F"/>
              </a:solidFill>
            </a:endParaRPr>
          </a:p>
          <a:p>
            <a:pPr indent="-457200" lvl="0" marL="457200" rtl="0" algn="l">
              <a:lnSpc>
                <a:spcPct val="200000"/>
              </a:lnSpc>
              <a:spcBef>
                <a:spcPts val="1200"/>
              </a:spcBef>
              <a:spcAft>
                <a:spcPts val="0"/>
              </a:spcAft>
              <a:buClr>
                <a:schemeClr val="dk1"/>
              </a:buClr>
              <a:buSzPts val="1100"/>
              <a:buFont typeface="Arial"/>
              <a:buNone/>
            </a:pPr>
            <a:r>
              <a:rPr i="1" lang="en-US" sz="2700">
                <a:solidFill>
                  <a:srgbClr val="6AA84F"/>
                </a:solidFill>
              </a:rPr>
              <a:t>Meditation: In Depth</a:t>
            </a:r>
            <a:r>
              <a:rPr lang="en-US" sz="2700">
                <a:solidFill>
                  <a:srgbClr val="6AA84F"/>
                </a:solidFill>
              </a:rPr>
              <a:t>. (n.d.). NCCIH. https://www.nccih.nih.gov/health/meditation-in-depth</a:t>
            </a:r>
            <a:endParaRPr sz="2700">
              <a:solidFill>
                <a:srgbClr val="6AA84F"/>
              </a:solidFill>
            </a:endParaRPr>
          </a:p>
          <a:p>
            <a:pPr indent="-457200" lvl="0" marL="457200" rtl="0" algn="l">
              <a:lnSpc>
                <a:spcPct val="200000"/>
              </a:lnSpc>
              <a:spcBef>
                <a:spcPts val="1200"/>
              </a:spcBef>
              <a:spcAft>
                <a:spcPts val="0"/>
              </a:spcAft>
              <a:buClr>
                <a:schemeClr val="dk1"/>
              </a:buClr>
              <a:buSzPts val="1100"/>
              <a:buFont typeface="Arial"/>
              <a:buNone/>
            </a:pPr>
            <a:r>
              <a:rPr i="1" lang="en-US" sz="2700">
                <a:solidFill>
                  <a:srgbClr val="6AA84F"/>
                </a:solidFill>
              </a:rPr>
              <a:t>YouTube</a:t>
            </a:r>
            <a:r>
              <a:rPr lang="en-US" sz="2700">
                <a:solidFill>
                  <a:srgbClr val="6AA84F"/>
                </a:solidFill>
              </a:rPr>
              <a:t>. (2019, September 4). [Video]. YouTube. https://www.youtube.com/watch?v=inpok4MKVLM&amp;feature=youtu.be</a:t>
            </a:r>
            <a:endParaRPr sz="2700">
              <a:solidFill>
                <a:srgbClr val="6AA84F"/>
              </a:solidFill>
            </a:endParaRPr>
          </a:p>
          <a:p>
            <a:pPr indent="0" lvl="0" marL="0" rtl="0" algn="l">
              <a:spcBef>
                <a:spcPts val="1200"/>
              </a:spcBef>
              <a:spcAft>
                <a:spcPts val="0"/>
              </a:spcAft>
              <a:buNone/>
            </a:pPr>
            <a:r>
              <a:t/>
            </a:r>
            <a:endParaRPr sz="5300">
              <a:solidFill>
                <a:srgbClr val="6AA84F"/>
              </a:solidFill>
            </a:endParaRPr>
          </a:p>
          <a:p>
            <a:pPr indent="0" lvl="0" marL="0" rtl="0" algn="l">
              <a:spcBef>
                <a:spcPts val="0"/>
              </a:spcBef>
              <a:spcAft>
                <a:spcPts val="0"/>
              </a:spcAft>
              <a:buNone/>
            </a:pPr>
            <a:r>
              <a:t/>
            </a:r>
            <a:endParaRPr sz="3700">
              <a:solidFill>
                <a:srgbClr val="6AA84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Design">
  <a:themeElements>
    <a:clrScheme name="Custom 19">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064"/>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