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16459200" cx="32918400"/>
  <p:notesSz cx="6715125" cy="9239250"/>
  <p:embeddedFontLst>
    <p:embeddedFont>
      <p:font typeface="Pontano Sans"/>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192">
          <p15:clr>
            <a:srgbClr val="A4A3A4"/>
          </p15:clr>
        </p15:guide>
        <p15:guide id="2" orient="horz" pos="10098">
          <p15:clr>
            <a:srgbClr val="A4A3A4"/>
          </p15:clr>
        </p15:guide>
        <p15:guide id="3"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D8EAC7-FBA2-4BDD-AE93-13E883251A2D}">
  <a:tblStyle styleId="{A3D8EAC7-FBA2-4BDD-AE93-13E883251A2D}" styleName="Table_0">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192" orient="horz"/>
        <p:guide pos="10098" orient="horz"/>
        <p:guide pos="103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font" Target="fonts/PontanoSans-regular.fntdata"/><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09888" cy="46196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03650" y="0"/>
            <a:ext cx="2909888" cy="46196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06363" y="692150"/>
            <a:ext cx="6929438" cy="34655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71513" y="4389438"/>
            <a:ext cx="5372100" cy="415766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775700"/>
            <a:ext cx="2909888" cy="46196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9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49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49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49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4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03650" y="8775700"/>
            <a:ext cx="2909888" cy="46196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g7e1a07b8a0_0_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5" name="Google Shape;15;g7e1a07b8a0_0_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 name="Google Shape;16;g7e1a07b8a0_0_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 name="Shape 19"/>
        <p:cNvGrpSpPr/>
        <p:nvPr/>
      </p:nvGrpSpPr>
      <p:grpSpPr>
        <a:xfrm>
          <a:off x="0" y="0"/>
          <a:ext cx="0" cy="0"/>
          <a:chOff x="0" y="0"/>
          <a:chExt cx="0" cy="0"/>
        </a:xfrm>
      </p:grpSpPr>
      <p:sp>
        <p:nvSpPr>
          <p:cNvPr id="20" name="Google Shape;20;g7e1a07b8a0_0_1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21" name="Google Shape;21;g7e1a07b8a0_0_1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 name="Google Shape;22;g7e1a07b8a0_0_1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g7e1a07b8a0_0_1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29" name="Google Shape;29;g7e1a07b8a0_0_1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 name="Google Shape;30;g7e1a07b8a0_0_1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7e1a07b8a0_0_2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37" name="Google Shape;37;g7e1a07b8a0_0_2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 name="Google Shape;38;g7e1a07b8a0_0_2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g7e1a07b8a0_0_2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44" name="Google Shape;44;g7e1a07b8a0_0_2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 name="Google Shape;45;g7e1a07b8a0_0_2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7a39f85359_1_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50" name="Google Shape;50;g7a39f85359_1_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 name="Google Shape;51;g7a39f85359_1_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bfb5724e62_0_41: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59" name="Google Shape;59;gbfb5724e62_0_41: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0" name="Google Shape;60;gbfb5724e62_0_41: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7e1a07b8a0_0_3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67" name="Google Shape;67;g7e1a07b8a0_0_3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 name="Google Shape;68;g7e1a07b8a0_0_3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7e1a07b8a0_0_5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78" name="Google Shape;78;g7e1a07b8a0_0_5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9" name="Google Shape;79;g7e1a07b8a0_0_5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e1a07b8a0_0_6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90" name="Google Shape;90;g7e1a07b8a0_0_6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1" name="Google Shape;91;g7e1a07b8a0_0_6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bfb5724e62_0_31: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bfb5724e62_0_31: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3" name="Google Shape;103;gbfb5724e62_0_31: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7e1a07b8a0_0_3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e1a07b8a0_0_3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4" name="Google Shape;114;g7e1a07b8a0_0_3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7e1a07b8a0_0_40: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7e1a07b8a0_0_40: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0" name="Google Shape;120;g7e1a07b8a0_0_40: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7e1a07b8a0_0_4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7e1a07b8a0_0_4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8" name="Google Shape;128;g7e1a07b8a0_0_4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7e1a07b8a0_0_65:notes"/>
          <p:cNvSpPr/>
          <p:nvPr>
            <p:ph idx="2" type="sldImg"/>
          </p:nvPr>
        </p:nvSpPr>
        <p:spPr>
          <a:xfrm>
            <a:off x="-106363" y="692150"/>
            <a:ext cx="6929400" cy="34656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7e1a07b8a0_0_65:notes"/>
          <p:cNvSpPr txBox="1"/>
          <p:nvPr>
            <p:ph idx="1" type="body"/>
          </p:nvPr>
        </p:nvSpPr>
        <p:spPr>
          <a:xfrm>
            <a:off x="671513" y="4389438"/>
            <a:ext cx="5372100" cy="4157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4" name="Google Shape;134;g7e1a07b8a0_0_65:notes"/>
          <p:cNvSpPr txBox="1"/>
          <p:nvPr>
            <p:ph idx="12" type="sldNum"/>
          </p:nvPr>
        </p:nvSpPr>
        <p:spPr>
          <a:xfrm>
            <a:off x="3803650" y="8775700"/>
            <a:ext cx="2910000" cy="462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hyperlink" Target="http://www.megaprint.com/" TargetMode="External"/><Relationship Id="rId2" Type="http://schemas.openxmlformats.org/officeDocument/2006/relationships/image" Target="../media/image6.png"/><Relationship Id="rId3" Type="http://schemas.openxmlformats.org/officeDocument/2006/relationships/slideLayout" Target="../slideLayouts/slideLayout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9" name="Shape 9"/>
        <p:cNvGrpSpPr/>
        <p:nvPr/>
      </p:nvGrpSpPr>
      <p:grpSpPr>
        <a:xfrm>
          <a:off x="0" y="0"/>
          <a:ext cx="0" cy="0"/>
          <a:chOff x="0" y="0"/>
          <a:chExt cx="0" cy="0"/>
        </a:xfrm>
      </p:grpSpPr>
      <p:pic>
        <p:nvPicPr>
          <p:cNvPr id="10" name="Google Shape;10;p1">
            <a:hlinkClick r:id="rId1"/>
          </p:cNvPr>
          <p:cNvPicPr preferRelativeResize="0"/>
          <p:nvPr/>
        </p:nvPicPr>
        <p:blipFill rotWithShape="1">
          <a:blip r:embed="rId2">
            <a:alphaModFix/>
          </a:blip>
          <a:srcRect b="0" l="0" r="38726" t="0"/>
          <a:stretch/>
        </p:blipFill>
        <p:spPr>
          <a:xfrm>
            <a:off x="27249119" y="16151788"/>
            <a:ext cx="3013710" cy="154787"/>
          </a:xfrm>
          <a:prstGeom prst="rect">
            <a:avLst/>
          </a:prstGeom>
          <a:noFill/>
          <a:ln>
            <a:noFill/>
          </a:ln>
        </p:spPr>
      </p:pic>
      <p:sp>
        <p:nvSpPr>
          <p:cNvPr id="11" name="Google Shape;11;p1"/>
          <p:cNvSpPr txBox="1"/>
          <p:nvPr/>
        </p:nvSpPr>
        <p:spPr>
          <a:xfrm>
            <a:off x="30270141" y="16066545"/>
            <a:ext cx="197566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300" u="none" cap="none" strike="noStrike">
                <a:solidFill>
                  <a:schemeClr val="lt1"/>
                </a:solidFill>
                <a:latin typeface="Arial"/>
                <a:ea typeface="Arial"/>
                <a:cs typeface="Arial"/>
                <a:sym typeface="Arial"/>
              </a:rPr>
              <a:t>www.postersession.com</a:t>
            </a:r>
            <a:endParaRPr/>
          </a:p>
        </p:txBody>
      </p:sp>
    </p:spTree>
  </p:cSld>
  <p:clrMap accent1="accent1" accent2="accent2" accent3="accent3" accent4="accent4" accent5="accent5" accent6="accent6" bg1="lt1" bg2="dk2" tx1="dk1" tx2="lt2" folHlink="folHlink" hlink="hlink"/>
  <p:sldLayoutIdLst>
    <p:sldLayoutId id="2147483648"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ourworldindata.org/vaccination" TargetMode="External"/><Relationship Id="rId4" Type="http://schemas.openxmlformats.org/officeDocument/2006/relationships/hyperlink" Target="https://www.canada.ca/en/public-health/services/publications/healthy-living/vaccines-work-infographic.html" TargetMode="External"/><Relationship Id="rId9" Type="http://schemas.openxmlformats.org/officeDocument/2006/relationships/image" Target="../media/image3.jpg"/><Relationship Id="rId5" Type="http://schemas.openxmlformats.org/officeDocument/2006/relationships/hyperlink" Target="https://www.canada.ca/en/public-health/services/publications/healthy-living/canadian-immunization-guide-part-1-key-immunization-information/page-3-benefits-immunization.html" TargetMode="External"/><Relationship Id="rId6" Type="http://schemas.openxmlformats.org/officeDocument/2006/relationships/hyperlink" Target="https://www.statista.com/topics/5216/vaccinations-in-canada" TargetMode="External"/><Relationship Id="rId7" Type="http://schemas.openxmlformats.org/officeDocument/2006/relationships/hyperlink" Target="https://data.unicef.org/topic/child-health/immunization/" TargetMode="External"/><Relationship Id="rId8" Type="http://schemas.openxmlformats.org/officeDocument/2006/relationships/hyperlink" Target="https://www.cdc.gov/vaccines/basics/test-approve.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 name="Shape 17"/>
        <p:cNvGrpSpPr/>
        <p:nvPr/>
      </p:nvGrpSpPr>
      <p:grpSpPr>
        <a:xfrm>
          <a:off x="0" y="0"/>
          <a:ext cx="0" cy="0"/>
          <a:chOff x="0" y="0"/>
          <a:chExt cx="0" cy="0"/>
        </a:xfrm>
      </p:grpSpPr>
      <p:sp>
        <p:nvSpPr>
          <p:cNvPr id="18" name="Google Shape;18;p3"/>
          <p:cNvSpPr txBox="1"/>
          <p:nvPr/>
        </p:nvSpPr>
        <p:spPr>
          <a:xfrm>
            <a:off x="4373450" y="1951600"/>
            <a:ext cx="26546400" cy="953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ctr">
              <a:spcBef>
                <a:spcPts val="0"/>
              </a:spcBef>
              <a:spcAft>
                <a:spcPts val="0"/>
              </a:spcAft>
              <a:buClr>
                <a:schemeClr val="dk1"/>
              </a:buClr>
              <a:buSzPts val="1100"/>
              <a:buFont typeface="Arial"/>
              <a:buNone/>
            </a:pPr>
            <a:r>
              <a:rPr b="1" lang="en-US" sz="9900">
                <a:solidFill>
                  <a:srgbClr val="CC4125"/>
                </a:solidFill>
                <a:highlight>
                  <a:schemeClr val="lt1"/>
                </a:highlight>
                <a:latin typeface="Pontano Sans"/>
                <a:ea typeface="Pontano Sans"/>
                <a:cs typeface="Pontano Sans"/>
                <a:sym typeface="Pontano Sans"/>
              </a:rPr>
              <a:t>How vaccines stop the spread of deadly diseases</a:t>
            </a:r>
            <a:endParaRPr b="1" sz="9900">
              <a:solidFill>
                <a:srgbClr val="CC4125"/>
              </a:solidFill>
              <a:highlight>
                <a:schemeClr val="lt1"/>
              </a:highlight>
              <a:latin typeface="Pontano Sans"/>
              <a:ea typeface="Pontano Sans"/>
              <a:cs typeface="Pontano Sans"/>
              <a:sym typeface="Pontano Sans"/>
            </a:endParaRPr>
          </a:p>
          <a:p>
            <a:pPr indent="0" lvl="0" marL="0" rtl="0" algn="ctr">
              <a:spcBef>
                <a:spcPts val="0"/>
              </a:spcBef>
              <a:spcAft>
                <a:spcPts val="0"/>
              </a:spcAft>
              <a:buClr>
                <a:schemeClr val="dk1"/>
              </a:buClr>
              <a:buSzPts val="1100"/>
              <a:buFont typeface="Arial"/>
              <a:buNone/>
            </a:pPr>
            <a:r>
              <a:t/>
            </a:r>
            <a:endParaRPr b="1" sz="7400">
              <a:solidFill>
                <a:srgbClr val="0000FF"/>
              </a:solidFill>
              <a:highlight>
                <a:schemeClr val="lt1"/>
              </a:highlight>
            </a:endParaRPr>
          </a:p>
          <a:p>
            <a:pPr indent="0" lvl="0" marL="0" rtl="0" algn="ctr">
              <a:spcBef>
                <a:spcPts val="0"/>
              </a:spcBef>
              <a:spcAft>
                <a:spcPts val="0"/>
              </a:spcAft>
              <a:buClr>
                <a:schemeClr val="dk1"/>
              </a:buClr>
              <a:buSzPts val="1100"/>
              <a:buFont typeface="Arial"/>
              <a:buNone/>
            </a:pPr>
            <a:r>
              <a:rPr b="1" lang="en-US" sz="7500">
                <a:solidFill>
                  <a:srgbClr val="CC4125"/>
                </a:solidFill>
                <a:highlight>
                  <a:schemeClr val="lt1"/>
                </a:highlight>
              </a:rPr>
              <a:t>Sara King &amp; Michelle Woodfine</a:t>
            </a:r>
            <a:endParaRPr b="1" sz="7500">
              <a:solidFill>
                <a:srgbClr val="CC4125"/>
              </a:solidFill>
              <a:highlight>
                <a:schemeClr val="lt1"/>
              </a:highlight>
            </a:endParaRPr>
          </a:p>
          <a:p>
            <a:pPr indent="0" lvl="0" marL="0" rtl="0" algn="ctr">
              <a:spcBef>
                <a:spcPts val="0"/>
              </a:spcBef>
              <a:spcAft>
                <a:spcPts val="0"/>
              </a:spcAft>
              <a:buClr>
                <a:schemeClr val="dk1"/>
              </a:buClr>
              <a:buSzPts val="1100"/>
              <a:buFont typeface="Arial"/>
              <a:buNone/>
            </a:pPr>
            <a:r>
              <a:rPr b="1" lang="en-US" sz="7500">
                <a:solidFill>
                  <a:srgbClr val="CC4125"/>
                </a:solidFill>
                <a:highlight>
                  <a:schemeClr val="lt1"/>
                </a:highlight>
              </a:rPr>
              <a:t>Grade 12</a:t>
            </a:r>
            <a:endParaRPr b="1" sz="7500">
              <a:solidFill>
                <a:srgbClr val="CC4125"/>
              </a:solidFill>
              <a:highlight>
                <a:schemeClr val="lt1"/>
              </a:highlight>
            </a:endParaRPr>
          </a:p>
          <a:p>
            <a:pPr indent="0" lvl="0" marL="0" rtl="0" algn="ctr">
              <a:spcBef>
                <a:spcPts val="0"/>
              </a:spcBef>
              <a:spcAft>
                <a:spcPts val="0"/>
              </a:spcAft>
              <a:buClr>
                <a:schemeClr val="dk1"/>
              </a:buClr>
              <a:buSzPts val="1100"/>
              <a:buFont typeface="Arial"/>
              <a:buNone/>
            </a:pPr>
            <a:r>
              <a:t/>
            </a:r>
            <a:endParaRPr b="1" sz="7500">
              <a:solidFill>
                <a:srgbClr val="0000FF"/>
              </a:solidFill>
              <a:highlight>
                <a:schemeClr val="lt1"/>
              </a:highlight>
            </a:endParaRPr>
          </a:p>
          <a:p>
            <a:pPr indent="0" lvl="0" marL="0" rtl="0" algn="ctr">
              <a:spcBef>
                <a:spcPts val="0"/>
              </a:spcBef>
              <a:spcAft>
                <a:spcPts val="0"/>
              </a:spcAft>
              <a:buClr>
                <a:schemeClr val="dk1"/>
              </a:buClr>
              <a:buSzPts val="1100"/>
              <a:buFont typeface="Arial"/>
              <a:buNone/>
            </a:pPr>
            <a:r>
              <a:rPr b="1" lang="en-US" sz="7500">
                <a:solidFill>
                  <a:srgbClr val="CC4125"/>
                </a:solidFill>
                <a:highlight>
                  <a:schemeClr val="lt1"/>
                </a:highlight>
              </a:rPr>
              <a:t>Holy Trinity High</a:t>
            </a:r>
            <a:endParaRPr b="1" sz="7500">
              <a:solidFill>
                <a:srgbClr val="CC4125"/>
              </a:solidFill>
              <a:highlight>
                <a:schemeClr val="lt1"/>
              </a:highlight>
            </a:endParaRPr>
          </a:p>
          <a:p>
            <a:pPr indent="0" lvl="0" marL="0" rtl="0" algn="ctr">
              <a:spcBef>
                <a:spcPts val="0"/>
              </a:spcBef>
              <a:spcAft>
                <a:spcPts val="0"/>
              </a:spcAft>
              <a:buClr>
                <a:schemeClr val="dk1"/>
              </a:buClr>
              <a:buSzPts val="1100"/>
              <a:buFont typeface="Arial"/>
              <a:buNone/>
            </a:pPr>
            <a:r>
              <a:rPr b="1" lang="en-US" sz="7500">
                <a:solidFill>
                  <a:srgbClr val="CC4125"/>
                </a:solidFill>
                <a:highlight>
                  <a:schemeClr val="lt1"/>
                </a:highlight>
              </a:rPr>
              <a:t>Torbay, Newfoundland</a:t>
            </a:r>
            <a:endParaRPr sz="7200">
              <a:solidFill>
                <a:srgbClr val="0000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 name="Shape 23"/>
        <p:cNvGrpSpPr/>
        <p:nvPr/>
      </p:nvGrpSpPr>
      <p:grpSpPr>
        <a:xfrm>
          <a:off x="0" y="0"/>
          <a:ext cx="0" cy="0"/>
          <a:chOff x="0" y="0"/>
          <a:chExt cx="0" cy="0"/>
        </a:xfrm>
      </p:grpSpPr>
      <p:sp>
        <p:nvSpPr>
          <p:cNvPr id="24" name="Google Shape;24;p4"/>
          <p:cNvSpPr txBox="1"/>
          <p:nvPr/>
        </p:nvSpPr>
        <p:spPr>
          <a:xfrm>
            <a:off x="343575" y="192895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Clr>
                <a:schemeClr val="dk1"/>
              </a:buClr>
              <a:buSzPts val="1100"/>
              <a:buFont typeface="Arial"/>
              <a:buNone/>
            </a:pPr>
            <a:r>
              <a:rPr b="1" lang="en-US" sz="6300">
                <a:solidFill>
                  <a:srgbClr val="FF9900"/>
                </a:solidFill>
                <a:highlight>
                  <a:schemeClr val="lt1"/>
                </a:highlight>
              </a:rPr>
              <a:t>Purpose: To show how vaccines work to prevent viruses and disease. </a:t>
            </a:r>
            <a:endParaRPr b="1" sz="63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300">
              <a:solidFill>
                <a:srgbClr val="0000FF"/>
              </a:solidFill>
              <a:highlight>
                <a:schemeClr val="lt1"/>
              </a:highlight>
            </a:endParaRPr>
          </a:p>
          <a:p>
            <a:pPr indent="0" lvl="0" marL="0" rtl="0" algn="l">
              <a:spcBef>
                <a:spcPts val="0"/>
              </a:spcBef>
              <a:spcAft>
                <a:spcPts val="0"/>
              </a:spcAft>
              <a:buClr>
                <a:schemeClr val="dk1"/>
              </a:buClr>
              <a:buSzPts val="1100"/>
              <a:buFont typeface="Arial"/>
              <a:buNone/>
            </a:pPr>
            <a:r>
              <a:t/>
            </a:r>
            <a:endParaRPr b="1" sz="6300">
              <a:solidFill>
                <a:srgbClr val="0000FF"/>
              </a:solidFill>
              <a:highlight>
                <a:schemeClr val="lt1"/>
              </a:highlight>
            </a:endParaRPr>
          </a:p>
          <a:p>
            <a:pPr indent="0" lvl="0" marL="0" rtl="0" algn="l">
              <a:spcBef>
                <a:spcPts val="0"/>
              </a:spcBef>
              <a:spcAft>
                <a:spcPts val="0"/>
              </a:spcAft>
              <a:buClr>
                <a:schemeClr val="dk1"/>
              </a:buClr>
              <a:buSzPts val="1100"/>
              <a:buFont typeface="Arial"/>
              <a:buNone/>
            </a:pPr>
            <a:r>
              <a:rPr b="1" lang="en-US" sz="6300">
                <a:solidFill>
                  <a:srgbClr val="FF9900"/>
                </a:solidFill>
                <a:highlight>
                  <a:schemeClr val="lt1"/>
                </a:highlight>
              </a:rPr>
              <a:t>Question(s): How do vaccines help prevent illnesses?</a:t>
            </a:r>
            <a:endParaRPr b="1" sz="63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3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3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rPr b="1" lang="en-US" sz="6300">
                <a:solidFill>
                  <a:srgbClr val="FF9900"/>
                </a:solidFill>
                <a:highlight>
                  <a:schemeClr val="lt1"/>
                </a:highlight>
              </a:rPr>
              <a:t>Hypothesis: Vaccines will help prevent the dangers and spread of dangerous diseases safely.</a:t>
            </a:r>
            <a:endParaRPr sz="4800">
              <a:solidFill>
                <a:srgbClr val="0000FF"/>
              </a:solidFill>
            </a:endParaRPr>
          </a:p>
        </p:txBody>
      </p:sp>
      <p:pic>
        <p:nvPicPr>
          <p:cNvPr id="25" name="Google Shape;25;p4"/>
          <p:cNvPicPr preferRelativeResize="0"/>
          <p:nvPr/>
        </p:nvPicPr>
        <p:blipFill>
          <a:blip r:embed="rId3">
            <a:alphaModFix/>
          </a:blip>
          <a:stretch>
            <a:fillRect/>
          </a:stretch>
        </p:blipFill>
        <p:spPr>
          <a:xfrm>
            <a:off x="24630800" y="3169575"/>
            <a:ext cx="7854774" cy="5895374"/>
          </a:xfrm>
          <a:prstGeom prst="rect">
            <a:avLst/>
          </a:prstGeom>
          <a:noFill/>
          <a:ln>
            <a:noFill/>
          </a:ln>
        </p:spPr>
      </p:pic>
      <p:pic>
        <p:nvPicPr>
          <p:cNvPr id="26" name="Google Shape;26;p4"/>
          <p:cNvPicPr preferRelativeResize="0"/>
          <p:nvPr/>
        </p:nvPicPr>
        <p:blipFill>
          <a:blip r:embed="rId4">
            <a:alphaModFix/>
          </a:blip>
          <a:stretch>
            <a:fillRect/>
          </a:stretch>
        </p:blipFill>
        <p:spPr>
          <a:xfrm>
            <a:off x="23729275" y="2915175"/>
            <a:ext cx="9189125" cy="68968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 name="Shape 31"/>
        <p:cNvGrpSpPr/>
        <p:nvPr/>
      </p:nvGrpSpPr>
      <p:grpSpPr>
        <a:xfrm>
          <a:off x="0" y="0"/>
          <a:ext cx="0" cy="0"/>
          <a:chOff x="0" y="0"/>
          <a:chExt cx="0" cy="0"/>
        </a:xfrm>
      </p:grpSpPr>
      <p:sp>
        <p:nvSpPr>
          <p:cNvPr id="32" name="Google Shape;32;p5"/>
          <p:cNvSpPr txBox="1"/>
          <p:nvPr/>
        </p:nvSpPr>
        <p:spPr>
          <a:xfrm>
            <a:off x="411450" y="7517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Clr>
                <a:schemeClr val="dk1"/>
              </a:buClr>
              <a:buSzPts val="1100"/>
              <a:buFont typeface="Arial"/>
              <a:buNone/>
            </a:pPr>
            <a:r>
              <a:rPr b="1" lang="en-US" sz="6000">
                <a:solidFill>
                  <a:srgbClr val="FF9900"/>
                </a:solidFill>
                <a:highlight>
                  <a:schemeClr val="lt1"/>
                </a:highlight>
              </a:rPr>
              <a:t>Independent variable: People who are vaccinated, people who are not vaccinated</a:t>
            </a:r>
            <a:endParaRPr b="1" sz="6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rPr b="1" lang="en-US" sz="6000">
                <a:solidFill>
                  <a:srgbClr val="FF9900"/>
                </a:solidFill>
                <a:highlight>
                  <a:schemeClr val="lt1"/>
                </a:highlight>
              </a:rPr>
              <a:t>Dependent variable: Do they get sick? </a:t>
            </a:r>
            <a:endParaRPr b="1" sz="6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6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rPr b="1" lang="en-US" sz="6000">
                <a:solidFill>
                  <a:srgbClr val="FF9900"/>
                </a:solidFill>
                <a:highlight>
                  <a:schemeClr val="lt1"/>
                </a:highlight>
              </a:rPr>
              <a:t>Controlled variables: Type of vaccines, populations, prior health issues</a:t>
            </a:r>
            <a:endParaRPr sz="4800">
              <a:solidFill>
                <a:srgbClr val="0000FF"/>
              </a:solidFill>
            </a:endParaRPr>
          </a:p>
        </p:txBody>
      </p:sp>
      <p:pic>
        <p:nvPicPr>
          <p:cNvPr id="33" name="Google Shape;33;p5"/>
          <p:cNvPicPr preferRelativeResize="0"/>
          <p:nvPr/>
        </p:nvPicPr>
        <p:blipFill>
          <a:blip r:embed="rId3">
            <a:alphaModFix/>
          </a:blip>
          <a:stretch>
            <a:fillRect/>
          </a:stretch>
        </p:blipFill>
        <p:spPr>
          <a:xfrm>
            <a:off x="11815537" y="10097375"/>
            <a:ext cx="9287325" cy="5284775"/>
          </a:xfrm>
          <a:prstGeom prst="rect">
            <a:avLst/>
          </a:prstGeom>
          <a:noFill/>
          <a:ln>
            <a:noFill/>
          </a:ln>
        </p:spPr>
      </p:pic>
      <p:pic>
        <p:nvPicPr>
          <p:cNvPr id="34" name="Google Shape;34;p5"/>
          <p:cNvPicPr preferRelativeResize="0"/>
          <p:nvPr/>
        </p:nvPicPr>
        <p:blipFill>
          <a:blip r:embed="rId4">
            <a:alphaModFix/>
          </a:blip>
          <a:stretch>
            <a:fillRect/>
          </a:stretch>
        </p:blipFill>
        <p:spPr>
          <a:xfrm>
            <a:off x="11815537" y="10097375"/>
            <a:ext cx="9287325" cy="5284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6"/>
          <p:cNvSpPr txBox="1"/>
          <p:nvPr/>
        </p:nvSpPr>
        <p:spPr>
          <a:xfrm>
            <a:off x="1520825" y="1204475"/>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6000">
                <a:solidFill>
                  <a:srgbClr val="FF9900"/>
                </a:solidFill>
                <a:highlight>
                  <a:srgbClr val="FFFFFF"/>
                </a:highlight>
              </a:rPr>
              <a:t>Materials: </a:t>
            </a:r>
            <a:endParaRPr sz="6000">
              <a:solidFill>
                <a:srgbClr val="FF9900"/>
              </a:solidFill>
              <a:highlight>
                <a:srgbClr val="FFFFFF"/>
              </a:highlight>
            </a:endParaRPr>
          </a:p>
          <a:p>
            <a:pPr indent="0" lvl="0" marL="0" rtl="0" algn="l">
              <a:spcBef>
                <a:spcPts val="0"/>
              </a:spcBef>
              <a:spcAft>
                <a:spcPts val="0"/>
              </a:spcAft>
              <a:buClr>
                <a:schemeClr val="dk1"/>
              </a:buClr>
              <a:buSzPts val="1100"/>
              <a:buFont typeface="Arial"/>
              <a:buNone/>
            </a:pPr>
            <a:r>
              <a:rPr lang="en-US" sz="4300">
                <a:solidFill>
                  <a:srgbClr val="FF9900"/>
                </a:solidFill>
                <a:highlight>
                  <a:srgbClr val="FFFFFF"/>
                </a:highlight>
                <a:latin typeface="Times New Roman"/>
                <a:ea typeface="Times New Roman"/>
                <a:cs typeface="Times New Roman"/>
                <a:sym typeface="Times New Roman"/>
              </a:rPr>
              <a:t>VanderSlott, S. (2019 December.) Our World in Data: Vaccines.  Retrieved from: </a:t>
            </a:r>
            <a:r>
              <a:rPr lang="en-US" sz="4300" u="sng">
                <a:solidFill>
                  <a:srgbClr val="FF9900"/>
                </a:solidFill>
                <a:highlight>
                  <a:srgbClr val="FFFFFF"/>
                </a:highlight>
                <a:latin typeface="Times New Roman"/>
                <a:ea typeface="Times New Roman"/>
                <a:cs typeface="Times New Roman"/>
                <a:sym typeface="Times New Roman"/>
                <a:hlinkClick r:id="rId3">
                  <a:extLst>
                    <a:ext uri="{A12FA001-AC4F-418D-AE19-62706E023703}">
                      <ahyp:hlinkClr val="tx"/>
                    </a:ext>
                  </a:extLst>
                </a:hlinkClick>
              </a:rPr>
              <a:t>https://ourworldindata.org/vaccination</a:t>
            </a:r>
            <a:endParaRPr sz="4300">
              <a:solidFill>
                <a:srgbClr val="FF9900"/>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4300">
              <a:solidFill>
                <a:srgbClr val="FF990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4300">
                <a:solidFill>
                  <a:srgbClr val="FF9900"/>
                </a:solidFill>
                <a:highlight>
                  <a:srgbClr val="FFFFFF"/>
                </a:highlight>
                <a:latin typeface="Times New Roman"/>
                <a:ea typeface="Times New Roman"/>
                <a:cs typeface="Times New Roman"/>
                <a:sym typeface="Times New Roman"/>
              </a:rPr>
              <a:t>Infographics: Vaccines Work. (2018 April.)  Retrieved from: </a:t>
            </a:r>
            <a:r>
              <a:rPr lang="en-US" sz="4300" u="sng">
                <a:solidFill>
                  <a:srgbClr val="FF9900"/>
                </a:solidFill>
                <a:highlight>
                  <a:srgbClr val="FFFFFF"/>
                </a:highlight>
                <a:latin typeface="Times New Roman"/>
                <a:ea typeface="Times New Roman"/>
                <a:cs typeface="Times New Roman"/>
                <a:sym typeface="Times New Roman"/>
                <a:hlinkClick r:id="rId4">
                  <a:extLst>
                    <a:ext uri="{A12FA001-AC4F-418D-AE19-62706E023703}">
                      <ahyp:hlinkClr val="tx"/>
                    </a:ext>
                  </a:extLst>
                </a:hlinkClick>
              </a:rPr>
              <a:t>https://www.canada.ca/en/public-health/services/publications/healthy-living/vaccines-work-infographic.html</a:t>
            </a:r>
            <a:endParaRPr sz="4300">
              <a:solidFill>
                <a:srgbClr val="FF9900"/>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4300">
              <a:solidFill>
                <a:srgbClr val="FF990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4300">
                <a:solidFill>
                  <a:srgbClr val="FF9900"/>
                </a:solidFill>
                <a:highlight>
                  <a:srgbClr val="FFFFFF"/>
                </a:highlight>
                <a:latin typeface="Times New Roman"/>
                <a:ea typeface="Times New Roman"/>
                <a:cs typeface="Times New Roman"/>
                <a:sym typeface="Times New Roman"/>
              </a:rPr>
              <a:t>Benefits of Immunization: Canadian Immunization Guide. (2016 August.) Retrieved from: </a:t>
            </a:r>
            <a:r>
              <a:rPr lang="en-US" sz="4300" u="sng">
                <a:solidFill>
                  <a:srgbClr val="FF9900"/>
                </a:solidFill>
                <a:highlight>
                  <a:srgbClr val="FFFFFF"/>
                </a:highlight>
                <a:latin typeface="Times New Roman"/>
                <a:ea typeface="Times New Roman"/>
                <a:cs typeface="Times New Roman"/>
                <a:sym typeface="Times New Roman"/>
                <a:hlinkClick r:id="rId5">
                  <a:extLst>
                    <a:ext uri="{A12FA001-AC4F-418D-AE19-62706E023703}">
                      <ahyp:hlinkClr val="tx"/>
                    </a:ext>
                  </a:extLst>
                </a:hlinkClick>
              </a:rPr>
              <a:t>https://www.canada.ca/en/public-health/services/publications/healthy-living/canadian-immunization-guide-part-1-key-immunization-information/page-3-benefits-immunization.html</a:t>
            </a:r>
            <a:endParaRPr sz="4300">
              <a:solidFill>
                <a:srgbClr val="FF9900"/>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4300">
              <a:solidFill>
                <a:srgbClr val="FF990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4300">
                <a:solidFill>
                  <a:srgbClr val="FF9900"/>
                </a:solidFill>
                <a:highlight>
                  <a:srgbClr val="FFFFFF"/>
                </a:highlight>
                <a:latin typeface="Times New Roman"/>
                <a:ea typeface="Times New Roman"/>
                <a:cs typeface="Times New Roman"/>
                <a:sym typeface="Times New Roman"/>
              </a:rPr>
              <a:t>Elflein, J. (2020 March 26) Vaccines in Canada. Retrieved from: </a:t>
            </a:r>
            <a:r>
              <a:rPr lang="en-US" sz="4300" u="sng">
                <a:solidFill>
                  <a:srgbClr val="FF9900"/>
                </a:solidFill>
                <a:highlight>
                  <a:srgbClr val="FFFFFF"/>
                </a:highlight>
                <a:latin typeface="Times New Roman"/>
                <a:ea typeface="Times New Roman"/>
                <a:cs typeface="Times New Roman"/>
                <a:sym typeface="Times New Roman"/>
                <a:hlinkClick r:id="rId6">
                  <a:extLst>
                    <a:ext uri="{A12FA001-AC4F-418D-AE19-62706E023703}">
                      <ahyp:hlinkClr val="tx"/>
                    </a:ext>
                  </a:extLst>
                </a:hlinkClick>
              </a:rPr>
              <a:t>https://www.statista.com/topics/5216/vaccinations-in-canada</a:t>
            </a:r>
            <a:r>
              <a:rPr lang="en-US" sz="4300">
                <a:solidFill>
                  <a:srgbClr val="FF9900"/>
                </a:solidFill>
                <a:highlight>
                  <a:srgbClr val="FFFFFF"/>
                </a:highlight>
                <a:latin typeface="Times New Roman"/>
                <a:ea typeface="Times New Roman"/>
                <a:cs typeface="Times New Roman"/>
                <a:sym typeface="Times New Roman"/>
              </a:rPr>
              <a:t>/</a:t>
            </a:r>
            <a:endParaRPr sz="4300">
              <a:solidFill>
                <a:srgbClr val="FF9900"/>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4300">
              <a:solidFill>
                <a:srgbClr val="FF990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4300">
                <a:solidFill>
                  <a:srgbClr val="FF9900"/>
                </a:solidFill>
                <a:highlight>
                  <a:srgbClr val="FFFFFF"/>
                </a:highlight>
                <a:latin typeface="Times New Roman"/>
                <a:ea typeface="Times New Roman"/>
                <a:cs typeface="Times New Roman"/>
                <a:sym typeface="Times New Roman"/>
              </a:rPr>
              <a:t>WHO/UNICEF Immunization (2020 July) </a:t>
            </a:r>
            <a:endParaRPr sz="4300">
              <a:solidFill>
                <a:srgbClr val="FF9900"/>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sz="4300" u="sng">
                <a:solidFill>
                  <a:srgbClr val="FF9900"/>
                </a:solidFill>
                <a:highlight>
                  <a:srgbClr val="FFFFFF"/>
                </a:highlight>
                <a:latin typeface="Times New Roman"/>
                <a:ea typeface="Times New Roman"/>
                <a:cs typeface="Times New Roman"/>
                <a:sym typeface="Times New Roman"/>
                <a:hlinkClick r:id="rId7">
                  <a:extLst>
                    <a:ext uri="{A12FA001-AC4F-418D-AE19-62706E023703}">
                      <ahyp:hlinkClr val="tx"/>
                    </a:ext>
                  </a:extLst>
                </a:hlinkClick>
              </a:rPr>
              <a:t>https://data.unicef.org/topic/child-health/immunization/</a:t>
            </a:r>
            <a:endParaRPr sz="4300">
              <a:solidFill>
                <a:srgbClr val="FF9900"/>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4300">
              <a:solidFill>
                <a:srgbClr val="FF9900"/>
              </a:solidFill>
              <a:highlight>
                <a:srgbClr val="FFFFFF"/>
              </a:highlight>
            </a:endParaRPr>
          </a:p>
          <a:p>
            <a:pPr indent="0" lvl="0" marL="0" rtl="0" algn="l">
              <a:lnSpc>
                <a:spcPct val="138000"/>
              </a:lnSpc>
              <a:spcBef>
                <a:spcPts val="0"/>
              </a:spcBef>
              <a:spcAft>
                <a:spcPts val="0"/>
              </a:spcAft>
              <a:buClr>
                <a:schemeClr val="dk1"/>
              </a:buClr>
              <a:buSzPts val="1100"/>
              <a:buFont typeface="Arial"/>
              <a:buNone/>
            </a:pPr>
            <a:r>
              <a:rPr lang="en-US" sz="4300">
                <a:solidFill>
                  <a:srgbClr val="FF9900"/>
                </a:solidFill>
                <a:highlight>
                  <a:srgbClr val="FFFFFF"/>
                </a:highlight>
                <a:latin typeface="Times New Roman"/>
                <a:ea typeface="Times New Roman"/>
                <a:cs typeface="Times New Roman"/>
                <a:sym typeface="Times New Roman"/>
              </a:rPr>
              <a:t>Centers for Disease Control and Protection (2014 May 4) </a:t>
            </a:r>
            <a:r>
              <a:rPr lang="en-US" sz="4300" u="sng">
                <a:solidFill>
                  <a:srgbClr val="FF9900"/>
                </a:solidFill>
                <a:highlight>
                  <a:srgbClr val="FFFFFF"/>
                </a:highlight>
                <a:latin typeface="Times New Roman"/>
                <a:ea typeface="Times New Roman"/>
                <a:cs typeface="Times New Roman"/>
                <a:sym typeface="Times New Roman"/>
                <a:hlinkClick r:id="rId8">
                  <a:extLst>
                    <a:ext uri="{A12FA001-AC4F-418D-AE19-62706E023703}">
                      <ahyp:hlinkClr val="tx"/>
                    </a:ext>
                  </a:extLst>
                </a:hlinkClick>
              </a:rPr>
              <a:t>https://www.cdc.gov/vaccines/basics/test-approve.html</a:t>
            </a:r>
            <a:endParaRPr sz="4800">
              <a:solidFill>
                <a:srgbClr val="0000FF"/>
              </a:solidFill>
              <a:highlight>
                <a:srgbClr val="FFFFFF"/>
              </a:highlight>
            </a:endParaRPr>
          </a:p>
        </p:txBody>
      </p:sp>
      <p:pic>
        <p:nvPicPr>
          <p:cNvPr id="41" name="Google Shape;41;p6"/>
          <p:cNvPicPr preferRelativeResize="0"/>
          <p:nvPr/>
        </p:nvPicPr>
        <p:blipFill>
          <a:blip r:embed="rId9">
            <a:alphaModFix/>
          </a:blip>
          <a:stretch>
            <a:fillRect/>
          </a:stretch>
        </p:blipFill>
        <p:spPr>
          <a:xfrm>
            <a:off x="20602300" y="7784300"/>
            <a:ext cx="8788649" cy="4968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 name="Shape 46"/>
        <p:cNvGrpSpPr/>
        <p:nvPr/>
      </p:nvGrpSpPr>
      <p:grpSpPr>
        <a:xfrm>
          <a:off x="0" y="0"/>
          <a:ext cx="0" cy="0"/>
          <a:chOff x="0" y="0"/>
          <a:chExt cx="0" cy="0"/>
        </a:xfrm>
      </p:grpSpPr>
      <p:sp>
        <p:nvSpPr>
          <p:cNvPr id="47" name="Google Shape;47;p7"/>
          <p:cNvSpPr txBox="1"/>
          <p:nvPr/>
        </p:nvSpPr>
        <p:spPr>
          <a:xfrm>
            <a:off x="2064175" y="113655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6400">
                <a:solidFill>
                  <a:srgbClr val="FF9900"/>
                </a:solidFill>
                <a:highlight>
                  <a:srgbClr val="FFFFFF"/>
                </a:highlight>
              </a:rPr>
              <a:t>Procedure: </a:t>
            </a:r>
            <a:endParaRPr b="1" sz="6400">
              <a:solidFill>
                <a:srgbClr val="FF9900"/>
              </a:solidFill>
              <a:highlight>
                <a:srgbClr val="FFFFFF"/>
              </a:highlight>
            </a:endParaRPr>
          </a:p>
          <a:p>
            <a:pPr indent="0" lvl="0" marL="0" rtl="0" algn="l">
              <a:spcBef>
                <a:spcPts val="0"/>
              </a:spcBef>
              <a:spcAft>
                <a:spcPts val="0"/>
              </a:spcAft>
              <a:buClr>
                <a:schemeClr val="dk1"/>
              </a:buClr>
              <a:buSzPts val="1100"/>
              <a:buFont typeface="Arial"/>
              <a:buNone/>
            </a:pPr>
            <a:r>
              <a:t/>
            </a:r>
            <a:endParaRPr b="1" sz="6400">
              <a:solidFill>
                <a:srgbClr val="FF9900"/>
              </a:solidFill>
              <a:highlight>
                <a:srgbClr val="FFFFFF"/>
              </a:highlight>
            </a:endParaRPr>
          </a:p>
          <a:p>
            <a:pPr indent="0" lvl="0" marL="0" rtl="0" algn="l">
              <a:spcBef>
                <a:spcPts val="0"/>
              </a:spcBef>
              <a:spcAft>
                <a:spcPts val="0"/>
              </a:spcAft>
              <a:buClr>
                <a:schemeClr val="dk1"/>
              </a:buClr>
              <a:buSzPts val="1100"/>
              <a:buFont typeface="Arial"/>
              <a:buNone/>
            </a:pPr>
            <a:r>
              <a:rPr b="1" lang="en-US" sz="5600">
                <a:solidFill>
                  <a:srgbClr val="FF9900"/>
                </a:solidFill>
                <a:highlight>
                  <a:srgbClr val="FFFFFF"/>
                </a:highlight>
              </a:rPr>
              <a:t>Steps for Vaccination production:</a:t>
            </a:r>
            <a:endParaRPr b="1" sz="5600">
              <a:solidFill>
                <a:srgbClr val="FF9900"/>
              </a:solidFill>
              <a:highlight>
                <a:srgbClr val="FFFFFF"/>
              </a:highlight>
            </a:endParaRPr>
          </a:p>
          <a:p>
            <a:pPr indent="0" lvl="0" marL="0" rtl="0" algn="l">
              <a:spcBef>
                <a:spcPts val="0"/>
              </a:spcBef>
              <a:spcAft>
                <a:spcPts val="0"/>
              </a:spcAft>
              <a:buClr>
                <a:schemeClr val="dk1"/>
              </a:buClr>
              <a:buSzPts val="1100"/>
              <a:buFont typeface="Arial"/>
              <a:buNone/>
            </a:pPr>
            <a:r>
              <a:t/>
            </a:r>
            <a:endParaRPr b="1" sz="5600">
              <a:solidFill>
                <a:srgbClr val="FF9900"/>
              </a:solidFill>
              <a:highlight>
                <a:srgbClr val="FFFFFF"/>
              </a:highlight>
            </a:endParaRPr>
          </a:p>
          <a:p>
            <a:pPr indent="-584200" lvl="0" marL="457200" rtl="0" algn="l">
              <a:spcBef>
                <a:spcPts val="0"/>
              </a:spcBef>
              <a:spcAft>
                <a:spcPts val="0"/>
              </a:spcAft>
              <a:buClr>
                <a:srgbClr val="FF9900"/>
              </a:buClr>
              <a:buSzPts val="5600"/>
              <a:buAutoNum type="arabicPeriod"/>
            </a:pPr>
            <a:r>
              <a:rPr b="1" lang="en-US" sz="5600">
                <a:solidFill>
                  <a:srgbClr val="FF9900"/>
                </a:solidFill>
                <a:highlight>
                  <a:srgbClr val="FFFFFF"/>
                </a:highlight>
              </a:rPr>
              <a:t>Exploratory Stage</a:t>
            </a:r>
            <a:endParaRPr b="1" sz="5600">
              <a:solidFill>
                <a:srgbClr val="FF9900"/>
              </a:solidFill>
              <a:highlight>
                <a:srgbClr val="FFFFFF"/>
              </a:highlight>
            </a:endParaRPr>
          </a:p>
          <a:p>
            <a:pPr indent="-584200" lvl="0" marL="457200" rtl="0" algn="l">
              <a:spcBef>
                <a:spcPts val="0"/>
              </a:spcBef>
              <a:spcAft>
                <a:spcPts val="0"/>
              </a:spcAft>
              <a:buClr>
                <a:srgbClr val="FF9900"/>
              </a:buClr>
              <a:buSzPts val="5600"/>
              <a:buAutoNum type="arabicPeriod"/>
            </a:pPr>
            <a:r>
              <a:rPr b="1" lang="en-US" sz="5600">
                <a:solidFill>
                  <a:srgbClr val="FF9900"/>
                </a:solidFill>
                <a:highlight>
                  <a:srgbClr val="FFFFFF"/>
                </a:highlight>
              </a:rPr>
              <a:t>Preclinical Stage</a:t>
            </a:r>
            <a:endParaRPr b="1" sz="5600">
              <a:solidFill>
                <a:srgbClr val="FF9900"/>
              </a:solidFill>
              <a:highlight>
                <a:srgbClr val="FFFFFF"/>
              </a:highlight>
            </a:endParaRPr>
          </a:p>
          <a:p>
            <a:pPr indent="-584200" lvl="0" marL="457200" rtl="0" algn="l">
              <a:spcBef>
                <a:spcPts val="0"/>
              </a:spcBef>
              <a:spcAft>
                <a:spcPts val="0"/>
              </a:spcAft>
              <a:buClr>
                <a:srgbClr val="FF9900"/>
              </a:buClr>
              <a:buSzPts val="5600"/>
              <a:buAutoNum type="arabicPeriod"/>
            </a:pPr>
            <a:r>
              <a:rPr b="1" lang="en-US" sz="5600">
                <a:solidFill>
                  <a:srgbClr val="FF9900"/>
                </a:solidFill>
                <a:highlight>
                  <a:srgbClr val="FFFFFF"/>
                </a:highlight>
              </a:rPr>
              <a:t>Clinical Development (Phase i- Small groups of people receive the vaccine. Phase ii- the clinical study is expanded and the vaccine is given to people who have characteristics (such as age and physical health) similar to those for whom the new vaccine is intended. Phase iii- the vaccine is given to thousands of people and tested for efficacy and safety.)</a:t>
            </a:r>
            <a:endParaRPr b="1" sz="5600">
              <a:solidFill>
                <a:srgbClr val="FF9900"/>
              </a:solidFill>
              <a:highlight>
                <a:srgbClr val="FFFFFF"/>
              </a:highlight>
            </a:endParaRPr>
          </a:p>
          <a:p>
            <a:pPr indent="-584200" lvl="0" marL="457200" rtl="0" algn="l">
              <a:spcBef>
                <a:spcPts val="0"/>
              </a:spcBef>
              <a:spcAft>
                <a:spcPts val="0"/>
              </a:spcAft>
              <a:buClr>
                <a:srgbClr val="FF9900"/>
              </a:buClr>
              <a:buSzPts val="5600"/>
              <a:buAutoNum type="arabicPeriod"/>
            </a:pPr>
            <a:r>
              <a:rPr b="1" lang="en-US" sz="5600">
                <a:solidFill>
                  <a:srgbClr val="FF9900"/>
                </a:solidFill>
                <a:highlight>
                  <a:srgbClr val="FFFFFF"/>
                </a:highlight>
              </a:rPr>
              <a:t>Regulatory review and approval </a:t>
            </a:r>
            <a:endParaRPr b="1" sz="5600">
              <a:solidFill>
                <a:srgbClr val="FF9900"/>
              </a:solidFill>
              <a:highlight>
                <a:srgbClr val="FFFFFF"/>
              </a:highlight>
            </a:endParaRPr>
          </a:p>
          <a:p>
            <a:pPr indent="-584200" lvl="0" marL="457200" rtl="0" algn="l">
              <a:spcBef>
                <a:spcPts val="0"/>
              </a:spcBef>
              <a:spcAft>
                <a:spcPts val="0"/>
              </a:spcAft>
              <a:buClr>
                <a:srgbClr val="FF9900"/>
              </a:buClr>
              <a:buSzPts val="5600"/>
              <a:buAutoNum type="arabicPeriod"/>
            </a:pPr>
            <a:r>
              <a:rPr b="1" lang="en-US" sz="5600">
                <a:solidFill>
                  <a:srgbClr val="FF9900"/>
                </a:solidFill>
                <a:highlight>
                  <a:srgbClr val="FFFFFF"/>
                </a:highlight>
              </a:rPr>
              <a:t>Manufacturing </a:t>
            </a:r>
            <a:endParaRPr b="1" sz="5600">
              <a:solidFill>
                <a:srgbClr val="FF9900"/>
              </a:solidFill>
              <a:highlight>
                <a:srgbClr val="FFFFFF"/>
              </a:highlight>
            </a:endParaRPr>
          </a:p>
          <a:p>
            <a:pPr indent="-584200" lvl="0" marL="457200" rtl="0" algn="l">
              <a:spcBef>
                <a:spcPts val="0"/>
              </a:spcBef>
              <a:spcAft>
                <a:spcPts val="0"/>
              </a:spcAft>
              <a:buClr>
                <a:srgbClr val="FF9900"/>
              </a:buClr>
              <a:buSzPts val="5600"/>
              <a:buAutoNum type="arabicPeriod"/>
            </a:pPr>
            <a:r>
              <a:rPr b="1" lang="en-US" sz="5600">
                <a:solidFill>
                  <a:srgbClr val="FF9900"/>
                </a:solidFill>
                <a:highlight>
                  <a:srgbClr val="FFFFFF"/>
                </a:highlight>
              </a:rPr>
              <a:t>Quality Control</a:t>
            </a:r>
            <a:endParaRPr b="1" sz="4400">
              <a:solidFill>
                <a:srgbClr val="0000FF"/>
              </a:solidFill>
              <a:highlight>
                <a:srgbClr val="FFFFFF"/>
              </a:highlight>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8"/>
          <p:cNvSpPr txBox="1"/>
          <p:nvPr/>
        </p:nvSpPr>
        <p:spPr>
          <a:xfrm>
            <a:off x="798025" y="1104700"/>
            <a:ext cx="105738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7200">
                <a:solidFill>
                  <a:srgbClr val="FF9900"/>
                </a:solidFill>
                <a:highlight>
                  <a:schemeClr val="lt1"/>
                </a:highlight>
              </a:rPr>
              <a:t>Diseases we studied:</a:t>
            </a:r>
            <a:endParaRPr b="1" sz="7200">
              <a:solidFill>
                <a:srgbClr val="FF9900"/>
              </a:solidFill>
              <a:highlight>
                <a:schemeClr val="lt1"/>
              </a:highlight>
            </a:endParaRPr>
          </a:p>
        </p:txBody>
      </p:sp>
      <p:sp>
        <p:nvSpPr>
          <p:cNvPr id="54" name="Google Shape;54;p8"/>
          <p:cNvSpPr txBox="1"/>
          <p:nvPr/>
        </p:nvSpPr>
        <p:spPr>
          <a:xfrm>
            <a:off x="2061550" y="3629050"/>
            <a:ext cx="25071300" cy="2586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US" sz="5200">
                <a:solidFill>
                  <a:srgbClr val="FF9900"/>
                </a:solidFill>
                <a:highlight>
                  <a:srgbClr val="FFFFFF"/>
                </a:highlight>
              </a:rPr>
              <a:t>The following vaccines that were researched were for the diseases; polio, tetanus, measles, and rubella. The data taken was from the years: 1987, 1997, 2007, and 2017. This led to the discovery of the following data.</a:t>
            </a:r>
            <a:r>
              <a:rPr lang="en-US" sz="5200">
                <a:solidFill>
                  <a:srgbClr val="FF9900"/>
                </a:solidFill>
                <a:highlight>
                  <a:srgbClr val="FFFFFF"/>
                </a:highlight>
              </a:rPr>
              <a:t> </a:t>
            </a:r>
            <a:endParaRPr sz="5200">
              <a:highlight>
                <a:srgbClr val="FFFFFF"/>
              </a:highlight>
            </a:endParaRPr>
          </a:p>
        </p:txBody>
      </p:sp>
      <p:sp>
        <p:nvSpPr>
          <p:cNvPr id="55" name="Google Shape;55;p8"/>
          <p:cNvSpPr txBox="1"/>
          <p:nvPr/>
        </p:nvSpPr>
        <p:spPr>
          <a:xfrm>
            <a:off x="2061550" y="7248200"/>
            <a:ext cx="274899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200">
                <a:solidFill>
                  <a:srgbClr val="FF9900"/>
                </a:solidFill>
                <a:highlight>
                  <a:schemeClr val="lt1"/>
                </a:highlight>
              </a:rPr>
              <a:t>In the </a:t>
            </a:r>
            <a:r>
              <a:rPr b="1" lang="en-US" sz="5200">
                <a:solidFill>
                  <a:srgbClr val="FF9900"/>
                </a:solidFill>
                <a:highlight>
                  <a:schemeClr val="lt1"/>
                </a:highlight>
              </a:rPr>
              <a:t>beginning</a:t>
            </a:r>
            <a:r>
              <a:rPr b="1" lang="en-US" sz="5200">
                <a:solidFill>
                  <a:srgbClr val="FF9900"/>
                </a:solidFill>
                <a:highlight>
                  <a:schemeClr val="lt1"/>
                </a:highlight>
              </a:rPr>
              <a:t> of the research, the rates of vaccines went up over the years until around the 2007 or 2017 bar, in which it started heading back down. This shows how the vaccines are </a:t>
            </a:r>
            <a:r>
              <a:rPr b="1" lang="en-US" sz="5200">
                <a:solidFill>
                  <a:srgbClr val="FF9900"/>
                </a:solidFill>
                <a:highlight>
                  <a:schemeClr val="lt1"/>
                </a:highlight>
              </a:rPr>
              <a:t>effective at stopping the disease from spreading as less and less people vaccinate their children against certain illnesses.</a:t>
            </a:r>
            <a:endParaRPr b="1" sz="5200">
              <a:solidFill>
                <a:srgbClr val="FF9900"/>
              </a:solidFill>
              <a:highlight>
                <a:schemeClr val="lt1"/>
              </a:highlight>
            </a:endParaRPr>
          </a:p>
        </p:txBody>
      </p:sp>
      <p:pic>
        <p:nvPicPr>
          <p:cNvPr id="56" name="Google Shape;56;p8"/>
          <p:cNvPicPr preferRelativeResize="0"/>
          <p:nvPr/>
        </p:nvPicPr>
        <p:blipFill>
          <a:blip r:embed="rId3">
            <a:alphaModFix/>
          </a:blip>
          <a:stretch>
            <a:fillRect/>
          </a:stretch>
        </p:blipFill>
        <p:spPr>
          <a:xfrm>
            <a:off x="12288375" y="11153575"/>
            <a:ext cx="6452564" cy="42597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9"/>
          <p:cNvSpPr txBox="1"/>
          <p:nvPr/>
        </p:nvSpPr>
        <p:spPr>
          <a:xfrm>
            <a:off x="1068025" y="1046000"/>
            <a:ext cx="4342800" cy="12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rgbClr val="674EA7"/>
                </a:solidFill>
              </a:rPr>
              <a:t>Results:</a:t>
            </a:r>
            <a:endParaRPr sz="6000">
              <a:solidFill>
                <a:srgbClr val="674EA7"/>
              </a:solidFill>
            </a:endParaRPr>
          </a:p>
          <a:p>
            <a:pPr indent="0" lvl="0" marL="0" rtl="0" algn="l">
              <a:spcBef>
                <a:spcPts val="0"/>
              </a:spcBef>
              <a:spcAft>
                <a:spcPts val="0"/>
              </a:spcAft>
              <a:buNone/>
            </a:pPr>
            <a:r>
              <a:rPr lang="en-US" sz="6000">
                <a:solidFill>
                  <a:srgbClr val="674EA7"/>
                </a:solidFill>
              </a:rPr>
              <a:t> </a:t>
            </a:r>
            <a:endParaRPr sz="6000">
              <a:solidFill>
                <a:srgbClr val="674EA7"/>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63" name="Google Shape;63;p9"/>
          <p:cNvSpPr txBox="1"/>
          <p:nvPr/>
        </p:nvSpPr>
        <p:spPr>
          <a:xfrm>
            <a:off x="18157200" y="3011100"/>
            <a:ext cx="1396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graphicFrame>
        <p:nvGraphicFramePr>
          <p:cNvPr id="64" name="Google Shape;64;p9"/>
          <p:cNvGraphicFramePr/>
          <p:nvPr/>
        </p:nvGraphicFramePr>
        <p:xfrm>
          <a:off x="521550" y="2252675"/>
          <a:ext cx="3000000" cy="3000000"/>
        </p:xfrm>
        <a:graphic>
          <a:graphicData uri="http://schemas.openxmlformats.org/drawingml/2006/table">
            <a:tbl>
              <a:tblPr>
                <a:noFill/>
                <a:tableStyleId>{A3D8EAC7-FBA2-4BDD-AE93-13E883251A2D}</a:tableStyleId>
              </a:tblPr>
              <a:tblGrid>
                <a:gridCol w="2873150"/>
                <a:gridCol w="2873150"/>
                <a:gridCol w="2873150"/>
                <a:gridCol w="2873150"/>
                <a:gridCol w="2873150"/>
                <a:gridCol w="2873150"/>
                <a:gridCol w="2873150"/>
                <a:gridCol w="2873150"/>
                <a:gridCol w="2873150"/>
                <a:gridCol w="2873150"/>
                <a:gridCol w="2873150"/>
              </a:tblGrid>
              <a:tr h="4249850">
                <a:tc>
                  <a:txBody>
                    <a:bodyPr/>
                    <a:lstStyle/>
                    <a:p>
                      <a:pPr indent="0" lvl="0" marL="0" rtl="0" algn="l">
                        <a:lnSpc>
                          <a:spcPct val="115000"/>
                        </a:lnSpc>
                        <a:spcBef>
                          <a:spcPts val="0"/>
                        </a:spcBef>
                        <a:spcAft>
                          <a:spcPts val="0"/>
                        </a:spcAft>
                        <a:buNone/>
                      </a:pPr>
                      <a:r>
                        <a:rPr lang="en-US" sz="4000"/>
                        <a:t>1 year olds vaccinated against polio</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1 year olds vaccinated against tetanus</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1 year olds vaccinated against measles</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1 year olds vaccinated against rubella</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l">
                        <a:lnSpc>
                          <a:spcPct val="115000"/>
                        </a:lnSpc>
                        <a:spcBef>
                          <a:spcPts val="0"/>
                        </a:spcBef>
                        <a:spcAft>
                          <a:spcPts val="0"/>
                        </a:spcAft>
                        <a:buNone/>
                      </a:pPr>
                      <a:r>
                        <a:rPr lang="en-US" sz="4000"/>
                        <a:t>Group A</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A</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A</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r">
                        <a:lnSpc>
                          <a:spcPct val="115000"/>
                        </a:lnSpc>
                        <a:spcBef>
                          <a:spcPts val="0"/>
                        </a:spcBef>
                        <a:spcAft>
                          <a:spcPts val="0"/>
                        </a:spcAft>
                        <a:buNone/>
                      </a:pPr>
                      <a:r>
                        <a:rPr lang="en-US" sz="4000"/>
                        <a:t>1987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86%</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1987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85%</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1987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70%</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1987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70%</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l">
                        <a:lnSpc>
                          <a:spcPct val="115000"/>
                        </a:lnSpc>
                        <a:spcBef>
                          <a:spcPts val="0"/>
                        </a:spcBef>
                        <a:spcAft>
                          <a:spcPts val="0"/>
                        </a:spcAft>
                        <a:buNone/>
                      </a:pPr>
                      <a:r>
                        <a:rPr lang="en-US" sz="4000"/>
                        <a:t>Group B</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B</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B</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r">
                        <a:lnSpc>
                          <a:spcPct val="115000"/>
                        </a:lnSpc>
                        <a:spcBef>
                          <a:spcPts val="0"/>
                        </a:spcBef>
                        <a:spcAft>
                          <a:spcPts val="0"/>
                        </a:spcAft>
                        <a:buNone/>
                      </a:pPr>
                      <a:r>
                        <a:rPr lang="en-US" sz="4000"/>
                        <a:t>1997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88%</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1997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86%</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1997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96%</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1997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96%</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l">
                        <a:lnSpc>
                          <a:spcPct val="115000"/>
                        </a:lnSpc>
                        <a:spcBef>
                          <a:spcPts val="0"/>
                        </a:spcBef>
                        <a:spcAft>
                          <a:spcPts val="0"/>
                        </a:spcAft>
                        <a:buNone/>
                      </a:pPr>
                      <a:r>
                        <a:rPr lang="en-US" sz="4000"/>
                        <a:t>Group C</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C</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C</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r">
                        <a:lnSpc>
                          <a:spcPct val="115000"/>
                        </a:lnSpc>
                        <a:spcBef>
                          <a:spcPts val="0"/>
                        </a:spcBef>
                        <a:spcAft>
                          <a:spcPts val="0"/>
                        </a:spcAft>
                        <a:buNone/>
                      </a:pPr>
                      <a:r>
                        <a:rPr lang="en-US" sz="4000"/>
                        <a:t>2007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99%</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2007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94%</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2007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94%</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2007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94%</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l">
                        <a:lnSpc>
                          <a:spcPct val="115000"/>
                        </a:lnSpc>
                        <a:spcBef>
                          <a:spcPts val="0"/>
                        </a:spcBef>
                        <a:spcAft>
                          <a:spcPts val="0"/>
                        </a:spcAft>
                        <a:buNone/>
                      </a:pPr>
                      <a:r>
                        <a:rPr lang="en-US" sz="4000"/>
                        <a:t>Group D</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D</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4000"/>
                        <a:t>Group D</a:t>
                      </a:r>
                      <a:endParaRPr sz="4000"/>
                    </a:p>
                  </a:txBody>
                  <a:tcPr marT="25400" marB="2540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118875">
                <a:tc>
                  <a:txBody>
                    <a:bodyPr/>
                    <a:lstStyle/>
                    <a:p>
                      <a:pPr indent="0" lvl="0" marL="0" rtl="0" algn="r">
                        <a:lnSpc>
                          <a:spcPct val="115000"/>
                        </a:lnSpc>
                        <a:spcBef>
                          <a:spcPts val="0"/>
                        </a:spcBef>
                        <a:spcAft>
                          <a:spcPts val="0"/>
                        </a:spcAft>
                        <a:buNone/>
                      </a:pPr>
                      <a:r>
                        <a:rPr lang="en-US" sz="4000"/>
                        <a:t>2017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91%</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2017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91%</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2017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90%</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2017</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4000"/>
                        <a:t>90%</a:t>
                      </a:r>
                      <a:endParaRPr sz="4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0"/>
          <p:cNvSpPr txBox="1"/>
          <p:nvPr/>
        </p:nvSpPr>
        <p:spPr>
          <a:xfrm>
            <a:off x="1068025" y="1046000"/>
            <a:ext cx="13101300" cy="12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rgbClr val="674EA7"/>
                </a:solidFill>
              </a:rPr>
              <a:t>Results Continued:</a:t>
            </a:r>
            <a:endParaRPr sz="6000">
              <a:solidFill>
                <a:srgbClr val="674EA7"/>
              </a:solidFill>
            </a:endParaRPr>
          </a:p>
          <a:p>
            <a:pPr indent="0" lvl="0" marL="0" rtl="0" algn="l">
              <a:spcBef>
                <a:spcPts val="0"/>
              </a:spcBef>
              <a:spcAft>
                <a:spcPts val="0"/>
              </a:spcAft>
              <a:buNone/>
            </a:pPr>
            <a:r>
              <a:rPr lang="en-US" sz="6000">
                <a:solidFill>
                  <a:srgbClr val="674EA7"/>
                </a:solidFill>
              </a:rPr>
              <a:t> </a:t>
            </a:r>
            <a:endParaRPr sz="6000">
              <a:solidFill>
                <a:srgbClr val="674EA7"/>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71" name="Google Shape;71;p10"/>
          <p:cNvSpPr txBox="1"/>
          <p:nvPr/>
        </p:nvSpPr>
        <p:spPr>
          <a:xfrm>
            <a:off x="789025" y="12775413"/>
            <a:ext cx="13380300" cy="15861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2700">
              <a:solidFill>
                <a:srgbClr val="000000"/>
              </a:solidFill>
            </a:endParaRPr>
          </a:p>
          <a:p>
            <a:pPr indent="0" lvl="0" marL="0" rtl="0" algn="l">
              <a:lnSpc>
                <a:spcPct val="115000"/>
              </a:lnSpc>
              <a:spcBef>
                <a:spcPts val="0"/>
              </a:spcBef>
              <a:spcAft>
                <a:spcPts val="0"/>
              </a:spcAft>
              <a:buClr>
                <a:srgbClr val="000000"/>
              </a:buClr>
              <a:buSzPts val="1100"/>
              <a:buFont typeface="Arial"/>
              <a:buNone/>
            </a:pPr>
            <a:r>
              <a:rPr b="1" lang="en-US" sz="4000">
                <a:solidFill>
                  <a:srgbClr val="000000"/>
                </a:solidFill>
              </a:rPr>
              <a:t>Figure 1: One year olds vaccinated against Polio</a:t>
            </a:r>
            <a:endParaRPr b="1" sz="4000">
              <a:solidFill>
                <a:srgbClr val="000000"/>
              </a:solidFill>
            </a:endParaRPr>
          </a:p>
          <a:p>
            <a:pPr indent="0" lvl="0" marL="0" rtl="0" algn="l">
              <a:spcBef>
                <a:spcPts val="0"/>
              </a:spcBef>
              <a:spcAft>
                <a:spcPts val="0"/>
              </a:spcAft>
              <a:buNone/>
            </a:pPr>
            <a:r>
              <a:t/>
            </a:r>
            <a:endParaRPr/>
          </a:p>
        </p:txBody>
      </p:sp>
      <p:sp>
        <p:nvSpPr>
          <p:cNvPr id="72" name="Google Shape;72;p10"/>
          <p:cNvSpPr txBox="1"/>
          <p:nvPr/>
        </p:nvSpPr>
        <p:spPr>
          <a:xfrm>
            <a:off x="18157200" y="3011100"/>
            <a:ext cx="1396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graphicFrame>
        <p:nvGraphicFramePr>
          <p:cNvPr id="73" name="Google Shape;73;p10"/>
          <p:cNvGraphicFramePr/>
          <p:nvPr/>
        </p:nvGraphicFramePr>
        <p:xfrm>
          <a:off x="19426275" y="4685875"/>
          <a:ext cx="3000000" cy="3000000"/>
        </p:xfrm>
        <a:graphic>
          <a:graphicData uri="http://schemas.openxmlformats.org/drawingml/2006/table">
            <a:tbl>
              <a:tblPr>
                <a:noFill/>
                <a:tableStyleId>{A3D8EAC7-FBA2-4BDD-AE93-13E883251A2D}</a:tableStyleId>
              </a:tblPr>
              <a:tblGrid>
                <a:gridCol w="4274900"/>
                <a:gridCol w="4274900"/>
              </a:tblGrid>
              <a:tr h="200025">
                <a:tc>
                  <a:txBody>
                    <a:bodyPr/>
                    <a:lstStyle/>
                    <a:p>
                      <a:pPr indent="0" lvl="0" marL="0" rtl="0" algn="l">
                        <a:lnSpc>
                          <a:spcPct val="115000"/>
                        </a:lnSpc>
                        <a:spcBef>
                          <a:spcPts val="0"/>
                        </a:spcBef>
                        <a:spcAft>
                          <a:spcPts val="0"/>
                        </a:spcAft>
                        <a:buNone/>
                      </a:pPr>
                      <a:r>
                        <a:rPr lang="en-US" sz="3800"/>
                        <a:t>Average</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3800"/>
                        <a:t>0.91</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l">
                        <a:lnSpc>
                          <a:spcPct val="115000"/>
                        </a:lnSpc>
                        <a:spcBef>
                          <a:spcPts val="0"/>
                        </a:spcBef>
                        <a:spcAft>
                          <a:spcPts val="0"/>
                        </a:spcAft>
                        <a:buNone/>
                      </a:pPr>
                      <a:r>
                        <a:rPr lang="en-US" sz="3800"/>
                        <a:t>Median</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3800"/>
                        <a:t>0.895</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l">
                        <a:lnSpc>
                          <a:spcPct val="115000"/>
                        </a:lnSpc>
                        <a:spcBef>
                          <a:spcPts val="0"/>
                        </a:spcBef>
                        <a:spcAft>
                          <a:spcPts val="0"/>
                        </a:spcAft>
                        <a:buNone/>
                      </a:pPr>
                      <a:r>
                        <a:rPr lang="en-US" sz="3800"/>
                        <a:t>Range</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3800"/>
                        <a:t>0.13</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025">
                <a:tc>
                  <a:txBody>
                    <a:bodyPr/>
                    <a:lstStyle/>
                    <a:p>
                      <a:pPr indent="0" lvl="0" marL="0" rtl="0" algn="l">
                        <a:lnSpc>
                          <a:spcPct val="115000"/>
                        </a:lnSpc>
                        <a:spcBef>
                          <a:spcPts val="0"/>
                        </a:spcBef>
                        <a:spcAft>
                          <a:spcPts val="0"/>
                        </a:spcAft>
                        <a:buNone/>
                      </a:pPr>
                      <a:r>
                        <a:rPr lang="en-US" sz="3800"/>
                        <a:t>Standard Dev</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3800"/>
                        <a:t>0.05715476066</a:t>
                      </a:r>
                      <a:endParaRPr sz="38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sp>
        <p:nvSpPr>
          <p:cNvPr id="74" name="Google Shape;74;p10"/>
          <p:cNvSpPr txBox="1"/>
          <p:nvPr/>
        </p:nvSpPr>
        <p:spPr>
          <a:xfrm>
            <a:off x="17233500" y="3411300"/>
            <a:ext cx="14892600" cy="6543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4000"/>
              <a:t>Table 2: 1 year olds vaccinated against Polio statistics</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rPr b="1" lang="en-US" sz="4000"/>
              <a:t>Table 2 represents the data from figure 1 : One year olds vaccinated against polio </a:t>
            </a:r>
            <a:endParaRPr b="1" sz="4000"/>
          </a:p>
        </p:txBody>
      </p:sp>
      <p:pic>
        <p:nvPicPr>
          <p:cNvPr id="75" name="Google Shape;75;p10" title="Chart"/>
          <p:cNvPicPr preferRelativeResize="0"/>
          <p:nvPr/>
        </p:nvPicPr>
        <p:blipFill>
          <a:blip r:embed="rId3">
            <a:alphaModFix/>
          </a:blip>
          <a:stretch>
            <a:fillRect/>
          </a:stretch>
        </p:blipFill>
        <p:spPr>
          <a:xfrm>
            <a:off x="789025" y="4685863"/>
            <a:ext cx="13380300" cy="8241161"/>
          </a:xfrm>
          <a:prstGeom prst="rect">
            <a:avLst/>
          </a:prstGeom>
          <a:noFill/>
          <a:ln cap="flat" cmpd="sng" w="9525">
            <a:solidFill>
              <a:srgbClr val="FFFFFF"/>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1"/>
          <p:cNvSpPr txBox="1"/>
          <p:nvPr/>
        </p:nvSpPr>
        <p:spPr>
          <a:xfrm>
            <a:off x="4373450" y="19516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82" name="Google Shape;82;p11"/>
          <p:cNvSpPr txBox="1"/>
          <p:nvPr/>
        </p:nvSpPr>
        <p:spPr>
          <a:xfrm>
            <a:off x="1520800" y="745000"/>
            <a:ext cx="10277100" cy="12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rgbClr val="674EA7"/>
                </a:solidFill>
              </a:rPr>
              <a:t>Results Continued:</a:t>
            </a:r>
            <a:endParaRPr sz="6000">
              <a:solidFill>
                <a:srgbClr val="674EA7"/>
              </a:solidFill>
            </a:endParaRPr>
          </a:p>
          <a:p>
            <a:pPr indent="0" lvl="0" marL="0" rtl="0" algn="l">
              <a:spcBef>
                <a:spcPts val="0"/>
              </a:spcBef>
              <a:spcAft>
                <a:spcPts val="0"/>
              </a:spcAft>
              <a:buNone/>
            </a:pPr>
            <a:r>
              <a:rPr lang="en-US" sz="6000">
                <a:solidFill>
                  <a:srgbClr val="674EA7"/>
                </a:solidFill>
              </a:rPr>
              <a:t> </a:t>
            </a:r>
            <a:endParaRPr sz="6000">
              <a:solidFill>
                <a:srgbClr val="674EA7"/>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83" name="Google Shape;83;p11"/>
          <p:cNvSpPr txBox="1"/>
          <p:nvPr/>
        </p:nvSpPr>
        <p:spPr>
          <a:xfrm>
            <a:off x="574150" y="12087475"/>
            <a:ext cx="13380300" cy="24813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4800">
              <a:solidFill>
                <a:srgbClr val="000000"/>
              </a:solidFill>
            </a:endParaRPr>
          </a:p>
          <a:p>
            <a:pPr indent="0" lvl="0" marL="0" rtl="0" algn="l">
              <a:lnSpc>
                <a:spcPct val="115000"/>
              </a:lnSpc>
              <a:spcBef>
                <a:spcPts val="0"/>
              </a:spcBef>
              <a:spcAft>
                <a:spcPts val="0"/>
              </a:spcAft>
              <a:buClr>
                <a:srgbClr val="000000"/>
              </a:buClr>
              <a:buSzPts val="1100"/>
              <a:buFont typeface="Arial"/>
              <a:buNone/>
            </a:pPr>
            <a:r>
              <a:rPr b="1" lang="en-US" sz="4000">
                <a:solidFill>
                  <a:srgbClr val="000000"/>
                </a:solidFill>
              </a:rPr>
              <a:t>Figure 2: One year olds vaccinated against tetanus</a:t>
            </a:r>
            <a:endParaRPr b="1" sz="4000">
              <a:solidFill>
                <a:srgbClr val="000000"/>
              </a:solidFill>
            </a:endParaRPr>
          </a:p>
          <a:p>
            <a:pPr indent="0" lvl="0" marL="0" rtl="0" algn="l">
              <a:spcBef>
                <a:spcPts val="0"/>
              </a:spcBef>
              <a:spcAft>
                <a:spcPts val="0"/>
              </a:spcAft>
              <a:buNone/>
            </a:pPr>
            <a:r>
              <a:t/>
            </a:r>
            <a:endParaRPr sz="4800"/>
          </a:p>
        </p:txBody>
      </p:sp>
      <p:sp>
        <p:nvSpPr>
          <p:cNvPr id="84" name="Google Shape;84;p11"/>
          <p:cNvSpPr txBox="1"/>
          <p:nvPr/>
        </p:nvSpPr>
        <p:spPr>
          <a:xfrm>
            <a:off x="18157200" y="3011100"/>
            <a:ext cx="1396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5" name="Google Shape;85;p11"/>
          <p:cNvSpPr txBox="1"/>
          <p:nvPr/>
        </p:nvSpPr>
        <p:spPr>
          <a:xfrm>
            <a:off x="16211925" y="4970800"/>
            <a:ext cx="14892600" cy="6543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b="1" lang="en-US" sz="4000">
                <a:solidFill>
                  <a:srgbClr val="000000"/>
                </a:solidFill>
              </a:rPr>
              <a:t>Table 3: 1 year olds vaccinated against tetanus statistics</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solidFill>
                <a:srgbClr val="000000"/>
              </a:solidFill>
            </a:endParaRPr>
          </a:p>
          <a:p>
            <a:pPr indent="0" lvl="0" marL="0" rtl="0" algn="l">
              <a:lnSpc>
                <a:spcPct val="115000"/>
              </a:lnSpc>
              <a:spcBef>
                <a:spcPts val="0"/>
              </a:spcBef>
              <a:spcAft>
                <a:spcPts val="0"/>
              </a:spcAft>
              <a:buNone/>
            </a:pPr>
            <a:r>
              <a:t/>
            </a:r>
            <a:endParaRPr b="1" sz="4000">
              <a:solidFill>
                <a:srgbClr val="000000"/>
              </a:solidFill>
            </a:endParaRPr>
          </a:p>
          <a:p>
            <a:pPr indent="0" lvl="0" marL="0" rtl="0" algn="l">
              <a:lnSpc>
                <a:spcPct val="115000"/>
              </a:lnSpc>
              <a:spcBef>
                <a:spcPts val="0"/>
              </a:spcBef>
              <a:spcAft>
                <a:spcPts val="0"/>
              </a:spcAft>
              <a:buNone/>
            </a:pPr>
            <a:r>
              <a:rPr b="1" lang="en-US" sz="4000">
                <a:solidFill>
                  <a:srgbClr val="000000"/>
                </a:solidFill>
              </a:rPr>
              <a:t>Table 3 represents the data from figure 2: one year olds vaccinated against tetanus </a:t>
            </a:r>
            <a:r>
              <a:rPr b="1" lang="en-US" sz="4000"/>
              <a:t> </a:t>
            </a:r>
            <a:endParaRPr b="1" sz="4000"/>
          </a:p>
        </p:txBody>
      </p:sp>
      <p:pic>
        <p:nvPicPr>
          <p:cNvPr id="86" name="Google Shape;86;p11" title="Chart"/>
          <p:cNvPicPr preferRelativeResize="0"/>
          <p:nvPr/>
        </p:nvPicPr>
        <p:blipFill>
          <a:blip r:embed="rId3">
            <a:alphaModFix/>
          </a:blip>
          <a:stretch>
            <a:fillRect/>
          </a:stretch>
        </p:blipFill>
        <p:spPr>
          <a:xfrm>
            <a:off x="279850" y="2895200"/>
            <a:ext cx="13968900" cy="8618594"/>
          </a:xfrm>
          <a:prstGeom prst="rect">
            <a:avLst/>
          </a:prstGeom>
          <a:noFill/>
          <a:ln>
            <a:noFill/>
          </a:ln>
        </p:spPr>
      </p:pic>
      <p:pic>
        <p:nvPicPr>
          <p:cNvPr id="87" name="Google Shape;87;p11"/>
          <p:cNvPicPr preferRelativeResize="0"/>
          <p:nvPr/>
        </p:nvPicPr>
        <p:blipFill>
          <a:blip r:embed="rId4">
            <a:alphaModFix/>
          </a:blip>
          <a:stretch>
            <a:fillRect/>
          </a:stretch>
        </p:blipFill>
        <p:spPr>
          <a:xfrm>
            <a:off x="19171325" y="5681288"/>
            <a:ext cx="7945550" cy="4052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2"/>
          <p:cNvSpPr txBox="1"/>
          <p:nvPr/>
        </p:nvSpPr>
        <p:spPr>
          <a:xfrm>
            <a:off x="14806500" y="1678325"/>
            <a:ext cx="161262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94" name="Google Shape;94;p12"/>
          <p:cNvSpPr txBox="1"/>
          <p:nvPr/>
        </p:nvSpPr>
        <p:spPr>
          <a:xfrm>
            <a:off x="1068025" y="1046000"/>
            <a:ext cx="7875900" cy="12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rgbClr val="674EA7"/>
                </a:solidFill>
              </a:rPr>
              <a:t>Results Continued:</a:t>
            </a:r>
            <a:endParaRPr sz="6000">
              <a:solidFill>
                <a:srgbClr val="674EA7"/>
              </a:solidFill>
            </a:endParaRPr>
          </a:p>
          <a:p>
            <a:pPr indent="0" lvl="0" marL="0" rtl="0" algn="l">
              <a:spcBef>
                <a:spcPts val="0"/>
              </a:spcBef>
              <a:spcAft>
                <a:spcPts val="0"/>
              </a:spcAft>
              <a:buNone/>
            </a:pPr>
            <a:r>
              <a:rPr lang="en-US" sz="6000">
                <a:solidFill>
                  <a:srgbClr val="674EA7"/>
                </a:solidFill>
              </a:rPr>
              <a:t> </a:t>
            </a:r>
            <a:endParaRPr sz="6000">
              <a:solidFill>
                <a:srgbClr val="674EA7"/>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95" name="Google Shape;95;p12"/>
          <p:cNvSpPr txBox="1"/>
          <p:nvPr/>
        </p:nvSpPr>
        <p:spPr>
          <a:xfrm>
            <a:off x="166625" y="13287375"/>
            <a:ext cx="13380300" cy="24813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4800">
              <a:solidFill>
                <a:srgbClr val="000000"/>
              </a:solidFill>
            </a:endParaRPr>
          </a:p>
          <a:p>
            <a:pPr indent="0" lvl="0" marL="0" rtl="0" algn="l">
              <a:lnSpc>
                <a:spcPct val="115000"/>
              </a:lnSpc>
              <a:spcBef>
                <a:spcPts val="0"/>
              </a:spcBef>
              <a:spcAft>
                <a:spcPts val="0"/>
              </a:spcAft>
              <a:buClr>
                <a:srgbClr val="000000"/>
              </a:buClr>
              <a:buSzPts val="1100"/>
              <a:buFont typeface="Arial"/>
              <a:buNone/>
            </a:pPr>
            <a:r>
              <a:rPr b="1" lang="en-US" sz="4000">
                <a:solidFill>
                  <a:srgbClr val="000000"/>
                </a:solidFill>
              </a:rPr>
              <a:t>Figure 3: One year olds vaccinated against measles</a:t>
            </a:r>
            <a:endParaRPr b="1" sz="4000">
              <a:solidFill>
                <a:srgbClr val="000000"/>
              </a:solidFill>
            </a:endParaRPr>
          </a:p>
          <a:p>
            <a:pPr indent="0" lvl="0" marL="0" rtl="0" algn="l">
              <a:spcBef>
                <a:spcPts val="0"/>
              </a:spcBef>
              <a:spcAft>
                <a:spcPts val="0"/>
              </a:spcAft>
              <a:buNone/>
            </a:pPr>
            <a:r>
              <a:t/>
            </a:r>
            <a:endParaRPr sz="4800"/>
          </a:p>
        </p:txBody>
      </p:sp>
      <p:sp>
        <p:nvSpPr>
          <p:cNvPr id="96" name="Google Shape;96;p12"/>
          <p:cNvSpPr txBox="1"/>
          <p:nvPr/>
        </p:nvSpPr>
        <p:spPr>
          <a:xfrm>
            <a:off x="18157200" y="3011100"/>
            <a:ext cx="1396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7" name="Google Shape;97;p12"/>
          <p:cNvSpPr txBox="1"/>
          <p:nvPr/>
        </p:nvSpPr>
        <p:spPr>
          <a:xfrm>
            <a:off x="16040025" y="4958100"/>
            <a:ext cx="14892600" cy="6543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4000">
                <a:solidFill>
                  <a:srgbClr val="000000"/>
                </a:solidFill>
              </a:rPr>
              <a:t>Table 4: 1 year olds vaccinated against measles statistics</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solidFill>
                <a:srgbClr val="000000"/>
              </a:solidFill>
            </a:endParaRPr>
          </a:p>
          <a:p>
            <a:pPr indent="0" lvl="0" marL="0" rtl="0" algn="l">
              <a:lnSpc>
                <a:spcPct val="115000"/>
              </a:lnSpc>
              <a:spcBef>
                <a:spcPts val="0"/>
              </a:spcBef>
              <a:spcAft>
                <a:spcPts val="0"/>
              </a:spcAft>
              <a:buNone/>
            </a:pPr>
            <a:r>
              <a:t/>
            </a:r>
            <a:endParaRPr b="1" sz="4000">
              <a:solidFill>
                <a:srgbClr val="000000"/>
              </a:solidFill>
            </a:endParaRPr>
          </a:p>
          <a:p>
            <a:pPr indent="0" lvl="0" marL="0" rtl="0" algn="l">
              <a:lnSpc>
                <a:spcPct val="115000"/>
              </a:lnSpc>
              <a:spcBef>
                <a:spcPts val="0"/>
              </a:spcBef>
              <a:spcAft>
                <a:spcPts val="0"/>
              </a:spcAft>
              <a:buClr>
                <a:srgbClr val="000000"/>
              </a:buClr>
              <a:buSzPts val="1100"/>
              <a:buFont typeface="Arial"/>
              <a:buNone/>
            </a:pPr>
            <a:r>
              <a:rPr b="1" lang="en-US" sz="4000">
                <a:solidFill>
                  <a:srgbClr val="000000"/>
                </a:solidFill>
              </a:rPr>
              <a:t>Table 4 represents the data from figure 3: one year olds vaccinated against measles </a:t>
            </a:r>
            <a:endParaRPr b="1" sz="4000"/>
          </a:p>
        </p:txBody>
      </p:sp>
      <p:pic>
        <p:nvPicPr>
          <p:cNvPr id="98" name="Google Shape;98;p12" title="Chart"/>
          <p:cNvPicPr preferRelativeResize="0"/>
          <p:nvPr/>
        </p:nvPicPr>
        <p:blipFill>
          <a:blip r:embed="rId3">
            <a:alphaModFix/>
          </a:blip>
          <a:stretch>
            <a:fillRect/>
          </a:stretch>
        </p:blipFill>
        <p:spPr>
          <a:xfrm>
            <a:off x="431200" y="3688150"/>
            <a:ext cx="13802050" cy="8497262"/>
          </a:xfrm>
          <a:prstGeom prst="rect">
            <a:avLst/>
          </a:prstGeom>
          <a:noFill/>
          <a:ln>
            <a:noFill/>
          </a:ln>
        </p:spPr>
      </p:pic>
      <p:pic>
        <p:nvPicPr>
          <p:cNvPr id="99" name="Google Shape;99;p12"/>
          <p:cNvPicPr preferRelativeResize="0"/>
          <p:nvPr/>
        </p:nvPicPr>
        <p:blipFill>
          <a:blip r:embed="rId4">
            <a:alphaModFix/>
          </a:blip>
          <a:stretch>
            <a:fillRect/>
          </a:stretch>
        </p:blipFill>
        <p:spPr>
          <a:xfrm>
            <a:off x="18958975" y="5766000"/>
            <a:ext cx="7875975" cy="4075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3"/>
          <p:cNvSpPr txBox="1"/>
          <p:nvPr/>
        </p:nvSpPr>
        <p:spPr>
          <a:xfrm>
            <a:off x="1068025" y="1046000"/>
            <a:ext cx="6882300" cy="12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solidFill>
                  <a:srgbClr val="674EA7"/>
                </a:solidFill>
              </a:rPr>
              <a:t>Results Continued:</a:t>
            </a:r>
            <a:endParaRPr sz="6000">
              <a:solidFill>
                <a:srgbClr val="674EA7"/>
              </a:solidFill>
            </a:endParaRPr>
          </a:p>
          <a:p>
            <a:pPr indent="0" lvl="0" marL="0" rtl="0" algn="l">
              <a:spcBef>
                <a:spcPts val="0"/>
              </a:spcBef>
              <a:spcAft>
                <a:spcPts val="0"/>
              </a:spcAft>
              <a:buNone/>
            </a:pPr>
            <a:r>
              <a:rPr lang="en-US" sz="6000">
                <a:solidFill>
                  <a:srgbClr val="674EA7"/>
                </a:solidFill>
              </a:rPr>
              <a:t> </a:t>
            </a:r>
            <a:endParaRPr sz="6000">
              <a:solidFill>
                <a:srgbClr val="674EA7"/>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sp>
        <p:nvSpPr>
          <p:cNvPr id="106" name="Google Shape;106;p13"/>
          <p:cNvSpPr txBox="1"/>
          <p:nvPr/>
        </p:nvSpPr>
        <p:spPr>
          <a:xfrm>
            <a:off x="709975" y="13445875"/>
            <a:ext cx="13380300" cy="24813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4800">
              <a:solidFill>
                <a:srgbClr val="000000"/>
              </a:solidFill>
            </a:endParaRPr>
          </a:p>
          <a:p>
            <a:pPr indent="0" lvl="0" marL="0" rtl="0" algn="l">
              <a:lnSpc>
                <a:spcPct val="115000"/>
              </a:lnSpc>
              <a:spcBef>
                <a:spcPts val="0"/>
              </a:spcBef>
              <a:spcAft>
                <a:spcPts val="0"/>
              </a:spcAft>
              <a:buClr>
                <a:srgbClr val="000000"/>
              </a:buClr>
              <a:buSzPts val="1100"/>
              <a:buFont typeface="Arial"/>
              <a:buNone/>
            </a:pPr>
            <a:r>
              <a:rPr b="1" lang="en-US" sz="4000">
                <a:solidFill>
                  <a:srgbClr val="000000"/>
                </a:solidFill>
              </a:rPr>
              <a:t>Figure 4: One year olds vaccinated against rubella</a:t>
            </a:r>
            <a:endParaRPr b="1" sz="4000">
              <a:solidFill>
                <a:srgbClr val="000000"/>
              </a:solidFill>
            </a:endParaRPr>
          </a:p>
          <a:p>
            <a:pPr indent="0" lvl="0" marL="0" rtl="0" algn="l">
              <a:spcBef>
                <a:spcPts val="0"/>
              </a:spcBef>
              <a:spcAft>
                <a:spcPts val="0"/>
              </a:spcAft>
              <a:buNone/>
            </a:pPr>
            <a:r>
              <a:t/>
            </a:r>
            <a:endParaRPr sz="4800"/>
          </a:p>
        </p:txBody>
      </p:sp>
      <p:sp>
        <p:nvSpPr>
          <p:cNvPr id="107" name="Google Shape;107;p13"/>
          <p:cNvSpPr txBox="1"/>
          <p:nvPr/>
        </p:nvSpPr>
        <p:spPr>
          <a:xfrm>
            <a:off x="18157200" y="3011100"/>
            <a:ext cx="1396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08" name="Google Shape;108;p13"/>
          <p:cNvSpPr txBox="1"/>
          <p:nvPr/>
        </p:nvSpPr>
        <p:spPr>
          <a:xfrm>
            <a:off x="16040025" y="4297450"/>
            <a:ext cx="14892600" cy="7203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4000">
                <a:solidFill>
                  <a:srgbClr val="000000"/>
                </a:solidFill>
              </a:rPr>
              <a:t>Table 5: One year olds vaccinated against rubella statistics</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p>
          <a:p>
            <a:pPr indent="0" lvl="0" marL="0" rtl="0" algn="l">
              <a:lnSpc>
                <a:spcPct val="115000"/>
              </a:lnSpc>
              <a:spcBef>
                <a:spcPts val="0"/>
              </a:spcBef>
              <a:spcAft>
                <a:spcPts val="0"/>
              </a:spcAft>
              <a:buNone/>
            </a:pPr>
            <a:r>
              <a:t/>
            </a:r>
            <a:endParaRPr b="1" sz="4000">
              <a:solidFill>
                <a:srgbClr val="000000"/>
              </a:solidFill>
            </a:endParaRPr>
          </a:p>
          <a:p>
            <a:pPr indent="0" lvl="0" marL="0" rtl="0" algn="l">
              <a:lnSpc>
                <a:spcPct val="115000"/>
              </a:lnSpc>
              <a:spcBef>
                <a:spcPts val="0"/>
              </a:spcBef>
              <a:spcAft>
                <a:spcPts val="0"/>
              </a:spcAft>
              <a:buNone/>
            </a:pPr>
            <a:r>
              <a:t/>
            </a:r>
            <a:endParaRPr b="1" sz="4000">
              <a:solidFill>
                <a:srgbClr val="000000"/>
              </a:solidFill>
            </a:endParaRPr>
          </a:p>
          <a:p>
            <a:pPr indent="0" lvl="0" marL="0" rtl="0" algn="l">
              <a:lnSpc>
                <a:spcPct val="115000"/>
              </a:lnSpc>
              <a:spcBef>
                <a:spcPts val="0"/>
              </a:spcBef>
              <a:spcAft>
                <a:spcPts val="0"/>
              </a:spcAft>
              <a:buNone/>
            </a:pPr>
            <a:r>
              <a:rPr b="1" lang="en-US" sz="4000">
                <a:solidFill>
                  <a:srgbClr val="000000"/>
                </a:solidFill>
              </a:rPr>
              <a:t>Table 5 represents the data from figure 4:One year olds vaccinated against rubella.</a:t>
            </a:r>
            <a:endParaRPr b="1" sz="4000"/>
          </a:p>
        </p:txBody>
      </p:sp>
      <p:pic>
        <p:nvPicPr>
          <p:cNvPr id="109" name="Google Shape;109;p13"/>
          <p:cNvPicPr preferRelativeResize="0"/>
          <p:nvPr/>
        </p:nvPicPr>
        <p:blipFill>
          <a:blip r:embed="rId3">
            <a:alphaModFix/>
          </a:blip>
          <a:stretch>
            <a:fillRect/>
          </a:stretch>
        </p:blipFill>
        <p:spPr>
          <a:xfrm>
            <a:off x="18157200" y="5338200"/>
            <a:ext cx="8614375" cy="4242900"/>
          </a:xfrm>
          <a:prstGeom prst="rect">
            <a:avLst/>
          </a:prstGeom>
          <a:noFill/>
          <a:ln>
            <a:noFill/>
          </a:ln>
        </p:spPr>
      </p:pic>
      <p:pic>
        <p:nvPicPr>
          <p:cNvPr id="110" name="Google Shape;110;p13" title="Chart"/>
          <p:cNvPicPr preferRelativeResize="0"/>
          <p:nvPr/>
        </p:nvPicPr>
        <p:blipFill>
          <a:blip r:embed="rId4">
            <a:alphaModFix/>
          </a:blip>
          <a:stretch>
            <a:fillRect/>
          </a:stretch>
        </p:blipFill>
        <p:spPr>
          <a:xfrm>
            <a:off x="415675" y="3155850"/>
            <a:ext cx="13968901" cy="860759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14"/>
          <p:cNvSpPr txBox="1"/>
          <p:nvPr/>
        </p:nvSpPr>
        <p:spPr>
          <a:xfrm>
            <a:off x="3186000" y="210435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4800">
                <a:solidFill>
                  <a:srgbClr val="FF9900"/>
                </a:solidFill>
                <a:highlight>
                  <a:schemeClr val="lt1"/>
                </a:highlight>
              </a:rPr>
              <a:t>Discussion:</a:t>
            </a:r>
            <a:endParaRPr b="1" sz="48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4800">
              <a:solidFill>
                <a:srgbClr val="0000FF"/>
              </a:solidFill>
            </a:endParaRPr>
          </a:p>
          <a:p>
            <a:pPr indent="0" lvl="0" marL="0" rtl="0" algn="l">
              <a:spcBef>
                <a:spcPts val="0"/>
              </a:spcBef>
              <a:spcAft>
                <a:spcPts val="0"/>
              </a:spcAft>
              <a:buClr>
                <a:schemeClr val="dk1"/>
              </a:buClr>
              <a:buSzPts val="1100"/>
              <a:buFont typeface="Arial"/>
              <a:buNone/>
            </a:pPr>
            <a:r>
              <a:t/>
            </a:r>
            <a:endParaRPr b="1" sz="4800">
              <a:solidFill>
                <a:srgbClr val="0000FF"/>
              </a:solidFill>
            </a:endParaRPr>
          </a:p>
          <a:p>
            <a:pPr indent="0" lvl="0" marL="0" rtl="0" algn="l">
              <a:spcBef>
                <a:spcPts val="0"/>
              </a:spcBef>
              <a:spcAft>
                <a:spcPts val="0"/>
              </a:spcAft>
              <a:buClr>
                <a:schemeClr val="dk1"/>
              </a:buClr>
              <a:buSzPts val="1100"/>
              <a:buFont typeface="Arial"/>
              <a:buNone/>
            </a:pPr>
            <a:r>
              <a:rPr b="1" lang="en-US" sz="4000">
                <a:solidFill>
                  <a:srgbClr val="FF9900"/>
                </a:solidFill>
                <a:highlight>
                  <a:schemeClr val="lt1"/>
                </a:highlight>
              </a:rPr>
              <a:t>The project was started with the question, ¨How do vaccines help prevent illnesses?¨. This question had opened up the hypothesis that was that vaccines will help prevent the dangers and the spread of dangerous diseases. This hypothesis led into the research project presented.</a:t>
            </a:r>
            <a:endParaRPr b="1" sz="4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4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rPr b="1" lang="en-US" sz="4000">
                <a:solidFill>
                  <a:srgbClr val="FF9900"/>
                </a:solidFill>
                <a:highlight>
                  <a:schemeClr val="lt1"/>
                </a:highlight>
              </a:rPr>
              <a:t>With all the graphs above, it has been shown that increased vaccines rates and decreased illness rates go hand in hand. This data is due to the vaccine increasing immunity to the said illness. It is also due to the fact that with more people getting the vaccine for said disease, and boosting immunity, those who can’t get the vaccine are now protected by herd immunity. The data that this research has shown also proves that vaccines have a very high success rate in properly protecting the population from said diseases. These trends help answer the original question and support the original hypothesis.</a:t>
            </a:r>
            <a:endParaRPr b="1" sz="40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b="1" sz="41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rPr b="1" lang="en-US" sz="4100">
                <a:solidFill>
                  <a:srgbClr val="FF9900"/>
                </a:solidFill>
                <a:highlight>
                  <a:schemeClr val="lt1"/>
                </a:highlight>
              </a:rPr>
              <a:t>Things that were learned during the research project was that the hypothesis was correct. The project was started with the question, ¨How do vaccines help prevent illnesses?¨. This question had opened up the hypothesis that was that vaccines will help prevent the dangers and the spread of dangerous diseases.</a:t>
            </a:r>
            <a:endParaRPr b="1" sz="7700">
              <a:solidFill>
                <a:srgbClr val="FF9900"/>
              </a:solidFill>
              <a:highlight>
                <a:schemeClr val="lt1"/>
              </a:highlight>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5"/>
          <p:cNvSpPr txBox="1"/>
          <p:nvPr/>
        </p:nvSpPr>
        <p:spPr>
          <a:xfrm>
            <a:off x="950875" y="226400"/>
            <a:ext cx="25831800" cy="114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4800">
                <a:solidFill>
                  <a:srgbClr val="FF9900"/>
                </a:solidFill>
                <a:highlight>
                  <a:schemeClr val="lt1"/>
                </a:highlight>
              </a:rPr>
              <a:t>Sources of Error:</a:t>
            </a:r>
            <a:endParaRPr sz="4800">
              <a:solidFill>
                <a:srgbClr val="FF9900"/>
              </a:solidFill>
              <a:highlight>
                <a:schemeClr val="lt1"/>
              </a:highlight>
            </a:endParaRPr>
          </a:p>
          <a:p>
            <a:pPr indent="0" lvl="0" marL="0" rtl="0" algn="l">
              <a:spcBef>
                <a:spcPts val="0"/>
              </a:spcBef>
              <a:spcAft>
                <a:spcPts val="0"/>
              </a:spcAft>
              <a:buClr>
                <a:schemeClr val="dk1"/>
              </a:buClr>
              <a:buSzPts val="1100"/>
              <a:buFont typeface="Arial"/>
              <a:buNone/>
            </a:pPr>
            <a:r>
              <a:t/>
            </a:r>
            <a:endParaRPr sz="4800">
              <a:solidFill>
                <a:srgbClr val="0000FF"/>
              </a:solidFill>
            </a:endParaRPr>
          </a:p>
          <a:p>
            <a:pPr indent="0" lvl="0" marL="0" rtl="0" algn="l">
              <a:spcBef>
                <a:spcPts val="0"/>
              </a:spcBef>
              <a:spcAft>
                <a:spcPts val="0"/>
              </a:spcAft>
              <a:buClr>
                <a:schemeClr val="dk1"/>
              </a:buClr>
              <a:buSzPts val="1100"/>
              <a:buFont typeface="Arial"/>
              <a:buNone/>
            </a:pPr>
            <a:r>
              <a:t/>
            </a:r>
            <a:endParaRPr sz="4800">
              <a:solidFill>
                <a:srgbClr val="0000FF"/>
              </a:solidFill>
            </a:endParaRPr>
          </a:p>
          <a:p>
            <a:pPr indent="0" lvl="0" marL="0" rtl="0" algn="l">
              <a:lnSpc>
                <a:spcPct val="115000"/>
              </a:lnSpc>
              <a:spcBef>
                <a:spcPts val="0"/>
              </a:spcBef>
              <a:spcAft>
                <a:spcPts val="0"/>
              </a:spcAft>
              <a:buClr>
                <a:schemeClr val="dk1"/>
              </a:buClr>
              <a:buSzPts val="1100"/>
              <a:buFont typeface="Arial"/>
              <a:buNone/>
            </a:pPr>
            <a:r>
              <a:rPr b="1" lang="en-US" sz="4100">
                <a:solidFill>
                  <a:srgbClr val="FF9900"/>
                </a:solidFill>
                <a:highlight>
                  <a:schemeClr val="lt1"/>
                </a:highlight>
              </a:rPr>
              <a:t>Difficulties within this research project would have been collecting realistic and relevant data to explain whether or not the hypothesis is true.  With so much controversy about vaccines online and with the medical community, there are questionable findings and research projects. Sifting through non-professional and weak research can be challenging. Incorrect medical research could have been a source of error.</a:t>
            </a:r>
            <a:endParaRPr b="1" sz="4800">
              <a:solidFill>
                <a:srgbClr val="0000FF"/>
              </a:solidFill>
            </a:endParaRPr>
          </a:p>
          <a:p>
            <a:pPr indent="0" lvl="0" marL="0" rtl="0" algn="l">
              <a:spcBef>
                <a:spcPts val="0"/>
              </a:spcBef>
              <a:spcAft>
                <a:spcPts val="0"/>
              </a:spcAft>
              <a:buNone/>
            </a:pPr>
            <a:r>
              <a:t/>
            </a:r>
            <a:endParaRPr sz="3600">
              <a:solidFill>
                <a:srgbClr val="0000FF"/>
              </a:solidFill>
            </a:endParaRPr>
          </a:p>
          <a:p>
            <a:pPr indent="0" lvl="0" marL="0" rtl="0" algn="l">
              <a:spcBef>
                <a:spcPts val="0"/>
              </a:spcBef>
              <a:spcAft>
                <a:spcPts val="0"/>
              </a:spcAft>
              <a:buNone/>
            </a:pPr>
            <a:r>
              <a:t/>
            </a:r>
            <a:endParaRPr sz="3600">
              <a:solidFill>
                <a:srgbClr val="0000FF"/>
              </a:solidFill>
            </a:endParaRPr>
          </a:p>
        </p:txBody>
      </p:sp>
      <p:pic>
        <p:nvPicPr>
          <p:cNvPr id="123" name="Google Shape;123;p15"/>
          <p:cNvPicPr preferRelativeResize="0"/>
          <p:nvPr/>
        </p:nvPicPr>
        <p:blipFill>
          <a:blip r:embed="rId3">
            <a:alphaModFix/>
          </a:blip>
          <a:stretch>
            <a:fillRect/>
          </a:stretch>
        </p:blipFill>
        <p:spPr>
          <a:xfrm>
            <a:off x="24558200" y="5789725"/>
            <a:ext cx="6203575" cy="10035548"/>
          </a:xfrm>
          <a:prstGeom prst="rect">
            <a:avLst/>
          </a:prstGeom>
          <a:noFill/>
          <a:ln>
            <a:noFill/>
          </a:ln>
        </p:spPr>
      </p:pic>
      <p:pic>
        <p:nvPicPr>
          <p:cNvPr id="124" name="Google Shape;124;p15"/>
          <p:cNvPicPr preferRelativeResize="0"/>
          <p:nvPr/>
        </p:nvPicPr>
        <p:blipFill>
          <a:blip r:embed="rId4">
            <a:alphaModFix/>
          </a:blip>
          <a:stretch>
            <a:fillRect/>
          </a:stretch>
        </p:blipFill>
        <p:spPr>
          <a:xfrm>
            <a:off x="4250225" y="7606975"/>
            <a:ext cx="7260851" cy="5303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16"/>
          <p:cNvSpPr txBox="1"/>
          <p:nvPr/>
        </p:nvSpPr>
        <p:spPr>
          <a:xfrm>
            <a:off x="4354400" y="14182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6100">
                <a:solidFill>
                  <a:srgbClr val="FF9900"/>
                </a:solidFill>
                <a:highlight>
                  <a:srgbClr val="FFFFFF"/>
                </a:highlight>
              </a:rPr>
              <a:t>Conclusion:</a:t>
            </a:r>
            <a:endParaRPr b="1" sz="6100">
              <a:solidFill>
                <a:srgbClr val="FF9900"/>
              </a:solidFill>
              <a:highlight>
                <a:srgbClr val="FFFFFF"/>
              </a:highlight>
            </a:endParaRPr>
          </a:p>
          <a:p>
            <a:pPr indent="0" lvl="0" marL="0" rtl="0" algn="l">
              <a:spcBef>
                <a:spcPts val="0"/>
              </a:spcBef>
              <a:spcAft>
                <a:spcPts val="0"/>
              </a:spcAft>
              <a:buNone/>
            </a:pPr>
            <a:r>
              <a:t/>
            </a:r>
            <a:endParaRPr b="1" sz="6100">
              <a:solidFill>
                <a:srgbClr val="FF9900"/>
              </a:solidFill>
              <a:highlight>
                <a:srgbClr val="FFFFFF"/>
              </a:highlight>
            </a:endParaRPr>
          </a:p>
          <a:p>
            <a:pPr indent="0" lvl="0" marL="0" rtl="0" algn="ctr">
              <a:spcBef>
                <a:spcPts val="0"/>
              </a:spcBef>
              <a:spcAft>
                <a:spcPts val="0"/>
              </a:spcAft>
              <a:buClr>
                <a:schemeClr val="dk1"/>
              </a:buClr>
              <a:buSzPts val="1100"/>
              <a:buFont typeface="Arial"/>
              <a:buNone/>
            </a:pPr>
            <a:r>
              <a:rPr b="1" lang="en-US" sz="6100">
                <a:solidFill>
                  <a:srgbClr val="FF9900"/>
                </a:solidFill>
                <a:highlight>
                  <a:srgbClr val="FFFFFF"/>
                </a:highlight>
              </a:rPr>
              <a:t>The data that this experiment and research has collected strongly supports the original hypothesis, being that vaccines will help prevent the dangers and spread of dangerous diseases.</a:t>
            </a:r>
            <a:endParaRPr b="1" sz="6700">
              <a:solidFill>
                <a:srgbClr val="0000FF"/>
              </a:solidFill>
              <a:highlight>
                <a:srgbClr val="FFFFFF"/>
              </a:highlight>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7"/>
          <p:cNvSpPr txBox="1"/>
          <p:nvPr/>
        </p:nvSpPr>
        <p:spPr>
          <a:xfrm>
            <a:off x="4354400" y="1418200"/>
            <a:ext cx="26546400" cy="122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800">
              <a:solidFill>
                <a:srgbClr val="0000FF"/>
              </a:solidFill>
            </a:endParaRPr>
          </a:p>
          <a:p>
            <a:pPr indent="0" lvl="0" marL="0" rtl="0" algn="l">
              <a:spcBef>
                <a:spcPts val="0"/>
              </a:spcBef>
              <a:spcAft>
                <a:spcPts val="0"/>
              </a:spcAft>
              <a:buClr>
                <a:schemeClr val="dk1"/>
              </a:buClr>
              <a:buSzPts val="1100"/>
              <a:buFont typeface="Arial"/>
              <a:buNone/>
            </a:pPr>
            <a:r>
              <a:rPr lang="en-US" sz="6000">
                <a:solidFill>
                  <a:srgbClr val="38761D"/>
                </a:solidFill>
              </a:rPr>
              <a:t>Acknowledgments:</a:t>
            </a:r>
            <a:endParaRPr sz="6000">
              <a:solidFill>
                <a:srgbClr val="38761D"/>
              </a:solidFill>
            </a:endParaRPr>
          </a:p>
          <a:p>
            <a:pPr indent="0" lvl="0" marL="0" rtl="0" algn="l">
              <a:spcBef>
                <a:spcPts val="0"/>
              </a:spcBef>
              <a:spcAft>
                <a:spcPts val="0"/>
              </a:spcAft>
              <a:buClr>
                <a:schemeClr val="dk1"/>
              </a:buClr>
              <a:buSzPts val="1100"/>
              <a:buFont typeface="Arial"/>
              <a:buNone/>
            </a:pPr>
            <a:r>
              <a:t/>
            </a:r>
            <a:endParaRPr sz="6000">
              <a:solidFill>
                <a:srgbClr val="0000FF"/>
              </a:solidFill>
            </a:endParaRPr>
          </a:p>
          <a:p>
            <a:pPr indent="0" lvl="0" marL="0" rtl="0" algn="l">
              <a:spcBef>
                <a:spcPts val="0"/>
              </a:spcBef>
              <a:spcAft>
                <a:spcPts val="0"/>
              </a:spcAft>
              <a:buClr>
                <a:schemeClr val="dk1"/>
              </a:buClr>
              <a:buSzPts val="1100"/>
              <a:buFont typeface="Arial"/>
              <a:buNone/>
            </a:pPr>
            <a:r>
              <a:rPr lang="en-US" sz="6000">
                <a:solidFill>
                  <a:srgbClr val="38761D"/>
                </a:solidFill>
              </a:rPr>
              <a:t>Thanks to Mrs. Kavanagh for helping us stay on track and improving on our science fair.</a:t>
            </a:r>
            <a:endParaRPr sz="6000">
              <a:solidFill>
                <a:srgbClr val="38761D"/>
              </a:solidFill>
            </a:endParaRPr>
          </a:p>
          <a:p>
            <a:pPr indent="0" lvl="0" marL="0" rtl="0" algn="l">
              <a:spcBef>
                <a:spcPts val="0"/>
              </a:spcBef>
              <a:spcAft>
                <a:spcPts val="0"/>
              </a:spcAft>
              <a:buClr>
                <a:schemeClr val="dk1"/>
              </a:buClr>
              <a:buSzPts val="1100"/>
              <a:buFont typeface="Arial"/>
              <a:buNone/>
            </a:pPr>
            <a:r>
              <a:t/>
            </a:r>
            <a:endParaRPr sz="6000">
              <a:solidFill>
                <a:srgbClr val="38761D"/>
              </a:solidFill>
            </a:endParaRPr>
          </a:p>
          <a:p>
            <a:pPr indent="0" lvl="0" marL="0" rtl="0" algn="l">
              <a:spcBef>
                <a:spcPts val="0"/>
              </a:spcBef>
              <a:spcAft>
                <a:spcPts val="0"/>
              </a:spcAft>
              <a:buClr>
                <a:schemeClr val="dk1"/>
              </a:buClr>
              <a:buSzPts val="1100"/>
              <a:buFont typeface="Arial"/>
              <a:buNone/>
            </a:pPr>
            <a:r>
              <a:t/>
            </a:r>
            <a:endParaRPr sz="4800">
              <a:solidFill>
                <a:srgbClr val="0000FF"/>
              </a:solidFill>
            </a:endParaRPr>
          </a:p>
          <a:p>
            <a:pPr indent="0" lvl="0" marL="0" rtl="0" algn="l">
              <a:spcBef>
                <a:spcPts val="0"/>
              </a:spcBef>
              <a:spcAft>
                <a:spcPts val="0"/>
              </a:spcAft>
              <a:buNone/>
            </a:pPr>
            <a:r>
              <a:t/>
            </a:r>
            <a:endParaRPr sz="3600">
              <a:solidFill>
                <a:srgbClr val="0000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Custom 19">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