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Montserrat"/>
      <p:regular r:id="rId21"/>
      <p:bold r:id="rId22"/>
      <p:italic r:id="rId23"/>
      <p:boldItalic r:id="rId24"/>
    </p:embeddedFont>
    <p:embeddedFont>
      <p:font typeface="Lato"/>
      <p:regular r:id="rId25"/>
      <p:bold r:id="rId26"/>
      <p:italic r:id="rId27"/>
      <p:boldItalic r:id="rId28"/>
    </p:embeddedFont>
    <p:embeddedFont>
      <p:font typeface="Libre Baskerville"/>
      <p:regular r:id="rId29"/>
      <p:bold r:id="rId30"/>
      <p: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Montserrat-bold.fntdata"/><Relationship Id="rId21" Type="http://schemas.openxmlformats.org/officeDocument/2006/relationships/font" Target="fonts/Montserrat-regular.fntdata"/><Relationship Id="rId24" Type="http://schemas.openxmlformats.org/officeDocument/2006/relationships/font" Target="fonts/Montserrat-boldItalic.fntdata"/><Relationship Id="rId23" Type="http://schemas.openxmlformats.org/officeDocument/2006/relationships/font" Target="fonts/Montserrat-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bold.fntdata"/><Relationship Id="rId25" Type="http://schemas.openxmlformats.org/officeDocument/2006/relationships/font" Target="fonts/Lato-regular.fntdata"/><Relationship Id="rId28" Type="http://schemas.openxmlformats.org/officeDocument/2006/relationships/font" Target="fonts/Lato-boldItalic.fntdata"/><Relationship Id="rId27" Type="http://schemas.openxmlformats.org/officeDocument/2006/relationships/font" Target="fonts/Lato-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ibreBaskerville-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ibreBaskerville-italic.fntdata"/><Relationship Id="rId30" Type="http://schemas.openxmlformats.org/officeDocument/2006/relationships/font" Target="fonts/LibreBaskerville-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bfd6ed3914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bfd6ed3914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bfd6ed3914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bfd6ed3914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c2f1e3af8c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c2f1e3af8c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bfd6ed3914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bfd6ed3914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bfd6ed3914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bfd6ed3914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bfd6ed3914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bfd6ed3914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c4f7e3495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c4f7e3495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c2f1e3af8c_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c2f1e3af8c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c4f7e3495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c4f7e3495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c2f1e3af8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c2f1e3af8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c2f1e3af8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c2f1e3af8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c2f1e3af8c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c2f1e3af8c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c2f1e3af8c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c2f1e3af8c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c2f1e3af8c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c2f1e3af8c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ww.mlb.com/video/00u7wfm9ksLyvfPxS357/reels/statcast-in-major-league-games" TargetMode="Externa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drive.google.com/file/d/1x_f3PvgXm91N9ZCK0OZBXgHQvHXfqrJw/view" TargetMode="Externa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hawkeyeinnovations.com/sports/baseball" TargetMode="External"/><Relationship Id="rId4" Type="http://schemas.openxmlformats.org/officeDocument/2006/relationships/hyperlink" Target="http://m.mlb.com/glossary/statcast/launch-angle#:~:text=Launch%20Angle%20represents%20the%20vertical,by%20all%20Batted%20Ball%20Events" TargetMode="External"/><Relationship Id="rId5" Type="http://schemas.openxmlformats.org/officeDocument/2006/relationships/hyperlink" Target="https://baseballsavant.mlb.com/hr_derby" TargetMode="External"/><Relationship Id="rId6" Type="http://schemas.openxmlformats.org/officeDocument/2006/relationships/hyperlink" Target="http://m.mlb.com/glossary/statcast"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www.google.com/amp/s/www.history.com/.amp/news/who-invented-baseball" TargetMode="External"/><Relationship Id="rId4" Type="http://schemas.openxmlformats.org/officeDocument/2006/relationships/hyperlink" Target="https://www.washingtonpost.com/graphics/sports/mlb-launch-angles-story/" TargetMode="External"/><Relationship Id="rId5" Type="http://schemas.openxmlformats.org/officeDocument/2006/relationships/hyperlink" Target="https://www.mlb.com/glossary/statcast/hard-hit-rate#:~:text=Statcast%20defines%20a%20'hard%2Dhit,at%2095%20mph%20or%20mor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www.sciencedirect.com/science/article/pii/B9780123821003100095" TargetMode="External"/><Relationship Id="rId4" Type="http://schemas.openxmlformats.org/officeDocument/2006/relationships/hyperlink" Target="https://commons.wikimedia.org/wiki/File:Karmansche_Wirbelstr_gro%C3%9Fe_Re.JP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baseballsavant.mlb.com/" TargetMode="External"/><Relationship Id="rId4" Type="http://schemas.openxmlformats.org/officeDocument/2006/relationships/hyperlink" Target="https://www.mlb.com/video/search" TargetMode="External"/><Relationship Id="rId5" Type="http://schemas.openxmlformats.org/officeDocument/2006/relationships/hyperlink" Target="https://www.mlb.com/video/search"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3"/>
          <p:cNvSpPr txBox="1"/>
          <p:nvPr>
            <p:ph type="ctrTitle"/>
          </p:nvPr>
        </p:nvSpPr>
        <p:spPr>
          <a:xfrm>
            <a:off x="3537150" y="1578400"/>
            <a:ext cx="5017500" cy="1578900"/>
          </a:xfrm>
          <a:prstGeom prst="rect">
            <a:avLst/>
          </a:prstGeom>
        </p:spPr>
        <p:txBody>
          <a:bodyPr anchorCtr="0" anchor="t" bIns="91425" lIns="91425" spcFirstLastPara="1" rIns="91425" wrap="square" tIns="91425">
            <a:normAutofit/>
          </a:bodyPr>
          <a:lstStyle/>
          <a:p>
            <a:pPr indent="0" lvl="0" marL="0" rtl="0" algn="ctr">
              <a:lnSpc>
                <a:spcPct val="115000"/>
              </a:lnSpc>
              <a:spcBef>
                <a:spcPts val="10800"/>
              </a:spcBef>
              <a:spcAft>
                <a:spcPts val="0"/>
              </a:spcAft>
              <a:buNone/>
            </a:pPr>
            <a:r>
              <a:rPr b="1" lang="en" sz="2400">
                <a:solidFill>
                  <a:srgbClr val="FFFFFF"/>
                </a:solidFill>
                <a:latin typeface="Libre Baskerville"/>
                <a:ea typeface="Libre Baskerville"/>
                <a:cs typeface="Libre Baskerville"/>
                <a:sym typeface="Libre Baskerville"/>
              </a:rPr>
              <a:t>The Physics Behind Baseball</a:t>
            </a:r>
            <a:endParaRPr b="1" sz="2400">
              <a:solidFill>
                <a:srgbClr val="FFFFFF"/>
              </a:solidFill>
              <a:latin typeface="Libre Baskerville"/>
              <a:ea typeface="Libre Baskerville"/>
              <a:cs typeface="Libre Baskerville"/>
              <a:sym typeface="Libre Baskerville"/>
            </a:endParaRPr>
          </a:p>
          <a:p>
            <a:pPr indent="0" lvl="0" marL="0" rtl="0" algn="l">
              <a:spcBef>
                <a:spcPts val="0"/>
              </a:spcBef>
              <a:spcAft>
                <a:spcPts val="0"/>
              </a:spcAft>
              <a:buNone/>
            </a:pPr>
            <a:r>
              <a:t/>
            </a:r>
            <a:endParaRPr/>
          </a:p>
        </p:txBody>
      </p:sp>
      <p:sp>
        <p:nvSpPr>
          <p:cNvPr id="135" name="Google Shape;135;p13"/>
          <p:cNvSpPr txBox="1"/>
          <p:nvPr>
            <p:ph idx="1" type="subTitle"/>
          </p:nvPr>
        </p:nvSpPr>
        <p:spPr>
          <a:xfrm>
            <a:off x="5083950" y="3924925"/>
            <a:ext cx="3470700" cy="506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00">
                <a:latin typeface="Libre Baskerville"/>
                <a:ea typeface="Libre Baskerville"/>
                <a:cs typeface="Libre Baskerville"/>
                <a:sym typeface="Libre Baskerville"/>
              </a:rPr>
              <a:t>Nicholas Smith 2021</a:t>
            </a:r>
            <a:endParaRPr sz="1400">
              <a:latin typeface="Libre Baskerville"/>
              <a:ea typeface="Libre Baskerville"/>
              <a:cs typeface="Libre Baskerville"/>
              <a:sym typeface="Libre Baskerville"/>
            </a:endParaRPr>
          </a:p>
        </p:txBody>
      </p:sp>
      <p:pic>
        <p:nvPicPr>
          <p:cNvPr id="136" name="Google Shape;136;p13"/>
          <p:cNvPicPr preferRelativeResize="0"/>
          <p:nvPr/>
        </p:nvPicPr>
        <p:blipFill>
          <a:blip r:embed="rId3">
            <a:alphaModFix/>
          </a:blip>
          <a:stretch>
            <a:fillRect/>
          </a:stretch>
        </p:blipFill>
        <p:spPr>
          <a:xfrm>
            <a:off x="4721563" y="2068700"/>
            <a:ext cx="2648676" cy="17657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a:solidFill>
                  <a:srgbClr val="FFFFFF"/>
                </a:solidFill>
                <a:latin typeface="Libre Baskerville"/>
                <a:ea typeface="Libre Baskerville"/>
                <a:cs typeface="Libre Baskerville"/>
                <a:sym typeface="Libre Baskerville"/>
              </a:rPr>
              <a:t>Abstract</a:t>
            </a:r>
            <a:endParaRPr>
              <a:solidFill>
                <a:srgbClr val="FFFFFF"/>
              </a:solidFill>
              <a:latin typeface="Libre Baskerville"/>
              <a:ea typeface="Libre Baskerville"/>
              <a:cs typeface="Libre Baskerville"/>
              <a:sym typeface="Libre Baskerville"/>
            </a:endParaRPr>
          </a:p>
        </p:txBody>
      </p:sp>
      <p:sp>
        <p:nvSpPr>
          <p:cNvPr id="142" name="Google Shape;142;p14"/>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lnSpcReduction="10000"/>
          </a:bodyPr>
          <a:lstStyle/>
          <a:p>
            <a:pPr indent="0" lvl="0" marL="0" rtl="0" algn="l">
              <a:lnSpc>
                <a:spcPct val="200000"/>
              </a:lnSpc>
              <a:spcBef>
                <a:spcPts val="0"/>
              </a:spcBef>
              <a:spcAft>
                <a:spcPts val="0"/>
              </a:spcAft>
              <a:buNone/>
            </a:pPr>
            <a:r>
              <a:rPr lang="en" sz="1200">
                <a:solidFill>
                  <a:srgbClr val="FFFFFF"/>
                </a:solidFill>
                <a:latin typeface="Libre Baskerville"/>
                <a:ea typeface="Libre Baskerville"/>
                <a:cs typeface="Libre Baskerville"/>
                <a:sym typeface="Libre Baskerville"/>
              </a:rPr>
              <a:t>The Physics behind the game. Every play in every inning of every game there's physics affecting all aspects of baseball. In 2020, technology has advanced to where we collect an average of 7 TB of data from every Major League Baseball </a:t>
            </a:r>
            <a:r>
              <a:rPr i="1" lang="en" sz="1200">
                <a:solidFill>
                  <a:srgbClr val="FFFFFF"/>
                </a:solidFill>
                <a:latin typeface="Libre Baskerville"/>
                <a:ea typeface="Libre Baskerville"/>
                <a:cs typeface="Libre Baskerville"/>
                <a:sym typeface="Libre Baskerville"/>
              </a:rPr>
              <a:t>“(MLB)”</a:t>
            </a:r>
            <a:r>
              <a:rPr lang="en" sz="1200">
                <a:solidFill>
                  <a:srgbClr val="FFFFFF"/>
                </a:solidFill>
                <a:latin typeface="Libre Baskerville"/>
                <a:ea typeface="Libre Baskerville"/>
                <a:cs typeface="Libre Baskerville"/>
                <a:sym typeface="Libre Baskerville"/>
              </a:rPr>
              <a:t> game. In the game of baseball, which has been around since 1839, understanding the physics behind each play allows us to gain an advantage in the ever evolving game. The data collected can give organizations, teams, and players an advantage in both offence and defensive aspects of today’s game. </a:t>
            </a:r>
            <a:endParaRPr sz="1200">
              <a:solidFill>
                <a:srgbClr val="FFFFFF"/>
              </a:solidFill>
              <a:latin typeface="Libre Baskerville"/>
              <a:ea typeface="Libre Baskerville"/>
              <a:cs typeface="Libre Baskerville"/>
              <a:sym typeface="Libre Baskerville"/>
            </a:endParaRPr>
          </a:p>
          <a:p>
            <a:pPr indent="0" lvl="0" marL="0" rtl="0" algn="l">
              <a:lnSpc>
                <a:spcPct val="200000"/>
              </a:lnSpc>
              <a:spcBef>
                <a:spcPts val="0"/>
              </a:spcBef>
              <a:spcAft>
                <a:spcPts val="0"/>
              </a:spcAft>
              <a:buNone/>
            </a:pPr>
            <a:r>
              <a:t/>
            </a:r>
            <a:endParaRPr sz="1200">
              <a:solidFill>
                <a:srgbClr val="FFFFFF"/>
              </a:solidFill>
              <a:latin typeface="Libre Baskerville"/>
              <a:ea typeface="Libre Baskerville"/>
              <a:cs typeface="Libre Baskerville"/>
              <a:sym typeface="Libre Baskervill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bre Baskerville"/>
                <a:ea typeface="Libre Baskerville"/>
                <a:cs typeface="Libre Baskerville"/>
                <a:sym typeface="Libre Baskerville"/>
              </a:rPr>
              <a:t>How Does Launch Angle </a:t>
            </a:r>
            <a:r>
              <a:rPr lang="en">
                <a:latin typeface="Libre Baskerville"/>
                <a:ea typeface="Libre Baskerville"/>
                <a:cs typeface="Libre Baskerville"/>
                <a:sym typeface="Libre Baskerville"/>
              </a:rPr>
              <a:t>Affect</a:t>
            </a:r>
            <a:r>
              <a:rPr lang="en">
                <a:latin typeface="Libre Baskerville"/>
                <a:ea typeface="Libre Baskerville"/>
                <a:cs typeface="Libre Baskerville"/>
                <a:sym typeface="Libre Baskerville"/>
              </a:rPr>
              <a:t> Home Runs?</a:t>
            </a:r>
            <a:endParaRPr>
              <a:latin typeface="Libre Baskerville"/>
              <a:ea typeface="Libre Baskerville"/>
              <a:cs typeface="Libre Baskerville"/>
              <a:sym typeface="Libre Baskerville"/>
            </a:endParaRPr>
          </a:p>
        </p:txBody>
      </p:sp>
      <p:sp>
        <p:nvSpPr>
          <p:cNvPr id="148" name="Google Shape;148;p15"/>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304800" lvl="0" marL="457200" rtl="0" algn="l">
              <a:lnSpc>
                <a:spcPct val="200000"/>
              </a:lnSpc>
              <a:spcBef>
                <a:spcPts val="0"/>
              </a:spcBef>
              <a:spcAft>
                <a:spcPts val="0"/>
              </a:spcAft>
              <a:buClr>
                <a:srgbClr val="FFFFFF"/>
              </a:buClr>
              <a:buSzPts val="1200"/>
              <a:buFont typeface="Libre Baskerville"/>
              <a:buChar char="●"/>
            </a:pPr>
            <a:r>
              <a:rPr lang="en" sz="1200">
                <a:solidFill>
                  <a:srgbClr val="FFFFFF"/>
                </a:solidFill>
                <a:latin typeface="Libre Baskerville"/>
                <a:ea typeface="Libre Baskerville"/>
                <a:cs typeface="Libre Baskerville"/>
                <a:sym typeface="Libre Baskerville"/>
              </a:rPr>
              <a:t>The optimal launch angle for a home run on a hard hit ball is between 25°and 35°</a:t>
            </a:r>
            <a:endParaRPr sz="1200">
              <a:solidFill>
                <a:srgbClr val="FFFFFF"/>
              </a:solidFill>
              <a:latin typeface="Libre Baskerville"/>
              <a:ea typeface="Libre Baskerville"/>
              <a:cs typeface="Libre Baskerville"/>
              <a:sym typeface="Libre Baskerville"/>
            </a:endParaRPr>
          </a:p>
          <a:p>
            <a:pPr indent="-304800" lvl="0" marL="457200" rtl="0" algn="l">
              <a:lnSpc>
                <a:spcPct val="200000"/>
              </a:lnSpc>
              <a:spcBef>
                <a:spcPts val="0"/>
              </a:spcBef>
              <a:spcAft>
                <a:spcPts val="0"/>
              </a:spcAft>
              <a:buClr>
                <a:srgbClr val="FFFFFF"/>
              </a:buClr>
              <a:buSzPts val="1200"/>
              <a:buFont typeface="Libre Baskerville"/>
              <a:buChar char="●"/>
            </a:pPr>
            <a:r>
              <a:rPr lang="en" sz="1200">
                <a:solidFill>
                  <a:srgbClr val="FFFFFF"/>
                </a:solidFill>
                <a:latin typeface="Libre Baskerville"/>
                <a:ea typeface="Libre Baskerville"/>
                <a:cs typeface="Libre Baskerville"/>
                <a:sym typeface="Libre Baskerville"/>
              </a:rPr>
              <a:t>Hitters attempt to induce backspin on the baseball</a:t>
            </a:r>
            <a:endParaRPr sz="1200">
              <a:solidFill>
                <a:srgbClr val="FFFFFF"/>
              </a:solidFill>
              <a:latin typeface="Libre Baskerville"/>
              <a:ea typeface="Libre Baskerville"/>
              <a:cs typeface="Libre Baskerville"/>
              <a:sym typeface="Libre Baskerville"/>
            </a:endParaRPr>
          </a:p>
          <a:p>
            <a:pPr indent="-304800" lvl="0" marL="457200" rtl="0" algn="l">
              <a:lnSpc>
                <a:spcPct val="200000"/>
              </a:lnSpc>
              <a:spcBef>
                <a:spcPts val="0"/>
              </a:spcBef>
              <a:spcAft>
                <a:spcPts val="0"/>
              </a:spcAft>
              <a:buClr>
                <a:srgbClr val="FFFFFF"/>
              </a:buClr>
              <a:buSzPts val="1200"/>
              <a:buFont typeface="Libre Baskerville"/>
              <a:buChar char="●"/>
            </a:pPr>
            <a:r>
              <a:rPr lang="en" sz="1200">
                <a:solidFill>
                  <a:srgbClr val="FFFFFF"/>
                </a:solidFill>
                <a:latin typeface="Libre Baskerville"/>
                <a:ea typeface="Libre Baskerville"/>
                <a:cs typeface="Libre Baskerville"/>
                <a:sym typeface="Libre Baskerville"/>
              </a:rPr>
              <a:t>Pressure differential created by the backspin,</a:t>
            </a:r>
            <a:endParaRPr sz="1200">
              <a:solidFill>
                <a:srgbClr val="FFFFFF"/>
              </a:solidFill>
              <a:latin typeface="Libre Baskerville"/>
              <a:ea typeface="Libre Baskerville"/>
              <a:cs typeface="Libre Baskerville"/>
              <a:sym typeface="Libre Baskerville"/>
            </a:endParaRPr>
          </a:p>
          <a:p>
            <a:pPr indent="-304800" lvl="0" marL="457200" rtl="0" algn="l">
              <a:lnSpc>
                <a:spcPct val="200000"/>
              </a:lnSpc>
              <a:spcBef>
                <a:spcPts val="0"/>
              </a:spcBef>
              <a:spcAft>
                <a:spcPts val="0"/>
              </a:spcAft>
              <a:buClr>
                <a:srgbClr val="FFFFFF"/>
              </a:buClr>
              <a:buSzPts val="1200"/>
              <a:buFont typeface="Libre Baskerville"/>
              <a:buChar char="●"/>
            </a:pPr>
            <a:r>
              <a:rPr lang="en" sz="1200">
                <a:solidFill>
                  <a:srgbClr val="FFFFFF"/>
                </a:solidFill>
                <a:latin typeface="Libre Baskerville"/>
                <a:ea typeface="Libre Baskerville"/>
                <a:cs typeface="Libre Baskerville"/>
                <a:sym typeface="Libre Baskerville"/>
              </a:rPr>
              <a:t>Low pressure on the top side of the ball and high pressure on the bottom</a:t>
            </a:r>
            <a:endParaRPr sz="1200">
              <a:solidFill>
                <a:srgbClr val="FFFFFF"/>
              </a:solidFill>
              <a:latin typeface="Libre Baskerville"/>
              <a:ea typeface="Libre Baskerville"/>
              <a:cs typeface="Libre Baskerville"/>
              <a:sym typeface="Libre Baskerville"/>
            </a:endParaRPr>
          </a:p>
          <a:p>
            <a:pPr indent="-304800" lvl="0" marL="457200" rtl="0" algn="l">
              <a:lnSpc>
                <a:spcPct val="200000"/>
              </a:lnSpc>
              <a:spcBef>
                <a:spcPts val="0"/>
              </a:spcBef>
              <a:spcAft>
                <a:spcPts val="0"/>
              </a:spcAft>
              <a:buClr>
                <a:srgbClr val="FFFFFF"/>
              </a:buClr>
              <a:buSzPts val="1200"/>
              <a:buFont typeface="Libre Baskerville"/>
              <a:buChar char="●"/>
            </a:pPr>
            <a:r>
              <a:rPr lang="en" sz="1200">
                <a:solidFill>
                  <a:srgbClr val="FFFFFF"/>
                </a:solidFill>
                <a:latin typeface="Libre Baskerville"/>
                <a:ea typeface="Libre Baskerville"/>
                <a:cs typeface="Libre Baskerville"/>
                <a:sym typeface="Libre Baskerville"/>
              </a:rPr>
              <a:t>Resulting in a slight upward force on the ball, example of the magnus effect </a:t>
            </a:r>
            <a:endParaRPr sz="1200">
              <a:solidFill>
                <a:srgbClr val="FFFFFF"/>
              </a:solidFill>
              <a:latin typeface="Libre Baskerville"/>
              <a:ea typeface="Libre Baskerville"/>
              <a:cs typeface="Libre Baskerville"/>
              <a:sym typeface="Libre Baskerville"/>
            </a:endParaRPr>
          </a:p>
        </p:txBody>
      </p:sp>
      <p:pic>
        <p:nvPicPr>
          <p:cNvPr id="149" name="Google Shape;149;p15"/>
          <p:cNvPicPr preferRelativeResize="0"/>
          <p:nvPr/>
        </p:nvPicPr>
        <p:blipFill>
          <a:blip r:embed="rId3">
            <a:alphaModFix/>
          </a:blip>
          <a:stretch>
            <a:fillRect/>
          </a:stretch>
        </p:blipFill>
        <p:spPr>
          <a:xfrm>
            <a:off x="1297500" y="3350117"/>
            <a:ext cx="2545875" cy="1618576"/>
          </a:xfrm>
          <a:prstGeom prst="rect">
            <a:avLst/>
          </a:prstGeom>
          <a:noFill/>
          <a:ln>
            <a:noFill/>
          </a:ln>
        </p:spPr>
      </p:pic>
      <p:pic>
        <p:nvPicPr>
          <p:cNvPr id="150" name="Google Shape;150;p15"/>
          <p:cNvPicPr preferRelativeResize="0"/>
          <p:nvPr/>
        </p:nvPicPr>
        <p:blipFill>
          <a:blip r:embed="rId4">
            <a:alphaModFix/>
          </a:blip>
          <a:stretch>
            <a:fillRect/>
          </a:stretch>
        </p:blipFill>
        <p:spPr>
          <a:xfrm>
            <a:off x="5730400" y="3350125"/>
            <a:ext cx="2605999" cy="16185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6"/>
          <p:cNvSpPr txBox="1"/>
          <p:nvPr>
            <p:ph type="title"/>
          </p:nvPr>
        </p:nvSpPr>
        <p:spPr>
          <a:xfrm>
            <a:off x="1297500" y="393750"/>
            <a:ext cx="7038900" cy="914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Libre Baskerville"/>
                <a:ea typeface="Libre Baskerville"/>
                <a:cs typeface="Libre Baskerville"/>
                <a:sym typeface="Libre Baskerville"/>
              </a:rPr>
              <a:t>The Magnus Effect On The Baseball (Pitching)</a:t>
            </a:r>
            <a:endParaRPr>
              <a:latin typeface="Libre Baskerville"/>
              <a:ea typeface="Libre Baskerville"/>
              <a:cs typeface="Libre Baskerville"/>
              <a:sym typeface="Libre Baskerville"/>
            </a:endParaRPr>
          </a:p>
        </p:txBody>
      </p:sp>
      <p:sp>
        <p:nvSpPr>
          <p:cNvPr id="156" name="Google Shape;156;p16"/>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Clr>
                <a:srgbClr val="FFFFFF"/>
              </a:buClr>
              <a:buSzPts val="1200"/>
              <a:buFont typeface="Libre Baskerville"/>
              <a:buChar char="●"/>
            </a:pPr>
            <a:r>
              <a:rPr lang="en" sz="1200">
                <a:solidFill>
                  <a:srgbClr val="FFFFFF"/>
                </a:solidFill>
                <a:latin typeface="Libre Baskerville"/>
                <a:ea typeface="Libre Baskerville"/>
                <a:cs typeface="Libre Baskerville"/>
                <a:sym typeface="Libre Baskerville"/>
              </a:rPr>
              <a:t>The Magnus effect is when a spinning sphere affects the air pressure around it</a:t>
            </a:r>
            <a:endParaRPr sz="1200">
              <a:solidFill>
                <a:srgbClr val="FFFFFF"/>
              </a:solidFill>
              <a:latin typeface="Libre Baskerville"/>
              <a:ea typeface="Libre Baskerville"/>
              <a:cs typeface="Libre Baskerville"/>
              <a:sym typeface="Libre Baskerville"/>
            </a:endParaRPr>
          </a:p>
          <a:p>
            <a:pPr indent="-304800" lvl="0" marL="457200" rtl="0" algn="l">
              <a:lnSpc>
                <a:spcPct val="150000"/>
              </a:lnSpc>
              <a:spcBef>
                <a:spcPts val="0"/>
              </a:spcBef>
              <a:spcAft>
                <a:spcPts val="0"/>
              </a:spcAft>
              <a:buClr>
                <a:srgbClr val="FFFFFF"/>
              </a:buClr>
              <a:buSzPts val="1200"/>
              <a:buFont typeface="Libre Baskerville"/>
              <a:buChar char="●"/>
            </a:pPr>
            <a:r>
              <a:rPr lang="en" sz="1200">
                <a:solidFill>
                  <a:srgbClr val="FFFFFF"/>
                </a:solidFill>
                <a:latin typeface="Libre Baskerville"/>
                <a:ea typeface="Libre Baskerville"/>
                <a:cs typeface="Libre Baskerville"/>
                <a:sym typeface="Libre Baskerville"/>
              </a:rPr>
              <a:t> Every pitch thrown in the game uses the spin of the ball to create a force towards the side which has the lowest pressure</a:t>
            </a:r>
            <a:endParaRPr sz="1200">
              <a:solidFill>
                <a:srgbClr val="FFFFFF"/>
              </a:solidFill>
              <a:latin typeface="Libre Baskerville"/>
              <a:ea typeface="Libre Baskerville"/>
              <a:cs typeface="Libre Baskerville"/>
              <a:sym typeface="Libre Baskerville"/>
            </a:endParaRPr>
          </a:p>
          <a:p>
            <a:pPr indent="-304800" lvl="0" marL="457200" rtl="0" algn="l">
              <a:lnSpc>
                <a:spcPct val="150000"/>
              </a:lnSpc>
              <a:spcBef>
                <a:spcPts val="0"/>
              </a:spcBef>
              <a:spcAft>
                <a:spcPts val="0"/>
              </a:spcAft>
              <a:buClr>
                <a:srgbClr val="FFFFFF"/>
              </a:buClr>
              <a:buSzPts val="1200"/>
              <a:buFont typeface="Libre Baskerville"/>
              <a:buChar char="●"/>
            </a:pPr>
            <a:r>
              <a:rPr lang="en" sz="1200">
                <a:solidFill>
                  <a:srgbClr val="FFFFFF"/>
                </a:solidFill>
                <a:latin typeface="Libre Baskerville"/>
                <a:ea typeface="Libre Baskerville"/>
                <a:cs typeface="Libre Baskerville"/>
                <a:sym typeface="Libre Baskerville"/>
              </a:rPr>
              <a:t> The seams on the baseball create drag, this exaggerates the potential movement of the ball</a:t>
            </a:r>
            <a:endParaRPr sz="1200">
              <a:solidFill>
                <a:srgbClr val="FFFFFF"/>
              </a:solidFill>
              <a:latin typeface="Libre Baskerville"/>
              <a:ea typeface="Libre Baskerville"/>
              <a:cs typeface="Libre Baskerville"/>
              <a:sym typeface="Libre Baskerville"/>
            </a:endParaRPr>
          </a:p>
          <a:p>
            <a:pPr indent="-304800" lvl="0" marL="457200" rtl="0" algn="l">
              <a:lnSpc>
                <a:spcPct val="150000"/>
              </a:lnSpc>
              <a:spcBef>
                <a:spcPts val="0"/>
              </a:spcBef>
              <a:spcAft>
                <a:spcPts val="0"/>
              </a:spcAft>
              <a:buClr>
                <a:srgbClr val="FFFFFF"/>
              </a:buClr>
              <a:buSzPts val="1200"/>
              <a:buFont typeface="Libre Baskerville"/>
              <a:buChar char="●"/>
            </a:pPr>
            <a:r>
              <a:rPr lang="en" sz="1200">
                <a:solidFill>
                  <a:srgbClr val="FFFFFF"/>
                </a:solidFill>
                <a:latin typeface="Libre Baskerville"/>
                <a:ea typeface="Libre Baskerville"/>
                <a:cs typeface="Libre Baskerville"/>
                <a:sym typeface="Libre Baskerville"/>
              </a:rPr>
              <a:t>All pitchers have </a:t>
            </a:r>
            <a:r>
              <a:rPr lang="en" sz="1200">
                <a:solidFill>
                  <a:srgbClr val="FFFFFF"/>
                </a:solidFill>
                <a:latin typeface="Libre Baskerville"/>
                <a:ea typeface="Libre Baskerville"/>
                <a:cs typeface="Libre Baskerville"/>
                <a:sym typeface="Libre Baskerville"/>
              </a:rPr>
              <a:t>attempted</a:t>
            </a:r>
            <a:r>
              <a:rPr lang="en" sz="1200">
                <a:solidFill>
                  <a:srgbClr val="FFFFFF"/>
                </a:solidFill>
                <a:latin typeface="Libre Baskerville"/>
                <a:ea typeface="Libre Baskerville"/>
                <a:cs typeface="Libre Baskerville"/>
                <a:sym typeface="Libre Baskerville"/>
              </a:rPr>
              <a:t> to manipulate and understand the physics involved in pitching the baseball, which could give their team an advantage while playing the game.</a:t>
            </a:r>
            <a:endParaRPr sz="1200">
              <a:solidFill>
                <a:srgbClr val="FFFFFF"/>
              </a:solidFill>
              <a:latin typeface="Libre Baskerville"/>
              <a:ea typeface="Libre Baskerville"/>
              <a:cs typeface="Libre Baskerville"/>
              <a:sym typeface="Libre Baskerville"/>
            </a:endParaRPr>
          </a:p>
          <a:p>
            <a:pPr indent="0" lvl="0" marL="457200" rtl="0" algn="l">
              <a:lnSpc>
                <a:spcPct val="150000"/>
              </a:lnSpc>
              <a:spcBef>
                <a:spcPts val="0"/>
              </a:spcBef>
              <a:spcAft>
                <a:spcPts val="0"/>
              </a:spcAft>
              <a:buNone/>
            </a:pPr>
            <a:r>
              <a:t/>
            </a:r>
            <a:endParaRPr sz="1200">
              <a:solidFill>
                <a:srgbClr val="FFFFFF"/>
              </a:solidFill>
              <a:latin typeface="Libre Baskerville"/>
              <a:ea typeface="Libre Baskerville"/>
              <a:cs typeface="Libre Baskerville"/>
              <a:sym typeface="Libre Baskervill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FFFFFF"/>
                </a:solidFill>
                <a:latin typeface="Libre Baskerville"/>
                <a:ea typeface="Libre Baskerville"/>
                <a:cs typeface="Libre Baskerville"/>
                <a:sym typeface="Libre Baskerville"/>
              </a:rPr>
              <a:t>Pitching advantage from knowledge of physics</a:t>
            </a:r>
            <a:endParaRPr>
              <a:solidFill>
                <a:srgbClr val="FFFFFF"/>
              </a:solidFill>
              <a:latin typeface="Libre Baskerville"/>
              <a:ea typeface="Libre Baskerville"/>
              <a:cs typeface="Libre Baskerville"/>
              <a:sym typeface="Libre Baskerville"/>
            </a:endParaRPr>
          </a:p>
        </p:txBody>
      </p:sp>
      <p:sp>
        <p:nvSpPr>
          <p:cNvPr id="162" name="Google Shape;162;p17"/>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304800" lvl="0" marL="457200" rtl="0" algn="l">
              <a:lnSpc>
                <a:spcPct val="200000"/>
              </a:lnSpc>
              <a:spcBef>
                <a:spcPts val="0"/>
              </a:spcBef>
              <a:spcAft>
                <a:spcPts val="0"/>
              </a:spcAft>
              <a:buClr>
                <a:srgbClr val="FFFFFF"/>
              </a:buClr>
              <a:buSzPts val="1200"/>
              <a:buFont typeface="Libre Baskerville"/>
              <a:buChar char="●"/>
            </a:pPr>
            <a:r>
              <a:rPr lang="en" sz="1200">
                <a:solidFill>
                  <a:srgbClr val="FFFFFF"/>
                </a:solidFill>
                <a:latin typeface="Libre Baskerville"/>
                <a:ea typeface="Libre Baskerville"/>
                <a:cs typeface="Libre Baskerville"/>
                <a:sym typeface="Libre Baskerville"/>
              </a:rPr>
              <a:t>Pitchers could look into a </a:t>
            </a:r>
            <a:r>
              <a:rPr lang="en" sz="1200">
                <a:solidFill>
                  <a:srgbClr val="FFFFFF"/>
                </a:solidFill>
                <a:latin typeface="Libre Baskerville"/>
                <a:ea typeface="Libre Baskerville"/>
                <a:cs typeface="Libre Baskerville"/>
                <a:sym typeface="Libre Baskerville"/>
              </a:rPr>
              <a:t>pitches</a:t>
            </a:r>
            <a:r>
              <a:rPr lang="en" sz="1200">
                <a:solidFill>
                  <a:srgbClr val="FFFFFF"/>
                </a:solidFill>
                <a:latin typeface="Libre Baskerville"/>
                <a:ea typeface="Libre Baskerville"/>
                <a:cs typeface="Libre Baskerville"/>
                <a:sym typeface="Libre Baskerville"/>
              </a:rPr>
              <a:t> spin rate to help develop it and make game day </a:t>
            </a:r>
            <a:r>
              <a:rPr lang="en" sz="1200">
                <a:solidFill>
                  <a:srgbClr val="FFFFFF"/>
                </a:solidFill>
                <a:latin typeface="Libre Baskerville"/>
                <a:ea typeface="Libre Baskerville"/>
                <a:cs typeface="Libre Baskerville"/>
                <a:sym typeface="Libre Baskerville"/>
              </a:rPr>
              <a:t>decisions</a:t>
            </a:r>
            <a:r>
              <a:rPr lang="en" sz="1200">
                <a:solidFill>
                  <a:srgbClr val="FFFFFF"/>
                </a:solidFill>
                <a:latin typeface="Libre Baskerville"/>
                <a:ea typeface="Libre Baskerville"/>
                <a:cs typeface="Libre Baskerville"/>
                <a:sym typeface="Libre Baskerville"/>
              </a:rPr>
              <a:t> on the </a:t>
            </a:r>
            <a:r>
              <a:rPr lang="en" sz="1200">
                <a:solidFill>
                  <a:srgbClr val="FFFFFF"/>
                </a:solidFill>
                <a:latin typeface="Libre Baskerville"/>
                <a:ea typeface="Libre Baskerville"/>
                <a:cs typeface="Libre Baskerville"/>
                <a:sym typeface="Libre Baskerville"/>
              </a:rPr>
              <a:t>usage</a:t>
            </a:r>
            <a:r>
              <a:rPr lang="en" sz="1200">
                <a:solidFill>
                  <a:srgbClr val="FFFFFF"/>
                </a:solidFill>
                <a:latin typeface="Libre Baskerville"/>
                <a:ea typeface="Libre Baskerville"/>
                <a:cs typeface="Libre Baskerville"/>
                <a:sym typeface="Libre Baskerville"/>
              </a:rPr>
              <a:t> of the pitch in the upcoming game  </a:t>
            </a:r>
            <a:endParaRPr sz="1200">
              <a:solidFill>
                <a:srgbClr val="FFFFFF"/>
              </a:solidFill>
              <a:latin typeface="Libre Baskerville"/>
              <a:ea typeface="Libre Baskerville"/>
              <a:cs typeface="Libre Baskerville"/>
              <a:sym typeface="Libre Baskerville"/>
            </a:endParaRPr>
          </a:p>
          <a:p>
            <a:pPr indent="-304800" lvl="0" marL="457200" rtl="0" algn="l">
              <a:lnSpc>
                <a:spcPct val="200000"/>
              </a:lnSpc>
              <a:spcBef>
                <a:spcPts val="0"/>
              </a:spcBef>
              <a:spcAft>
                <a:spcPts val="0"/>
              </a:spcAft>
              <a:buClr>
                <a:srgbClr val="FFFFFF"/>
              </a:buClr>
              <a:buSzPts val="1200"/>
              <a:buFont typeface="Libre Baskerville"/>
              <a:buChar char="●"/>
            </a:pPr>
            <a:r>
              <a:rPr lang="en" sz="1200">
                <a:solidFill>
                  <a:srgbClr val="FFFFFF"/>
                </a:solidFill>
                <a:latin typeface="Libre Baskerville"/>
                <a:ea typeface="Libre Baskerville"/>
                <a:cs typeface="Libre Baskerville"/>
                <a:sym typeface="Libre Baskerville"/>
              </a:rPr>
              <a:t>Knowledge may also help pick up on certain injuries before they get too serious, ie. shoulder and or </a:t>
            </a:r>
            <a:r>
              <a:rPr lang="en" sz="1200">
                <a:solidFill>
                  <a:srgbClr val="FFFFFF"/>
                </a:solidFill>
                <a:latin typeface="Libre Baskerville"/>
                <a:ea typeface="Libre Baskerville"/>
                <a:cs typeface="Libre Baskerville"/>
                <a:sym typeface="Libre Baskerville"/>
              </a:rPr>
              <a:t>elbow</a:t>
            </a:r>
            <a:r>
              <a:rPr lang="en" sz="1200">
                <a:solidFill>
                  <a:srgbClr val="FFFFFF"/>
                </a:solidFill>
                <a:latin typeface="Libre Baskerville"/>
                <a:ea typeface="Libre Baskerville"/>
                <a:cs typeface="Libre Baskerville"/>
                <a:sym typeface="Libre Baskerville"/>
              </a:rPr>
              <a:t> injuries</a:t>
            </a:r>
            <a:endParaRPr sz="1200">
              <a:solidFill>
                <a:srgbClr val="FFFFFF"/>
              </a:solidFill>
              <a:latin typeface="Libre Baskerville"/>
              <a:ea typeface="Libre Baskerville"/>
              <a:cs typeface="Libre Baskerville"/>
              <a:sym typeface="Libre Baskerville"/>
            </a:endParaRPr>
          </a:p>
          <a:p>
            <a:pPr indent="0" lvl="0" marL="457200" rtl="0" algn="l">
              <a:lnSpc>
                <a:spcPct val="200000"/>
              </a:lnSpc>
              <a:spcBef>
                <a:spcPts val="0"/>
              </a:spcBef>
              <a:spcAft>
                <a:spcPts val="0"/>
              </a:spcAft>
              <a:buNone/>
            </a:pPr>
            <a:r>
              <a:t/>
            </a:r>
            <a:endParaRPr sz="1200">
              <a:solidFill>
                <a:srgbClr val="FFFFFF"/>
              </a:solidFill>
              <a:latin typeface="Libre Baskerville"/>
              <a:ea typeface="Libre Baskerville"/>
              <a:cs typeface="Libre Baskerville"/>
              <a:sym typeface="Libre Baskerville"/>
            </a:endParaRPr>
          </a:p>
        </p:txBody>
      </p:sp>
      <p:pic>
        <p:nvPicPr>
          <p:cNvPr id="163" name="Google Shape;163;p17"/>
          <p:cNvPicPr preferRelativeResize="0"/>
          <p:nvPr/>
        </p:nvPicPr>
        <p:blipFill>
          <a:blip r:embed="rId3">
            <a:alphaModFix/>
          </a:blip>
          <a:stretch>
            <a:fillRect/>
          </a:stretch>
        </p:blipFill>
        <p:spPr>
          <a:xfrm>
            <a:off x="1011138" y="3050050"/>
            <a:ext cx="3560874" cy="2003000"/>
          </a:xfrm>
          <a:prstGeom prst="rect">
            <a:avLst/>
          </a:prstGeom>
          <a:noFill/>
          <a:ln>
            <a:noFill/>
          </a:ln>
        </p:spPr>
      </p:pic>
      <p:pic>
        <p:nvPicPr>
          <p:cNvPr id="164" name="Google Shape;164;p17"/>
          <p:cNvPicPr preferRelativeResize="0"/>
          <p:nvPr/>
        </p:nvPicPr>
        <p:blipFill>
          <a:blip r:embed="rId4">
            <a:alphaModFix/>
          </a:blip>
          <a:stretch>
            <a:fillRect/>
          </a:stretch>
        </p:blipFill>
        <p:spPr>
          <a:xfrm>
            <a:off x="4572000" y="3050063"/>
            <a:ext cx="3560851" cy="200297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bre Baskerville"/>
                <a:ea typeface="Libre Baskerville"/>
                <a:cs typeface="Libre Baskerville"/>
                <a:sym typeface="Libre Baskerville"/>
              </a:rPr>
              <a:t>The Unpredictable Flight Path of a </a:t>
            </a:r>
            <a:r>
              <a:rPr lang="en">
                <a:latin typeface="Libre Baskerville"/>
                <a:ea typeface="Libre Baskerville"/>
                <a:cs typeface="Libre Baskerville"/>
                <a:sym typeface="Libre Baskerville"/>
              </a:rPr>
              <a:t>Knuckleball</a:t>
            </a:r>
            <a:endParaRPr>
              <a:latin typeface="Libre Baskerville"/>
              <a:ea typeface="Libre Baskerville"/>
              <a:cs typeface="Libre Baskerville"/>
              <a:sym typeface="Libre Baskerville"/>
            </a:endParaRPr>
          </a:p>
        </p:txBody>
      </p:sp>
      <p:sp>
        <p:nvSpPr>
          <p:cNvPr id="170" name="Google Shape;170;p18"/>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1200">
                <a:solidFill>
                  <a:srgbClr val="FFFFFF"/>
                </a:solidFill>
                <a:latin typeface="Libre Baskerville"/>
                <a:ea typeface="Libre Baskerville"/>
                <a:cs typeface="Libre Baskerville"/>
                <a:sym typeface="Libre Baskerville"/>
              </a:rPr>
              <a:t>The knuckleball causes a kármán Vortex Street- which is a string of vortices trailing alternating sides of the ball. The effect is the ball wobbles from side to side and its flight becomes impossible to predict.</a:t>
            </a:r>
            <a:endParaRPr sz="1200">
              <a:solidFill>
                <a:srgbClr val="FFFFFF"/>
              </a:solidFill>
              <a:latin typeface="Libre Baskerville"/>
              <a:ea typeface="Libre Baskerville"/>
              <a:cs typeface="Libre Baskerville"/>
              <a:sym typeface="Libre Baskerville"/>
            </a:endParaRPr>
          </a:p>
        </p:txBody>
      </p:sp>
      <p:pic>
        <p:nvPicPr>
          <p:cNvPr id="171" name="Google Shape;171;p18"/>
          <p:cNvPicPr preferRelativeResize="0"/>
          <p:nvPr/>
        </p:nvPicPr>
        <p:blipFill>
          <a:blip r:embed="rId3">
            <a:alphaModFix/>
          </a:blip>
          <a:stretch>
            <a:fillRect/>
          </a:stretch>
        </p:blipFill>
        <p:spPr>
          <a:xfrm>
            <a:off x="1297494" y="2757850"/>
            <a:ext cx="2533275" cy="1720900"/>
          </a:xfrm>
          <a:prstGeom prst="rect">
            <a:avLst/>
          </a:prstGeom>
          <a:noFill/>
          <a:ln>
            <a:noFill/>
          </a:ln>
        </p:spPr>
      </p:pic>
      <p:pic>
        <p:nvPicPr>
          <p:cNvPr id="172" name="Google Shape;172;p18"/>
          <p:cNvPicPr preferRelativeResize="0"/>
          <p:nvPr/>
        </p:nvPicPr>
        <p:blipFill>
          <a:blip r:embed="rId4">
            <a:alphaModFix/>
          </a:blip>
          <a:stretch>
            <a:fillRect/>
          </a:stretch>
        </p:blipFill>
        <p:spPr>
          <a:xfrm>
            <a:off x="4368950" y="2789894"/>
            <a:ext cx="4419597" cy="1656818"/>
          </a:xfrm>
          <a:prstGeom prst="rect">
            <a:avLst/>
          </a:prstGeom>
          <a:noFill/>
          <a:ln>
            <a:noFill/>
          </a:ln>
        </p:spPr>
      </p:pic>
      <p:sp>
        <p:nvSpPr>
          <p:cNvPr id="173" name="Google Shape;173;p18"/>
          <p:cNvSpPr txBox="1"/>
          <p:nvPr/>
        </p:nvSpPr>
        <p:spPr>
          <a:xfrm>
            <a:off x="1712587" y="4559775"/>
            <a:ext cx="1703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FFFFFF"/>
                </a:solidFill>
                <a:latin typeface="Libre Baskerville"/>
                <a:ea typeface="Libre Baskerville"/>
                <a:cs typeface="Libre Baskerville"/>
                <a:sym typeface="Libre Baskerville"/>
              </a:rPr>
              <a:t>Baseball With Spin</a:t>
            </a:r>
            <a:endParaRPr sz="1200">
              <a:solidFill>
                <a:srgbClr val="FFFFFF"/>
              </a:solidFill>
              <a:latin typeface="Libre Baskerville"/>
              <a:ea typeface="Libre Baskerville"/>
              <a:cs typeface="Libre Baskerville"/>
              <a:sym typeface="Libre Baskerville"/>
            </a:endParaRPr>
          </a:p>
        </p:txBody>
      </p:sp>
      <p:sp>
        <p:nvSpPr>
          <p:cNvPr id="174" name="Google Shape;174;p18"/>
          <p:cNvSpPr txBox="1"/>
          <p:nvPr/>
        </p:nvSpPr>
        <p:spPr>
          <a:xfrm>
            <a:off x="5595050" y="4559775"/>
            <a:ext cx="1967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FFFFFF"/>
                </a:solidFill>
                <a:latin typeface="Libre Baskerville"/>
                <a:ea typeface="Libre Baskerville"/>
                <a:cs typeface="Libre Baskerville"/>
                <a:sym typeface="Libre Baskerville"/>
              </a:rPr>
              <a:t>Baseball Without Spin</a:t>
            </a:r>
            <a:endParaRPr sz="1200">
              <a:solidFill>
                <a:srgbClr val="FFFFFF"/>
              </a:solidFill>
              <a:latin typeface="Libre Baskerville"/>
              <a:ea typeface="Libre Baskerville"/>
              <a:cs typeface="Libre Baskerville"/>
              <a:sym typeface="Libre Baskervill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9"/>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FFFFFF"/>
                </a:solidFill>
                <a:latin typeface="Libre Baskerville"/>
                <a:ea typeface="Libre Baskerville"/>
                <a:cs typeface="Libre Baskerville"/>
                <a:sym typeface="Libre Baskerville"/>
              </a:rPr>
              <a:t>How Baseball Related Physics Is Collected In Major </a:t>
            </a:r>
            <a:r>
              <a:rPr b="1" lang="en">
                <a:solidFill>
                  <a:srgbClr val="FFFFFF"/>
                </a:solidFill>
                <a:latin typeface="Libre Baskerville"/>
                <a:ea typeface="Libre Baskerville"/>
                <a:cs typeface="Libre Baskerville"/>
                <a:sym typeface="Libre Baskerville"/>
              </a:rPr>
              <a:t>League</a:t>
            </a:r>
            <a:r>
              <a:rPr b="1" lang="en">
                <a:solidFill>
                  <a:srgbClr val="FFFFFF"/>
                </a:solidFill>
                <a:latin typeface="Libre Baskerville"/>
                <a:ea typeface="Libre Baskerville"/>
                <a:cs typeface="Libre Baskerville"/>
                <a:sym typeface="Libre Baskerville"/>
              </a:rPr>
              <a:t> Baseball Games</a:t>
            </a:r>
            <a:endParaRPr>
              <a:solidFill>
                <a:srgbClr val="FFFFFF"/>
              </a:solidFill>
              <a:latin typeface="Libre Baskerville"/>
              <a:ea typeface="Libre Baskerville"/>
              <a:cs typeface="Libre Baskerville"/>
              <a:sym typeface="Libre Baskerville"/>
            </a:endParaRPr>
          </a:p>
        </p:txBody>
      </p:sp>
      <p:sp>
        <p:nvSpPr>
          <p:cNvPr id="180" name="Google Shape;180;p19"/>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304800" lvl="0" marL="457200" rtl="0" algn="l">
              <a:lnSpc>
                <a:spcPct val="190000"/>
              </a:lnSpc>
              <a:spcBef>
                <a:spcPts val="0"/>
              </a:spcBef>
              <a:spcAft>
                <a:spcPts val="0"/>
              </a:spcAft>
              <a:buClr>
                <a:srgbClr val="FFFFFF"/>
              </a:buClr>
              <a:buSzPts val="1200"/>
              <a:buFont typeface="Libre Baskerville"/>
              <a:buChar char="●"/>
            </a:pPr>
            <a:r>
              <a:rPr lang="en" sz="1200">
                <a:solidFill>
                  <a:srgbClr val="FFFFFF"/>
                </a:solidFill>
                <a:latin typeface="Libre Baskerville"/>
                <a:ea typeface="Libre Baskerville"/>
                <a:cs typeface="Libre Baskerville"/>
                <a:sym typeface="Libre Baskerville"/>
              </a:rPr>
              <a:t>The system features the use of sensors from Hawk-Eye Innovations and online resources provided by Google Cloud</a:t>
            </a:r>
            <a:endParaRPr sz="1200">
              <a:solidFill>
                <a:srgbClr val="FFFFFF"/>
              </a:solidFill>
              <a:latin typeface="Libre Baskerville"/>
              <a:ea typeface="Libre Baskerville"/>
              <a:cs typeface="Libre Baskerville"/>
              <a:sym typeface="Libre Baskerville"/>
            </a:endParaRPr>
          </a:p>
          <a:p>
            <a:pPr indent="-304800" lvl="0" marL="457200" rtl="0" algn="l">
              <a:lnSpc>
                <a:spcPct val="190000"/>
              </a:lnSpc>
              <a:spcBef>
                <a:spcPts val="0"/>
              </a:spcBef>
              <a:spcAft>
                <a:spcPts val="0"/>
              </a:spcAft>
              <a:buClr>
                <a:srgbClr val="FFFFFF"/>
              </a:buClr>
              <a:buSzPts val="1200"/>
              <a:buFont typeface="Libre Baskerville"/>
              <a:buChar char="●"/>
            </a:pPr>
            <a:r>
              <a:rPr lang="en" sz="1200">
                <a:solidFill>
                  <a:srgbClr val="FFFFFF"/>
                </a:solidFill>
                <a:latin typeface="Libre Baskerville"/>
                <a:ea typeface="Libre Baskerville"/>
                <a:cs typeface="Libre Baskerville"/>
                <a:sym typeface="Libre Baskerville"/>
              </a:rPr>
              <a:t>The Hawk-Eye optical sensors are positioned in 12 locations throughout the ballpark (baseball stadium). Five of the cameras which are designated for pitch tracking, normally operate at 100 frames per second. The other seven cameras are used for tracking batted balls and players; these cameras operate at 50 frames per second. </a:t>
            </a:r>
            <a:endParaRPr sz="1200">
              <a:solidFill>
                <a:srgbClr val="FFFFFF"/>
              </a:solidFill>
              <a:latin typeface="Libre Baskerville"/>
              <a:ea typeface="Libre Baskerville"/>
              <a:cs typeface="Libre Baskerville"/>
              <a:sym typeface="Libre Baskerville"/>
            </a:endParaRPr>
          </a:p>
          <a:p>
            <a:pPr indent="-304800" lvl="0" marL="457200" rtl="0" algn="l">
              <a:lnSpc>
                <a:spcPct val="190000"/>
              </a:lnSpc>
              <a:spcBef>
                <a:spcPts val="0"/>
              </a:spcBef>
              <a:spcAft>
                <a:spcPts val="0"/>
              </a:spcAft>
              <a:buClr>
                <a:srgbClr val="FFFFFF"/>
              </a:buClr>
              <a:buSzPts val="1200"/>
              <a:buFont typeface="Libre Baskerville"/>
              <a:buChar char="●"/>
            </a:pPr>
            <a:r>
              <a:rPr lang="en" sz="1200">
                <a:solidFill>
                  <a:srgbClr val="FFFFFF"/>
                </a:solidFill>
                <a:latin typeface="Libre Baskerville"/>
                <a:ea typeface="Libre Baskerville"/>
                <a:cs typeface="Libre Baskerville"/>
                <a:sym typeface="Libre Baskerville"/>
              </a:rPr>
              <a:t>Replaced the Trackman Chyronhego system</a:t>
            </a:r>
            <a:endParaRPr sz="1200">
              <a:solidFill>
                <a:srgbClr val="FFFFFF"/>
              </a:solidFill>
              <a:latin typeface="Libre Baskerville"/>
              <a:ea typeface="Libre Baskerville"/>
              <a:cs typeface="Libre Baskerville"/>
              <a:sym typeface="Libre Baskerville"/>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rgbClr val="FFFFFF"/>
                </a:solidFill>
                <a:latin typeface="Libre Baskerville"/>
                <a:ea typeface="Libre Baskerville"/>
                <a:cs typeface="Libre Baskerville"/>
                <a:sym typeface="Libre Baskerville"/>
              </a:rPr>
              <a:t>O</a:t>
            </a:r>
            <a:r>
              <a:rPr lang="en">
                <a:solidFill>
                  <a:srgbClr val="FFFFFF"/>
                </a:solidFill>
                <a:latin typeface="Libre Baskerville"/>
                <a:ea typeface="Libre Baskerville"/>
                <a:cs typeface="Libre Baskerville"/>
                <a:sym typeface="Libre Baskerville"/>
              </a:rPr>
              <a:t>ptical Sensors Throughout The Baseball Stadium </a:t>
            </a:r>
            <a:endParaRPr>
              <a:solidFill>
                <a:srgbClr val="FFFFFF"/>
              </a:solidFill>
              <a:latin typeface="Libre Baskerville"/>
              <a:ea typeface="Libre Baskerville"/>
              <a:cs typeface="Libre Baskerville"/>
              <a:sym typeface="Libre Baskerville"/>
            </a:endParaRPr>
          </a:p>
        </p:txBody>
      </p:sp>
      <p:sp>
        <p:nvSpPr>
          <p:cNvPr id="186" name="Google Shape;186;p20"/>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FFFFFF"/>
                </a:solidFill>
                <a:latin typeface="Libre Baskerville"/>
                <a:ea typeface="Libre Baskerville"/>
                <a:cs typeface="Libre Baskerville"/>
                <a:sym typeface="Libre Baskerville"/>
              </a:rPr>
              <a:t>The Hawk-Eye technology collects baseball related data such as: Arm Strengt</a:t>
            </a:r>
            <a:r>
              <a:rPr lang="en" sz="1200">
                <a:solidFill>
                  <a:srgbClr val="FFFFFF"/>
                </a:solidFill>
                <a:latin typeface="Libre Baskerville"/>
                <a:ea typeface="Libre Baskerville"/>
                <a:cs typeface="Libre Baskerville"/>
                <a:sym typeface="Libre Baskerville"/>
              </a:rPr>
              <a:t>h, </a:t>
            </a:r>
            <a:r>
              <a:rPr lang="en" sz="1200">
                <a:solidFill>
                  <a:srgbClr val="FFFFFF"/>
                </a:solidFill>
                <a:latin typeface="Libre Baskerville"/>
                <a:ea typeface="Libre Baskerville"/>
                <a:cs typeface="Libre Baskerville"/>
                <a:sym typeface="Libre Baskerville"/>
              </a:rPr>
              <a:t>Base-to-base Time, Distance Covered, Extension, Exit Velocity, Launch Angle, Lead Distance, Pitch Velocity, Pop Time, Spin Rate. Metrics include: Barrels, Catch Probability, Expected Batting Average (xBA), Expected Weighted On-base Average (xwOBA), Outs Above Average (OAA), Sprint Speed</a:t>
            </a:r>
            <a:endParaRPr sz="1200">
              <a:solidFill>
                <a:srgbClr val="FFFFFF"/>
              </a:solidFill>
              <a:latin typeface="Libre Baskerville"/>
              <a:ea typeface="Libre Baskerville"/>
              <a:cs typeface="Libre Baskerville"/>
              <a:sym typeface="Libre Baskerville"/>
            </a:endParaRPr>
          </a:p>
          <a:p>
            <a:pPr indent="0" lvl="0" marL="0" rtl="0" algn="l">
              <a:lnSpc>
                <a:spcPct val="115000"/>
              </a:lnSpc>
              <a:spcBef>
                <a:spcPts val="0"/>
              </a:spcBef>
              <a:spcAft>
                <a:spcPts val="0"/>
              </a:spcAft>
              <a:buNone/>
            </a:pPr>
            <a:r>
              <a:t/>
            </a:r>
            <a:endParaRPr sz="1200">
              <a:solidFill>
                <a:srgbClr val="FFFFFF"/>
              </a:solidFill>
              <a:latin typeface="Libre Baskerville"/>
              <a:ea typeface="Libre Baskerville"/>
              <a:cs typeface="Libre Baskerville"/>
              <a:sym typeface="Libre Baskerville"/>
            </a:endParaRPr>
          </a:p>
          <a:p>
            <a:pPr indent="0" lvl="0" marL="0" rtl="0" algn="l">
              <a:lnSpc>
                <a:spcPct val="115000"/>
              </a:lnSpc>
              <a:spcBef>
                <a:spcPts val="0"/>
              </a:spcBef>
              <a:spcAft>
                <a:spcPts val="1200"/>
              </a:spcAft>
              <a:buNone/>
            </a:pPr>
            <a:r>
              <a:t/>
            </a:r>
            <a:endParaRPr sz="1200">
              <a:solidFill>
                <a:srgbClr val="FFFFFF"/>
              </a:solidFill>
              <a:latin typeface="Libre Baskerville"/>
              <a:ea typeface="Libre Baskerville"/>
              <a:cs typeface="Libre Baskerville"/>
              <a:sym typeface="Libre Baskerville"/>
            </a:endParaRPr>
          </a:p>
        </p:txBody>
      </p:sp>
      <p:pic>
        <p:nvPicPr>
          <p:cNvPr id="187" name="Google Shape;187;p20"/>
          <p:cNvPicPr preferRelativeResize="0"/>
          <p:nvPr/>
        </p:nvPicPr>
        <p:blipFill>
          <a:blip r:embed="rId3">
            <a:alphaModFix/>
          </a:blip>
          <a:stretch>
            <a:fillRect/>
          </a:stretch>
        </p:blipFill>
        <p:spPr>
          <a:xfrm>
            <a:off x="1297500" y="2935700"/>
            <a:ext cx="2952750" cy="1543050"/>
          </a:xfrm>
          <a:prstGeom prst="rect">
            <a:avLst/>
          </a:prstGeom>
          <a:noFill/>
          <a:ln>
            <a:noFill/>
          </a:ln>
        </p:spPr>
      </p:pic>
      <p:pic>
        <p:nvPicPr>
          <p:cNvPr id="188" name="Google Shape;188;p20"/>
          <p:cNvPicPr preferRelativeResize="0"/>
          <p:nvPr/>
        </p:nvPicPr>
        <p:blipFill>
          <a:blip r:embed="rId4">
            <a:alphaModFix/>
          </a:blip>
          <a:stretch>
            <a:fillRect/>
          </a:stretch>
        </p:blipFill>
        <p:spPr>
          <a:xfrm>
            <a:off x="5478900" y="2907125"/>
            <a:ext cx="2857500" cy="1600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1"/>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Libre Baskerville"/>
                <a:ea typeface="Libre Baskerville"/>
                <a:cs typeface="Libre Baskerville"/>
                <a:sym typeface="Libre Baskerville"/>
              </a:rPr>
              <a:t>Fun Facts on Hawk-Eye</a:t>
            </a:r>
            <a:endParaRPr>
              <a:latin typeface="Libre Baskerville"/>
              <a:ea typeface="Libre Baskerville"/>
              <a:cs typeface="Libre Baskerville"/>
              <a:sym typeface="Libre Baskerville"/>
            </a:endParaRPr>
          </a:p>
        </p:txBody>
      </p:sp>
      <p:sp>
        <p:nvSpPr>
          <p:cNvPr id="194" name="Google Shape;194;p21"/>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311150" lvl="0" marL="457200" rtl="0" algn="l">
              <a:lnSpc>
                <a:spcPct val="200000"/>
              </a:lnSpc>
              <a:spcBef>
                <a:spcPts val="0"/>
              </a:spcBef>
              <a:spcAft>
                <a:spcPts val="0"/>
              </a:spcAft>
              <a:buClr>
                <a:srgbClr val="FFFFFF"/>
              </a:buClr>
              <a:buSzPts val="1300"/>
              <a:buFont typeface="Libre Baskerville"/>
              <a:buChar char="●"/>
            </a:pPr>
            <a:r>
              <a:rPr lang="en" sz="1200">
                <a:solidFill>
                  <a:srgbClr val="FFFFFF"/>
                </a:solidFill>
                <a:latin typeface="Libre Baskerville"/>
                <a:ea typeface="Libre Baskerville"/>
                <a:cs typeface="Libre Baskerville"/>
                <a:sym typeface="Libre Baskerville"/>
              </a:rPr>
              <a:t>Hawk-Eye is best known for its use in professional tennis matches since 2006</a:t>
            </a:r>
            <a:endParaRPr sz="1200">
              <a:solidFill>
                <a:srgbClr val="FFFFFF"/>
              </a:solidFill>
              <a:latin typeface="Libre Baskerville"/>
              <a:ea typeface="Libre Baskerville"/>
              <a:cs typeface="Libre Baskerville"/>
              <a:sym typeface="Libre Baskerville"/>
            </a:endParaRPr>
          </a:p>
          <a:p>
            <a:pPr indent="0" lvl="0" marL="457200" rtl="0" algn="l">
              <a:lnSpc>
                <a:spcPct val="200000"/>
              </a:lnSpc>
              <a:spcBef>
                <a:spcPts val="0"/>
              </a:spcBef>
              <a:spcAft>
                <a:spcPts val="0"/>
              </a:spcAft>
              <a:buNone/>
            </a:pPr>
            <a:r>
              <a:t/>
            </a:r>
            <a:endParaRPr sz="1200">
              <a:solidFill>
                <a:srgbClr val="FFFFFF"/>
              </a:solidFill>
              <a:latin typeface="Libre Baskerville"/>
              <a:ea typeface="Libre Baskerville"/>
              <a:cs typeface="Libre Baskerville"/>
              <a:sym typeface="Libre Baskerville"/>
            </a:endParaRPr>
          </a:p>
          <a:p>
            <a:pPr indent="-304800" lvl="0" marL="457200" rtl="0" algn="l">
              <a:lnSpc>
                <a:spcPct val="200000"/>
              </a:lnSpc>
              <a:spcBef>
                <a:spcPts val="0"/>
              </a:spcBef>
              <a:spcAft>
                <a:spcPts val="0"/>
              </a:spcAft>
              <a:buClr>
                <a:srgbClr val="FFFFFF"/>
              </a:buClr>
              <a:buSzPts val="1200"/>
              <a:buFont typeface="Libre Baskerville"/>
              <a:buChar char="●"/>
            </a:pPr>
            <a:r>
              <a:rPr lang="en" sz="1200">
                <a:solidFill>
                  <a:srgbClr val="FFFFFF"/>
                </a:solidFill>
                <a:latin typeface="Libre Baskerville"/>
                <a:ea typeface="Libre Baskerville"/>
                <a:cs typeface="Libre Baskerville"/>
                <a:sym typeface="Libre Baskerville"/>
              </a:rPr>
              <a:t>Hawk-Eye's optical tracking system and vision-processing technology enable live </a:t>
            </a:r>
            <a:endParaRPr sz="1200">
              <a:solidFill>
                <a:srgbClr val="FFFFFF"/>
              </a:solidFill>
              <a:latin typeface="Libre Baskerville"/>
              <a:ea typeface="Libre Baskerville"/>
              <a:cs typeface="Libre Baskerville"/>
              <a:sym typeface="Libre Baskerville"/>
            </a:endParaRPr>
          </a:p>
          <a:p>
            <a:pPr indent="0" lvl="0" marL="457200" rtl="0" algn="l">
              <a:lnSpc>
                <a:spcPct val="200000"/>
              </a:lnSpc>
              <a:spcBef>
                <a:spcPts val="0"/>
              </a:spcBef>
              <a:spcAft>
                <a:spcPts val="0"/>
              </a:spcAft>
              <a:buNone/>
            </a:pPr>
            <a:r>
              <a:rPr lang="en" sz="1200">
                <a:solidFill>
                  <a:srgbClr val="FFFFFF"/>
                </a:solidFill>
                <a:latin typeface="Libre Baskerville"/>
                <a:ea typeface="Libre Baskerville"/>
                <a:cs typeface="Libre Baskerville"/>
                <a:sym typeface="Libre Baskerville"/>
              </a:rPr>
              <a:t>ball and player tracking to +/- 0.1 inch accuracy with full-field coverage</a:t>
            </a:r>
            <a:endParaRPr sz="1200">
              <a:solidFill>
                <a:srgbClr val="FFFFFF"/>
              </a:solidFill>
              <a:latin typeface="Libre Baskerville"/>
              <a:ea typeface="Libre Baskerville"/>
              <a:cs typeface="Libre Baskerville"/>
              <a:sym typeface="Libre Baskerville"/>
            </a:endParaRPr>
          </a:p>
          <a:p>
            <a:pPr indent="0" lvl="0" marL="457200" rtl="0" algn="l">
              <a:lnSpc>
                <a:spcPct val="200000"/>
              </a:lnSpc>
              <a:spcBef>
                <a:spcPts val="0"/>
              </a:spcBef>
              <a:spcAft>
                <a:spcPts val="0"/>
              </a:spcAft>
              <a:buNone/>
            </a:pPr>
            <a:r>
              <a:t/>
            </a:r>
            <a:endParaRPr sz="1200">
              <a:solidFill>
                <a:srgbClr val="FFFFFF"/>
              </a:solidFill>
              <a:latin typeface="Libre Baskerville"/>
              <a:ea typeface="Libre Baskerville"/>
              <a:cs typeface="Libre Baskerville"/>
              <a:sym typeface="Libre Baskerville"/>
            </a:endParaRPr>
          </a:p>
          <a:p>
            <a:pPr indent="-304800" lvl="0" marL="457200" rtl="0" algn="l">
              <a:lnSpc>
                <a:spcPct val="200000"/>
              </a:lnSpc>
              <a:spcBef>
                <a:spcPts val="0"/>
              </a:spcBef>
              <a:spcAft>
                <a:spcPts val="0"/>
              </a:spcAft>
              <a:buClr>
                <a:srgbClr val="FFFFFF"/>
              </a:buClr>
              <a:buSzPts val="1200"/>
              <a:buFont typeface="Libre Baskerville"/>
              <a:buChar char="●"/>
            </a:pPr>
            <a:r>
              <a:rPr lang="en" sz="1200">
                <a:solidFill>
                  <a:srgbClr val="FFFFFF"/>
                </a:solidFill>
                <a:latin typeface="Libre Baskerville"/>
                <a:ea typeface="Libre Baskerville"/>
                <a:cs typeface="Libre Baskerville"/>
                <a:sym typeface="Libre Baskerville"/>
              </a:rPr>
              <a:t>The tennis system </a:t>
            </a:r>
            <a:r>
              <a:rPr lang="en" sz="1200">
                <a:solidFill>
                  <a:srgbClr val="FFFFFF"/>
                </a:solidFill>
                <a:latin typeface="Libre Baskerville"/>
                <a:ea typeface="Libre Baskerville"/>
                <a:cs typeface="Libre Baskerville"/>
                <a:sym typeface="Libre Baskerville"/>
              </a:rPr>
              <a:t>reportedly</a:t>
            </a:r>
            <a:r>
              <a:rPr lang="en" sz="1200">
                <a:solidFill>
                  <a:srgbClr val="FFFFFF"/>
                </a:solidFill>
                <a:latin typeface="Libre Baskerville"/>
                <a:ea typeface="Libre Baskerville"/>
                <a:cs typeface="Libre Baskerville"/>
                <a:sym typeface="Libre Baskerville"/>
              </a:rPr>
              <a:t> costs upwards of $60,000, the system used in Major </a:t>
            </a:r>
            <a:r>
              <a:rPr lang="en" sz="1200">
                <a:solidFill>
                  <a:srgbClr val="FFFFFF"/>
                </a:solidFill>
                <a:latin typeface="Libre Baskerville"/>
                <a:ea typeface="Libre Baskerville"/>
                <a:cs typeface="Libre Baskerville"/>
                <a:sym typeface="Libre Baskerville"/>
              </a:rPr>
              <a:t>League</a:t>
            </a:r>
            <a:r>
              <a:rPr lang="en" sz="1200">
                <a:solidFill>
                  <a:srgbClr val="FFFFFF"/>
                </a:solidFill>
                <a:latin typeface="Libre Baskerville"/>
                <a:ea typeface="Libre Baskerville"/>
                <a:cs typeface="Libre Baskerville"/>
                <a:sym typeface="Libre Baskerville"/>
              </a:rPr>
              <a:t> Baseball most likely costs much more </a:t>
            </a:r>
            <a:endParaRPr sz="1200">
              <a:solidFill>
                <a:srgbClr val="FFFFFF"/>
              </a:solidFill>
              <a:latin typeface="Libre Baskerville"/>
              <a:ea typeface="Libre Baskerville"/>
              <a:cs typeface="Libre Baskerville"/>
              <a:sym typeface="Libre Baskervill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2"/>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lang="en">
                <a:latin typeface="Libre Baskerville"/>
                <a:ea typeface="Libre Baskerville"/>
                <a:cs typeface="Libre Baskerville"/>
                <a:sym typeface="Libre Baskerville"/>
              </a:rPr>
              <a:t>Statcast In Major League Baseball Games</a:t>
            </a:r>
            <a:endParaRPr>
              <a:latin typeface="Libre Baskerville"/>
              <a:ea typeface="Libre Baskerville"/>
              <a:cs typeface="Libre Baskerville"/>
              <a:sym typeface="Libre Baskerville"/>
            </a:endParaRPr>
          </a:p>
        </p:txBody>
      </p:sp>
      <p:sp>
        <p:nvSpPr>
          <p:cNvPr id="200" name="Google Shape;200;p22"/>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457200" lvl="0" marL="914400" rtl="0" algn="l">
              <a:spcBef>
                <a:spcPts val="0"/>
              </a:spcBef>
              <a:spcAft>
                <a:spcPts val="0"/>
              </a:spcAft>
              <a:buNone/>
            </a:pPr>
            <a:r>
              <a:rPr lang="en" u="sng">
                <a:solidFill>
                  <a:schemeClr val="hlink"/>
                </a:solidFill>
                <a:hlinkClick r:id="rId3"/>
              </a:rPr>
              <a:t>Statcast In Major League Baseball Video Link</a:t>
            </a:r>
            <a:endParaRPr/>
          </a:p>
          <a:p>
            <a:pPr indent="0" lvl="0" marL="0" rtl="0" algn="l">
              <a:spcBef>
                <a:spcPts val="1200"/>
              </a:spcBef>
              <a:spcAft>
                <a:spcPts val="1200"/>
              </a:spcAft>
              <a:buNone/>
            </a:pPr>
            <a:r>
              <a:t/>
            </a:r>
            <a:endParaRPr/>
          </a:p>
        </p:txBody>
      </p:sp>
      <p:pic>
        <p:nvPicPr>
          <p:cNvPr id="201" name="Google Shape;201;p22"/>
          <p:cNvPicPr preferRelativeResize="0"/>
          <p:nvPr/>
        </p:nvPicPr>
        <p:blipFill>
          <a:blip r:embed="rId4">
            <a:alphaModFix/>
          </a:blip>
          <a:stretch>
            <a:fillRect/>
          </a:stretch>
        </p:blipFill>
        <p:spPr>
          <a:xfrm>
            <a:off x="2089538" y="2058728"/>
            <a:ext cx="4964924" cy="2792774"/>
          </a:xfrm>
          <a:prstGeom prst="rect">
            <a:avLst/>
          </a:prstGeom>
          <a:noFill/>
          <a:ln>
            <a:noFill/>
          </a:ln>
        </p:spPr>
      </p:pic>
      <p:sp>
        <p:nvSpPr>
          <p:cNvPr id="202" name="Google Shape;202;p22"/>
          <p:cNvSpPr txBox="1"/>
          <p:nvPr/>
        </p:nvSpPr>
        <p:spPr>
          <a:xfrm>
            <a:off x="429450" y="2406950"/>
            <a:ext cx="1218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FFFFFF"/>
                </a:solidFill>
                <a:latin typeface="Libre Baskerville"/>
                <a:ea typeface="Libre Baskerville"/>
                <a:cs typeface="Libre Baskerville"/>
                <a:sym typeface="Libre Baskerville"/>
              </a:rPr>
              <a:t>Statcast Data</a:t>
            </a:r>
            <a:endParaRPr sz="1200">
              <a:solidFill>
                <a:srgbClr val="FFFFFF"/>
              </a:solidFill>
              <a:latin typeface="Libre Baskerville"/>
              <a:ea typeface="Libre Baskerville"/>
              <a:cs typeface="Libre Baskerville"/>
              <a:sym typeface="Libre Baskerville"/>
            </a:endParaRPr>
          </a:p>
        </p:txBody>
      </p:sp>
      <p:cxnSp>
        <p:nvCxnSpPr>
          <p:cNvPr id="203" name="Google Shape;203;p22"/>
          <p:cNvCxnSpPr/>
          <p:nvPr/>
        </p:nvCxnSpPr>
        <p:spPr>
          <a:xfrm>
            <a:off x="791150" y="2776250"/>
            <a:ext cx="1146300" cy="80100"/>
          </a:xfrm>
          <a:prstGeom prst="straightConnector1">
            <a:avLst/>
          </a:prstGeom>
          <a:noFill/>
          <a:ln cap="flat" cmpd="sng" w="38100">
            <a:solidFill>
              <a:schemeClr val="dk2"/>
            </a:solidFill>
            <a:prstDash val="solid"/>
            <a:round/>
            <a:headEnd len="med" w="med" type="non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3"/>
          <p:cNvSpPr txBox="1"/>
          <p:nvPr>
            <p:ph type="title"/>
          </p:nvPr>
        </p:nvSpPr>
        <p:spPr>
          <a:xfrm>
            <a:off x="1218450" y="393750"/>
            <a:ext cx="7320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bre Baskerville"/>
                <a:ea typeface="Libre Baskerville"/>
                <a:cs typeface="Libre Baskerville"/>
                <a:sym typeface="Libre Baskerville"/>
              </a:rPr>
              <a:t>Catching Advantage From Physics Knowledge </a:t>
            </a:r>
            <a:endParaRPr>
              <a:latin typeface="Libre Baskerville"/>
              <a:ea typeface="Libre Baskerville"/>
              <a:cs typeface="Libre Baskerville"/>
              <a:sym typeface="Libre Baskerville"/>
            </a:endParaRPr>
          </a:p>
        </p:txBody>
      </p:sp>
      <p:pic>
        <p:nvPicPr>
          <p:cNvPr id="209" name="Google Shape;209;p23" title="NS15.mp4">
            <a:hlinkClick r:id="rId3"/>
          </p:cNvPr>
          <p:cNvPicPr preferRelativeResize="0"/>
          <p:nvPr/>
        </p:nvPicPr>
        <p:blipFill>
          <a:blip r:embed="rId4">
            <a:alphaModFix/>
          </a:blip>
          <a:stretch>
            <a:fillRect/>
          </a:stretch>
        </p:blipFill>
        <p:spPr>
          <a:xfrm>
            <a:off x="2229663" y="1149375"/>
            <a:ext cx="5061374" cy="3796025"/>
          </a:xfrm>
          <a:prstGeom prst="rect">
            <a:avLst/>
          </a:prstGeom>
          <a:noFill/>
          <a:ln>
            <a:noFill/>
          </a:ln>
        </p:spPr>
      </p:pic>
      <p:sp>
        <p:nvSpPr>
          <p:cNvPr id="210" name="Google Shape;210;p23"/>
          <p:cNvSpPr txBox="1"/>
          <p:nvPr/>
        </p:nvSpPr>
        <p:spPr>
          <a:xfrm>
            <a:off x="39950" y="1388250"/>
            <a:ext cx="21573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FFFFFF"/>
                </a:solidFill>
                <a:latin typeface="Libre Baskerville"/>
                <a:ea typeface="Libre Baskerville"/>
                <a:cs typeface="Libre Baskerville"/>
                <a:sym typeface="Libre Baskerville"/>
              </a:rPr>
              <a:t>Even if they </a:t>
            </a:r>
            <a:r>
              <a:rPr lang="en" sz="1200">
                <a:solidFill>
                  <a:schemeClr val="lt1"/>
                </a:solidFill>
                <a:latin typeface="Libre Baskerville"/>
                <a:ea typeface="Libre Baskerville"/>
                <a:cs typeface="Libre Baskerville"/>
                <a:sym typeface="Libre Baskerville"/>
              </a:rPr>
              <a:t>know it or not, </a:t>
            </a:r>
            <a:r>
              <a:rPr lang="en" sz="1200">
                <a:solidFill>
                  <a:srgbClr val="FFFFFF"/>
                </a:solidFill>
                <a:latin typeface="Libre Baskerville"/>
                <a:ea typeface="Libre Baskerville"/>
                <a:cs typeface="Libre Baskerville"/>
                <a:sym typeface="Libre Baskerville"/>
              </a:rPr>
              <a:t>catchers have a high knowledge of physics </a:t>
            </a:r>
            <a:r>
              <a:rPr lang="en" sz="1200">
                <a:solidFill>
                  <a:srgbClr val="FFFFFF"/>
                </a:solidFill>
                <a:latin typeface="Libre Baskerville"/>
                <a:ea typeface="Libre Baskerville"/>
                <a:cs typeface="Libre Baskerville"/>
                <a:sym typeface="Libre Baskerville"/>
              </a:rPr>
              <a:t>especially</a:t>
            </a:r>
            <a:r>
              <a:rPr lang="en" sz="1200">
                <a:solidFill>
                  <a:srgbClr val="FFFFFF"/>
                </a:solidFill>
                <a:latin typeface="Libre Baskerville"/>
                <a:ea typeface="Libre Baskerville"/>
                <a:cs typeface="Libre Baskerville"/>
                <a:sym typeface="Libre Baskerville"/>
              </a:rPr>
              <a:t> projectile motion. We use this knowledge to predict the eventual location of the pitch so we can position ourselves in a better location to help ‘steal strikes’- make a ball look like a strike to the umpire, this helps our team win games one pitch at a time.</a:t>
            </a:r>
            <a:endParaRPr baseline="30000" sz="1200">
              <a:solidFill>
                <a:srgbClr val="FFFFFF"/>
              </a:solidFill>
              <a:latin typeface="Libre Baskerville"/>
              <a:ea typeface="Libre Baskerville"/>
              <a:cs typeface="Libre Baskerville"/>
              <a:sym typeface="Libre Baskerville"/>
            </a:endParaRPr>
          </a:p>
        </p:txBody>
      </p:sp>
      <p:sp>
        <p:nvSpPr>
          <p:cNvPr id="211" name="Google Shape;211;p23"/>
          <p:cNvSpPr txBox="1"/>
          <p:nvPr/>
        </p:nvSpPr>
        <p:spPr>
          <a:xfrm>
            <a:off x="7420625" y="1228450"/>
            <a:ext cx="16380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FFFFFF"/>
                </a:solidFill>
                <a:latin typeface="Libre Baskerville"/>
                <a:ea typeface="Libre Baskerville"/>
                <a:cs typeface="Libre Baskerville"/>
                <a:sym typeface="Libre Baskerville"/>
              </a:rPr>
              <a:t>This is me in a training session with my catching coach!</a:t>
            </a:r>
            <a:endParaRPr sz="1200">
              <a:solidFill>
                <a:srgbClr val="FFFFFF"/>
              </a:solidFill>
              <a:latin typeface="Libre Baskerville"/>
              <a:ea typeface="Libre Baskerville"/>
              <a:cs typeface="Libre Baskerville"/>
              <a:sym typeface="Libre Baskervill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1000"/>
                                        <p:tgtEl>
                                          <p:spTgt spid="2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4"/>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Libre Baskerville"/>
                <a:ea typeface="Libre Baskerville"/>
                <a:cs typeface="Libre Baskerville"/>
                <a:sym typeface="Libre Baskerville"/>
              </a:rPr>
              <a:t>References</a:t>
            </a:r>
            <a:r>
              <a:rPr lang="en">
                <a:latin typeface="Libre Baskerville"/>
                <a:ea typeface="Libre Baskerville"/>
                <a:cs typeface="Libre Baskerville"/>
                <a:sym typeface="Libre Baskerville"/>
              </a:rPr>
              <a:t> </a:t>
            </a:r>
            <a:endParaRPr>
              <a:latin typeface="Libre Baskerville"/>
              <a:ea typeface="Libre Baskerville"/>
              <a:cs typeface="Libre Baskerville"/>
              <a:sym typeface="Libre Baskerville"/>
            </a:endParaRPr>
          </a:p>
        </p:txBody>
      </p:sp>
      <p:sp>
        <p:nvSpPr>
          <p:cNvPr id="217" name="Google Shape;217;p2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None/>
            </a:pPr>
            <a:r>
              <a:rPr lang="en" sz="1200">
                <a:solidFill>
                  <a:srgbClr val="FFFFFF"/>
                </a:solidFill>
                <a:latin typeface="Arial"/>
                <a:ea typeface="Arial"/>
                <a:cs typeface="Arial"/>
                <a:sym typeface="Arial"/>
              </a:rPr>
              <a:t>Baseball. (n.d.). Hawk-Eye. Retrieved January 10, 2021, from </a:t>
            </a:r>
            <a:r>
              <a:rPr lang="en" sz="1200" u="sng">
                <a:solidFill>
                  <a:srgbClr val="FFFFFF"/>
                </a:solidFill>
                <a:latin typeface="Arial"/>
                <a:ea typeface="Arial"/>
                <a:cs typeface="Arial"/>
                <a:sym typeface="Arial"/>
                <a:hlinkClick r:id="rId3">
                  <a:extLst>
                    <a:ext uri="{A12FA001-AC4F-418D-AE19-62706E023703}">
                      <ahyp:hlinkClr val="tx"/>
                    </a:ext>
                  </a:extLst>
                </a:hlinkClick>
              </a:rPr>
              <a:t>https://www.hawkeyeinnovations.com/sports/baseball</a:t>
            </a:r>
            <a:r>
              <a:rPr lang="en" sz="1200">
                <a:solidFill>
                  <a:srgbClr val="FFFFFF"/>
                </a:solidFill>
                <a:latin typeface="Arial"/>
                <a:ea typeface="Arial"/>
                <a:cs typeface="Arial"/>
                <a:sym typeface="Arial"/>
              </a:rPr>
              <a:t> </a:t>
            </a:r>
            <a:endParaRPr sz="1200">
              <a:solidFill>
                <a:srgbClr val="FFFFFF"/>
              </a:solidFill>
              <a:latin typeface="Arial"/>
              <a:ea typeface="Arial"/>
              <a:cs typeface="Arial"/>
              <a:sym typeface="Arial"/>
            </a:endParaRPr>
          </a:p>
          <a:p>
            <a:pPr indent="457200" lvl="0" marL="0" rtl="0" algn="l">
              <a:lnSpc>
                <a:spcPct val="200000"/>
              </a:lnSpc>
              <a:spcBef>
                <a:spcPts val="0"/>
              </a:spcBef>
              <a:spcAft>
                <a:spcPts val="0"/>
              </a:spcAft>
              <a:buNone/>
            </a:pPr>
            <a:r>
              <a:rPr lang="en" sz="1200">
                <a:solidFill>
                  <a:srgbClr val="FFFFFF"/>
                </a:solidFill>
                <a:latin typeface="Arial"/>
                <a:ea typeface="Arial"/>
                <a:cs typeface="Arial"/>
                <a:sym typeface="Arial"/>
              </a:rPr>
              <a:t>Launch Angle (LA). (n.d.). MLB. Retrieved January 10, 2021, from </a:t>
            </a:r>
            <a:r>
              <a:rPr lang="en" sz="1200" u="sng">
                <a:solidFill>
                  <a:srgbClr val="FFFFFF"/>
                </a:solidFill>
                <a:latin typeface="Arial"/>
                <a:ea typeface="Arial"/>
                <a:cs typeface="Arial"/>
                <a:sym typeface="Arial"/>
                <a:hlinkClick r:id="rId4">
                  <a:extLst>
                    <a:ext uri="{A12FA001-AC4F-418D-AE19-62706E023703}">
                      <ahyp:hlinkClr val="tx"/>
                    </a:ext>
                  </a:extLst>
                </a:hlinkClick>
              </a:rPr>
              <a:t>http://m.mlb.com/glossary/statcast/launch-angle#:~:text=Launch%20Angle%20represents%20the%20vertical,by%20all%20Batted%20Ball%20Events</a:t>
            </a:r>
            <a:r>
              <a:rPr lang="en" sz="1200">
                <a:solidFill>
                  <a:srgbClr val="FFFFFF"/>
                </a:solidFill>
                <a:latin typeface="Arial"/>
                <a:ea typeface="Arial"/>
                <a:cs typeface="Arial"/>
                <a:sym typeface="Arial"/>
              </a:rPr>
              <a:t> </a:t>
            </a:r>
            <a:endParaRPr sz="1200">
              <a:solidFill>
                <a:srgbClr val="FFFFFF"/>
              </a:solidFill>
              <a:latin typeface="Arial"/>
              <a:ea typeface="Arial"/>
              <a:cs typeface="Arial"/>
              <a:sym typeface="Arial"/>
            </a:endParaRPr>
          </a:p>
          <a:p>
            <a:pPr indent="457200" lvl="0" marL="0" rtl="0" algn="l">
              <a:lnSpc>
                <a:spcPct val="200000"/>
              </a:lnSpc>
              <a:spcBef>
                <a:spcPts val="0"/>
              </a:spcBef>
              <a:spcAft>
                <a:spcPts val="0"/>
              </a:spcAft>
              <a:buNone/>
            </a:pPr>
            <a:r>
              <a:rPr lang="en" sz="1200">
                <a:solidFill>
                  <a:srgbClr val="FFFFFF"/>
                </a:solidFill>
                <a:latin typeface="Arial"/>
                <a:ea typeface="Arial"/>
                <a:cs typeface="Arial"/>
                <a:sym typeface="Arial"/>
              </a:rPr>
              <a:t>MLB. (2019, July 8). 2019 Home Run Derby [Dataset]. Baseball Savant. </a:t>
            </a:r>
            <a:r>
              <a:rPr lang="en" sz="1200" u="sng">
                <a:solidFill>
                  <a:srgbClr val="FFFFFF"/>
                </a:solidFill>
                <a:latin typeface="Arial"/>
                <a:ea typeface="Arial"/>
                <a:cs typeface="Arial"/>
                <a:sym typeface="Arial"/>
                <a:hlinkClick r:id="rId5">
                  <a:extLst>
                    <a:ext uri="{A12FA001-AC4F-418D-AE19-62706E023703}">
                      <ahyp:hlinkClr val="tx"/>
                    </a:ext>
                  </a:extLst>
                </a:hlinkClick>
              </a:rPr>
              <a:t>https://baseballsavant.mlb.com/hr_derby</a:t>
            </a:r>
            <a:r>
              <a:rPr lang="en" sz="1200">
                <a:solidFill>
                  <a:srgbClr val="FFFFFF"/>
                </a:solidFill>
                <a:latin typeface="Arial"/>
                <a:ea typeface="Arial"/>
                <a:cs typeface="Arial"/>
                <a:sym typeface="Arial"/>
              </a:rPr>
              <a:t> </a:t>
            </a:r>
            <a:endParaRPr sz="1200">
              <a:solidFill>
                <a:srgbClr val="FFFFFF"/>
              </a:solidFill>
              <a:latin typeface="Arial"/>
              <a:ea typeface="Arial"/>
              <a:cs typeface="Arial"/>
              <a:sym typeface="Arial"/>
            </a:endParaRPr>
          </a:p>
          <a:p>
            <a:pPr indent="457200" lvl="0" marL="0" rtl="0" algn="l">
              <a:lnSpc>
                <a:spcPct val="200000"/>
              </a:lnSpc>
              <a:spcBef>
                <a:spcPts val="0"/>
              </a:spcBef>
              <a:spcAft>
                <a:spcPts val="0"/>
              </a:spcAft>
              <a:buNone/>
            </a:pPr>
            <a:r>
              <a:rPr lang="en" sz="1200">
                <a:solidFill>
                  <a:srgbClr val="FFFFFF"/>
                </a:solidFill>
                <a:latin typeface="Arial"/>
                <a:ea typeface="Arial"/>
                <a:cs typeface="Arial"/>
                <a:sym typeface="Arial"/>
              </a:rPr>
              <a:t>Statcast. (n.d.). MLB. Retrieved January 10, 2021, from </a:t>
            </a:r>
            <a:r>
              <a:rPr lang="en" sz="1200" u="sng">
                <a:solidFill>
                  <a:srgbClr val="FFFFFF"/>
                </a:solidFill>
                <a:latin typeface="Arial"/>
                <a:ea typeface="Arial"/>
                <a:cs typeface="Arial"/>
                <a:sym typeface="Arial"/>
                <a:hlinkClick r:id="rId6">
                  <a:extLst>
                    <a:ext uri="{A12FA001-AC4F-418D-AE19-62706E023703}">
                      <ahyp:hlinkClr val="tx"/>
                    </a:ext>
                  </a:extLst>
                </a:hlinkClick>
              </a:rPr>
              <a:t>http://m.mlb.com/glossary/statcast</a:t>
            </a:r>
            <a:endParaRPr sz="1200">
              <a:solidFill>
                <a:srgbClr val="FFFFFF"/>
              </a:solidFill>
              <a:latin typeface="Arial"/>
              <a:ea typeface="Arial"/>
              <a:cs typeface="Arial"/>
              <a:sym typeface="Arial"/>
            </a:endParaRPr>
          </a:p>
          <a:p>
            <a:pPr indent="0" lvl="0" marL="0" rtl="0" algn="l">
              <a:spcBef>
                <a:spcPts val="0"/>
              </a:spcBef>
              <a:spcAft>
                <a:spcPts val="1200"/>
              </a:spcAft>
              <a:buNone/>
            </a:pPr>
            <a:r>
              <a:t/>
            </a:r>
            <a:endParaRPr sz="1200">
              <a:solidFill>
                <a:srgbClr val="FFFFFF"/>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5"/>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Libre Baskerville"/>
                <a:ea typeface="Libre Baskerville"/>
                <a:cs typeface="Libre Baskerville"/>
                <a:sym typeface="Libre Baskerville"/>
              </a:rPr>
              <a:t>References </a:t>
            </a:r>
            <a:endParaRPr/>
          </a:p>
        </p:txBody>
      </p:sp>
      <p:sp>
        <p:nvSpPr>
          <p:cNvPr id="223" name="Google Shape;223;p25"/>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None/>
            </a:pPr>
            <a:r>
              <a:rPr lang="en" sz="1200">
                <a:solidFill>
                  <a:srgbClr val="FFFFFF"/>
                </a:solidFill>
                <a:latin typeface="Arial"/>
                <a:ea typeface="Arial"/>
                <a:cs typeface="Arial"/>
                <a:sym typeface="Arial"/>
              </a:rPr>
              <a:t> Who Invented Baseball? (2019, March 28). Who Invented Baseball? </a:t>
            </a:r>
            <a:r>
              <a:rPr lang="en" sz="1200" u="sng">
                <a:solidFill>
                  <a:srgbClr val="FFFFFF"/>
                </a:solidFill>
                <a:latin typeface="Arial"/>
                <a:ea typeface="Arial"/>
                <a:cs typeface="Arial"/>
                <a:sym typeface="Arial"/>
                <a:hlinkClick r:id="rId3">
                  <a:extLst>
                    <a:ext uri="{A12FA001-AC4F-418D-AE19-62706E023703}">
                      <ahyp:hlinkClr val="tx"/>
                    </a:ext>
                  </a:extLst>
                </a:hlinkClick>
              </a:rPr>
              <a:t>https://www.google.com/amp/s/www.history.com/.amp/news/who-invented-baseball</a:t>
            </a:r>
            <a:r>
              <a:rPr lang="en" sz="1200">
                <a:solidFill>
                  <a:srgbClr val="FFFFFF"/>
                </a:solidFill>
                <a:latin typeface="Arial"/>
                <a:ea typeface="Arial"/>
                <a:cs typeface="Arial"/>
                <a:sym typeface="Arial"/>
              </a:rPr>
              <a:t> </a:t>
            </a:r>
            <a:endParaRPr sz="1200">
              <a:solidFill>
                <a:srgbClr val="FFFFFF"/>
              </a:solidFill>
              <a:latin typeface="Arial"/>
              <a:ea typeface="Arial"/>
              <a:cs typeface="Arial"/>
              <a:sym typeface="Arial"/>
            </a:endParaRPr>
          </a:p>
          <a:p>
            <a:pPr indent="457200" lvl="0" marL="457200" rtl="0" algn="l">
              <a:lnSpc>
                <a:spcPct val="200000"/>
              </a:lnSpc>
              <a:spcBef>
                <a:spcPts val="0"/>
              </a:spcBef>
              <a:spcAft>
                <a:spcPts val="0"/>
              </a:spcAft>
              <a:buNone/>
            </a:pPr>
            <a:r>
              <a:rPr lang="en" sz="1200">
                <a:solidFill>
                  <a:srgbClr val="FFFFFF"/>
                </a:solidFill>
                <a:latin typeface="Arial"/>
                <a:ea typeface="Arial"/>
                <a:cs typeface="Arial"/>
                <a:sym typeface="Arial"/>
              </a:rPr>
              <a:t>Why MLB hitters are suddenly obsessed with launch angles. (n.d.). Retrieved February 04, 2021, from 	</a:t>
            </a:r>
            <a:endParaRPr sz="1200">
              <a:solidFill>
                <a:srgbClr val="FFFFFF"/>
              </a:solidFill>
              <a:latin typeface="Arial"/>
              <a:ea typeface="Arial"/>
              <a:cs typeface="Arial"/>
              <a:sym typeface="Arial"/>
            </a:endParaRPr>
          </a:p>
          <a:p>
            <a:pPr indent="0" lvl="0" marL="0" rtl="0" algn="l">
              <a:lnSpc>
                <a:spcPct val="200000"/>
              </a:lnSpc>
              <a:spcBef>
                <a:spcPts val="0"/>
              </a:spcBef>
              <a:spcAft>
                <a:spcPts val="0"/>
              </a:spcAft>
              <a:buNone/>
            </a:pPr>
            <a:r>
              <a:rPr lang="en" sz="1200" u="sng">
                <a:solidFill>
                  <a:srgbClr val="FFFFFF"/>
                </a:solidFill>
                <a:latin typeface="Arial"/>
                <a:ea typeface="Arial"/>
                <a:cs typeface="Arial"/>
                <a:sym typeface="Arial"/>
                <a:hlinkClick r:id="rId4">
                  <a:extLst>
                    <a:ext uri="{A12FA001-AC4F-418D-AE19-62706E023703}">
                      <ahyp:hlinkClr val="tx"/>
                    </a:ext>
                  </a:extLst>
                </a:hlinkClick>
              </a:rPr>
              <a:t>https://www.washingtonpost.com/graphics/sports/mlb-launch-angles-story/</a:t>
            </a:r>
            <a:endParaRPr sz="1200">
              <a:solidFill>
                <a:srgbClr val="FFFFFF"/>
              </a:solidFill>
              <a:latin typeface="Arial"/>
              <a:ea typeface="Arial"/>
              <a:cs typeface="Arial"/>
              <a:sym typeface="Arial"/>
            </a:endParaRPr>
          </a:p>
          <a:p>
            <a:pPr indent="457200" lvl="0" marL="0" rtl="0" algn="l">
              <a:lnSpc>
                <a:spcPct val="200000"/>
              </a:lnSpc>
              <a:spcBef>
                <a:spcPts val="0"/>
              </a:spcBef>
              <a:spcAft>
                <a:spcPts val="0"/>
              </a:spcAft>
              <a:buNone/>
            </a:pPr>
            <a:r>
              <a:rPr lang="en" sz="1200">
                <a:solidFill>
                  <a:srgbClr val="FFFFFF"/>
                </a:solidFill>
                <a:latin typeface="Arial"/>
                <a:ea typeface="Arial"/>
                <a:cs typeface="Arial"/>
                <a:sym typeface="Arial"/>
              </a:rPr>
              <a:t>Hard-hit rate: Glossary. (n.d.). Retrieved February 20, 2021, from</a:t>
            </a:r>
            <a:endParaRPr sz="1200">
              <a:solidFill>
                <a:srgbClr val="FFFFFF"/>
              </a:solidFill>
              <a:latin typeface="Arial"/>
              <a:ea typeface="Arial"/>
              <a:cs typeface="Arial"/>
              <a:sym typeface="Arial"/>
            </a:endParaRPr>
          </a:p>
          <a:p>
            <a:pPr indent="457200" lvl="0" marL="0" rtl="0" algn="l">
              <a:lnSpc>
                <a:spcPct val="200000"/>
              </a:lnSpc>
              <a:spcBef>
                <a:spcPts val="0"/>
              </a:spcBef>
              <a:spcAft>
                <a:spcPts val="0"/>
              </a:spcAft>
              <a:buNone/>
            </a:pPr>
            <a:r>
              <a:rPr lang="en" sz="1200" u="sng">
                <a:solidFill>
                  <a:srgbClr val="FFFFFF"/>
                </a:solidFill>
                <a:latin typeface="Arial"/>
                <a:ea typeface="Arial"/>
                <a:cs typeface="Arial"/>
                <a:sym typeface="Arial"/>
                <a:hlinkClick r:id="rId5">
                  <a:extLst>
                    <a:ext uri="{A12FA001-AC4F-418D-AE19-62706E023703}">
                      <ahyp:hlinkClr val="tx"/>
                    </a:ext>
                  </a:extLst>
                </a:hlinkClick>
              </a:rPr>
              <a:t>https://www.mlb.com/glossary/statcast/hard-hit-rate#:~:text=Statcast%20defines%20a%20'hard%2Dhit,at%2095%20mph%20or%20more.</a:t>
            </a:r>
            <a:endParaRPr sz="1200">
              <a:solidFill>
                <a:srgbClr val="FFFFFF"/>
              </a:solidFill>
              <a:latin typeface="Arial"/>
              <a:ea typeface="Arial"/>
              <a:cs typeface="Arial"/>
              <a:sym typeface="Arial"/>
            </a:endParaRPr>
          </a:p>
          <a:p>
            <a:pPr indent="0" lvl="0" marL="0" rtl="0" algn="l">
              <a:spcBef>
                <a:spcPts val="0"/>
              </a:spcBef>
              <a:spcAft>
                <a:spcPts val="1200"/>
              </a:spcAft>
              <a:buNone/>
            </a:pPr>
            <a:r>
              <a:t/>
            </a:r>
            <a:endParaRPr sz="1200">
              <a:solidFill>
                <a:srgbClr val="FFFFFF"/>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6"/>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Libre Baskerville"/>
                <a:ea typeface="Libre Baskerville"/>
                <a:cs typeface="Libre Baskerville"/>
                <a:sym typeface="Libre Baskerville"/>
              </a:rPr>
              <a:t>References </a:t>
            </a:r>
            <a:endParaRPr/>
          </a:p>
        </p:txBody>
      </p:sp>
      <p:sp>
        <p:nvSpPr>
          <p:cNvPr id="229" name="Google Shape;229;p26"/>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355600" rtl="0" algn="l">
              <a:lnSpc>
                <a:spcPct val="200000"/>
              </a:lnSpc>
              <a:spcBef>
                <a:spcPts val="1200"/>
              </a:spcBef>
              <a:spcAft>
                <a:spcPts val="0"/>
              </a:spcAft>
              <a:buNone/>
            </a:pPr>
            <a:r>
              <a:rPr lang="en" sz="1200">
                <a:solidFill>
                  <a:srgbClr val="FFFFFF"/>
                </a:solidFill>
                <a:latin typeface="Arial"/>
                <a:ea typeface="Arial"/>
                <a:cs typeface="Arial"/>
                <a:sym typeface="Arial"/>
              </a:rPr>
              <a:t>Panel, A., &amp; Publisher Summary This chapter focuses on a boundary-layer hypothesis and examines its consequences. The equations of fluid motion within the boundary layer can be simplified because of the layer's thinness. (2012, February 29). Boundary layers and related topics. Retrieved March 1, 2021, from</a:t>
            </a:r>
            <a:endParaRPr sz="1200">
              <a:solidFill>
                <a:srgbClr val="FFFFFF"/>
              </a:solidFill>
              <a:latin typeface="Arial"/>
              <a:ea typeface="Arial"/>
              <a:cs typeface="Arial"/>
              <a:sym typeface="Arial"/>
            </a:endParaRPr>
          </a:p>
          <a:p>
            <a:pPr indent="0" lvl="0" marL="0" rtl="0" algn="l">
              <a:lnSpc>
                <a:spcPct val="200000"/>
              </a:lnSpc>
              <a:spcBef>
                <a:spcPts val="1200"/>
              </a:spcBef>
              <a:spcAft>
                <a:spcPts val="0"/>
              </a:spcAft>
              <a:buNone/>
            </a:pPr>
            <a:r>
              <a:rPr lang="en" sz="1200" u="sng">
                <a:solidFill>
                  <a:srgbClr val="FFFFFF"/>
                </a:solidFill>
                <a:latin typeface="Arial"/>
                <a:ea typeface="Arial"/>
                <a:cs typeface="Arial"/>
                <a:sym typeface="Arial"/>
                <a:hlinkClick r:id="rId3">
                  <a:extLst>
                    <a:ext uri="{A12FA001-AC4F-418D-AE19-62706E023703}">
                      <ahyp:hlinkClr val="tx"/>
                    </a:ext>
                  </a:extLst>
                </a:hlinkClick>
              </a:rPr>
              <a:t>https://www.sciencedirect.com/science/article/pii/B9780123821003100095</a:t>
            </a:r>
            <a:endParaRPr sz="1200">
              <a:solidFill>
                <a:srgbClr val="FFFFFF"/>
              </a:solidFill>
              <a:latin typeface="Arial"/>
              <a:ea typeface="Arial"/>
              <a:cs typeface="Arial"/>
              <a:sym typeface="Arial"/>
            </a:endParaRPr>
          </a:p>
          <a:p>
            <a:pPr indent="457200" lvl="0" marL="0" rtl="0" algn="l">
              <a:lnSpc>
                <a:spcPct val="200000"/>
              </a:lnSpc>
              <a:spcBef>
                <a:spcPts val="1200"/>
              </a:spcBef>
              <a:spcAft>
                <a:spcPts val="0"/>
              </a:spcAft>
              <a:buNone/>
            </a:pPr>
            <a:r>
              <a:rPr lang="en" sz="1200">
                <a:solidFill>
                  <a:srgbClr val="FFFFFF"/>
                </a:solidFill>
                <a:latin typeface="Arial"/>
                <a:ea typeface="Arial"/>
                <a:cs typeface="Arial"/>
                <a:sym typeface="Arial"/>
              </a:rPr>
              <a:t>(n.d.). Retrieved from</a:t>
            </a:r>
            <a:endParaRPr sz="1200">
              <a:solidFill>
                <a:srgbClr val="FFFFFF"/>
              </a:solidFill>
              <a:latin typeface="Arial"/>
              <a:ea typeface="Arial"/>
              <a:cs typeface="Arial"/>
              <a:sym typeface="Arial"/>
            </a:endParaRPr>
          </a:p>
          <a:p>
            <a:pPr indent="0" lvl="0" marL="0" rtl="0" algn="l">
              <a:lnSpc>
                <a:spcPct val="200000"/>
              </a:lnSpc>
              <a:spcBef>
                <a:spcPts val="1200"/>
              </a:spcBef>
              <a:spcAft>
                <a:spcPts val="0"/>
              </a:spcAft>
              <a:buNone/>
            </a:pPr>
            <a:r>
              <a:rPr lang="en" sz="1200" u="sng">
                <a:solidFill>
                  <a:srgbClr val="FFFFFF"/>
                </a:solidFill>
                <a:latin typeface="Arial"/>
                <a:ea typeface="Arial"/>
                <a:cs typeface="Arial"/>
                <a:sym typeface="Arial"/>
                <a:hlinkClick r:id="rId4">
                  <a:extLst>
                    <a:ext uri="{A12FA001-AC4F-418D-AE19-62706E023703}">
                      <ahyp:hlinkClr val="tx"/>
                    </a:ext>
                  </a:extLst>
                </a:hlinkClick>
              </a:rPr>
              <a:t>https://commons.wikimedia.org/wiki/File:Karmansche_Wirbelstr_gro%C3%9Fe_Re</a:t>
            </a:r>
            <a:endParaRPr sz="1200">
              <a:solidFill>
                <a:srgbClr val="FFFFFF"/>
              </a:solidFill>
              <a:latin typeface="Arial"/>
              <a:ea typeface="Arial"/>
              <a:cs typeface="Arial"/>
              <a:sym typeface="Arial"/>
            </a:endParaRPr>
          </a:p>
          <a:p>
            <a:pPr indent="457200" lvl="0" marL="0" rtl="0" algn="l">
              <a:lnSpc>
                <a:spcPct val="200000"/>
              </a:lnSpc>
              <a:spcBef>
                <a:spcPts val="1200"/>
              </a:spcBef>
              <a:spcAft>
                <a:spcPts val="0"/>
              </a:spcAft>
              <a:buNone/>
            </a:pPr>
            <a:r>
              <a:t/>
            </a:r>
            <a:endParaRPr sz="1200">
              <a:solidFill>
                <a:srgbClr val="FFFFFF"/>
              </a:solidFill>
              <a:latin typeface="Arial"/>
              <a:ea typeface="Arial"/>
              <a:cs typeface="Arial"/>
              <a:sym typeface="Arial"/>
            </a:endParaRPr>
          </a:p>
          <a:p>
            <a:pPr indent="0" lvl="0" marL="0" rtl="0" algn="l">
              <a:spcBef>
                <a:spcPts val="0"/>
              </a:spcBef>
              <a:spcAft>
                <a:spcPts val="1200"/>
              </a:spcAft>
              <a:buNone/>
            </a:pPr>
            <a:r>
              <a:t/>
            </a:r>
            <a:endParaRPr sz="1200">
              <a:solidFill>
                <a:srgbClr val="FFFFFF"/>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7"/>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Libre Baskerville"/>
                <a:ea typeface="Libre Baskerville"/>
                <a:cs typeface="Libre Baskerville"/>
                <a:sym typeface="Libre Baskerville"/>
              </a:rPr>
              <a:t>References </a:t>
            </a:r>
            <a:endParaRPr/>
          </a:p>
        </p:txBody>
      </p:sp>
      <p:sp>
        <p:nvSpPr>
          <p:cNvPr id="235" name="Google Shape;235;p27"/>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457200" rtl="0" algn="l">
              <a:lnSpc>
                <a:spcPct val="200000"/>
              </a:lnSpc>
              <a:spcBef>
                <a:spcPts val="1200"/>
              </a:spcBef>
              <a:spcAft>
                <a:spcPts val="0"/>
              </a:spcAft>
              <a:buNone/>
            </a:pPr>
            <a:r>
              <a:rPr lang="en" sz="1200">
                <a:solidFill>
                  <a:srgbClr val="FFFFFF"/>
                </a:solidFill>
                <a:latin typeface="Arial"/>
                <a:ea typeface="Arial"/>
                <a:cs typeface="Arial"/>
                <a:sym typeface="Arial"/>
              </a:rPr>
              <a:t>Baseball savant: Trending MLB Players, Statcast and visualizations. (n.d.). Retrieved March 04, 2021, from</a:t>
            </a:r>
            <a:endParaRPr sz="1200">
              <a:solidFill>
                <a:srgbClr val="FFFFFF"/>
              </a:solidFill>
              <a:latin typeface="Arial"/>
              <a:ea typeface="Arial"/>
              <a:cs typeface="Arial"/>
              <a:sym typeface="Arial"/>
            </a:endParaRPr>
          </a:p>
          <a:p>
            <a:pPr indent="0" lvl="0" marL="0" rtl="0" algn="l">
              <a:lnSpc>
                <a:spcPct val="200000"/>
              </a:lnSpc>
              <a:spcBef>
                <a:spcPts val="1200"/>
              </a:spcBef>
              <a:spcAft>
                <a:spcPts val="0"/>
              </a:spcAft>
              <a:buNone/>
            </a:pPr>
            <a:r>
              <a:rPr lang="en" sz="1200" u="sng">
                <a:solidFill>
                  <a:srgbClr val="FFFFFF"/>
                </a:solidFill>
                <a:latin typeface="Arial"/>
                <a:ea typeface="Arial"/>
                <a:cs typeface="Arial"/>
                <a:sym typeface="Arial"/>
                <a:hlinkClick r:id="rId3">
                  <a:extLst>
                    <a:ext uri="{A12FA001-AC4F-418D-AE19-62706E023703}">
                      <ahyp:hlinkClr val="tx"/>
                    </a:ext>
                  </a:extLst>
                </a:hlinkClick>
              </a:rPr>
              <a:t> https://baseballsavant.mlb.com/</a:t>
            </a:r>
            <a:endParaRPr sz="1200">
              <a:solidFill>
                <a:srgbClr val="FFFFFF"/>
              </a:solidFill>
              <a:latin typeface="Arial"/>
              <a:ea typeface="Arial"/>
              <a:cs typeface="Arial"/>
              <a:sym typeface="Arial"/>
            </a:endParaRPr>
          </a:p>
          <a:p>
            <a:pPr indent="0" lvl="0" marL="355600" rtl="0" algn="l">
              <a:lnSpc>
                <a:spcPct val="200000"/>
              </a:lnSpc>
              <a:spcBef>
                <a:spcPts val="1200"/>
              </a:spcBef>
              <a:spcAft>
                <a:spcPts val="0"/>
              </a:spcAft>
              <a:buNone/>
            </a:pPr>
            <a:r>
              <a:rPr lang="en" sz="1200">
                <a:solidFill>
                  <a:srgbClr val="FFFFFF"/>
                </a:solidFill>
                <a:latin typeface="Arial"/>
                <a:ea typeface="Arial"/>
                <a:cs typeface="Arial"/>
                <a:sym typeface="Arial"/>
              </a:rPr>
              <a:t>Baseball video Search: MLB FILM ROOM. (n.d.). Retrieved March 04, 2021, from </a:t>
            </a:r>
            <a:r>
              <a:rPr lang="en" sz="1200" u="sng">
                <a:solidFill>
                  <a:srgbClr val="FFFFFF"/>
                </a:solidFill>
                <a:latin typeface="Arial"/>
                <a:ea typeface="Arial"/>
                <a:cs typeface="Arial"/>
                <a:sym typeface="Arial"/>
                <a:hlinkClick r:id="rId4">
                  <a:extLst>
                    <a:ext uri="{A12FA001-AC4F-418D-AE19-62706E023703}">
                      <ahyp:hlinkClr val="tx"/>
                    </a:ext>
                  </a:extLst>
                </a:hlinkClick>
              </a:rPr>
              <a:t>https://www.mlb.com/video/search</a:t>
            </a:r>
            <a:endParaRPr sz="1200">
              <a:solidFill>
                <a:srgbClr val="FFFFFF"/>
              </a:solidFill>
              <a:latin typeface="Arial"/>
              <a:ea typeface="Arial"/>
              <a:cs typeface="Arial"/>
              <a:sym typeface="Arial"/>
            </a:endParaRPr>
          </a:p>
          <a:p>
            <a:pPr indent="0" lvl="0" marL="355600" rtl="0" algn="l">
              <a:spcBef>
                <a:spcPts val="1200"/>
              </a:spcBef>
              <a:spcAft>
                <a:spcPts val="0"/>
              </a:spcAft>
              <a:buNone/>
            </a:pPr>
            <a:r>
              <a:rPr lang="en" sz="1200">
                <a:solidFill>
                  <a:srgbClr val="FFFFFF"/>
                </a:solidFill>
                <a:latin typeface="Arial"/>
                <a:ea typeface="Arial"/>
                <a:cs typeface="Arial"/>
                <a:sym typeface="Arial"/>
              </a:rPr>
              <a:t>Baseball video Search: MLB FILM ROOM. (n.d.). Retrieved March 04, 2021, from </a:t>
            </a:r>
            <a:endParaRPr sz="1200">
              <a:solidFill>
                <a:srgbClr val="FFFFFF"/>
              </a:solidFill>
              <a:latin typeface="Arial"/>
              <a:ea typeface="Arial"/>
              <a:cs typeface="Arial"/>
              <a:sym typeface="Arial"/>
            </a:endParaRPr>
          </a:p>
          <a:p>
            <a:pPr indent="0" lvl="0" marL="355600" rtl="0" algn="l">
              <a:spcBef>
                <a:spcPts val="1200"/>
              </a:spcBef>
              <a:spcAft>
                <a:spcPts val="0"/>
              </a:spcAft>
              <a:buNone/>
            </a:pPr>
            <a:r>
              <a:rPr lang="en" sz="1200" u="sng">
                <a:solidFill>
                  <a:srgbClr val="FFFFFF"/>
                </a:solidFill>
                <a:latin typeface="Arial"/>
                <a:ea typeface="Arial"/>
                <a:cs typeface="Arial"/>
                <a:sym typeface="Arial"/>
                <a:hlinkClick r:id="rId5">
                  <a:extLst>
                    <a:ext uri="{A12FA001-AC4F-418D-AE19-62706E023703}">
                      <ahyp:hlinkClr val="tx"/>
                    </a:ext>
                  </a:extLst>
                </a:hlinkClick>
              </a:rPr>
              <a:t>https://www.mlb.com/video/search</a:t>
            </a:r>
            <a:endParaRPr sz="1200">
              <a:solidFill>
                <a:srgbClr val="FFFFFF"/>
              </a:solidFill>
              <a:latin typeface="Arial"/>
              <a:ea typeface="Arial"/>
              <a:cs typeface="Arial"/>
              <a:sym typeface="Arial"/>
            </a:endParaRPr>
          </a:p>
          <a:p>
            <a:pPr indent="0" lvl="0" marL="355600" rtl="0" algn="l">
              <a:lnSpc>
                <a:spcPct val="200000"/>
              </a:lnSpc>
              <a:spcBef>
                <a:spcPts val="1200"/>
              </a:spcBef>
              <a:spcAft>
                <a:spcPts val="0"/>
              </a:spcAft>
              <a:buNone/>
            </a:pPr>
            <a:r>
              <a:t/>
            </a:r>
            <a:endParaRPr sz="1200">
              <a:solidFill>
                <a:srgbClr val="FFFFFF"/>
              </a:solidFill>
              <a:latin typeface="Arial"/>
              <a:ea typeface="Arial"/>
              <a:cs typeface="Arial"/>
              <a:sym typeface="Arial"/>
            </a:endParaRPr>
          </a:p>
          <a:p>
            <a:pPr indent="0" lvl="0" marL="0" rtl="0" algn="l">
              <a:spcBef>
                <a:spcPts val="1200"/>
              </a:spcBef>
              <a:spcAft>
                <a:spcPts val="1200"/>
              </a:spcAft>
              <a:buNone/>
            </a:pPr>
            <a:r>
              <a:t/>
            </a:r>
            <a:endParaRPr sz="1200">
              <a:solidFill>
                <a:srgbClr val="FFFFFF"/>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