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Proxima Nova"/>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ProximaNova-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ProximaNova-italic.fntdata"/><Relationship Id="rId12" Type="http://schemas.openxmlformats.org/officeDocument/2006/relationships/slide" Target="slides/slide7.xml"/><Relationship Id="rId34" Type="http://schemas.openxmlformats.org/officeDocument/2006/relationships/font" Target="fonts/ProximaNova-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ProximaNova-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d0070fc5ff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d0070fc5ff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d0070fc5ff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d0070fc5ff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d0070fc5ff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d0070fc5ff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d0070fc5ff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d0070fc5ff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d0070fc5ff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d0070fc5ff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d0070fc5ff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d0070fc5ff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d0070fc5ff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d0070fc5ff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d0070fc5ff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d0070fc5ff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d02e5481e0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d02e5481e0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d0070fc5ff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d0070fc5ff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d0070fc5ff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d0070fc5ff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d0070fc5ff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d0070fc5ff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d0070fc5ff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d0070fc5ff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d0070fc5ff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d0070fc5ff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d02e5481e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d02e5481e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d02e5481e0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d02e5481e0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d02e5481e0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d02e5481e0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d02e5481e0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d02e5481e0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d0070fc5ff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d0070fc5ff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d0070fc5ff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d0070fc5ff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d0070fc5ff_0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d0070fc5ff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d02e5481e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d02e5481e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d02e5481e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d02e5481e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d02e5481e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d02e5481e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cd66a2486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cd66a2486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d02e5481e0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d02e5481e0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1" name="Google Shape;11;p2"/>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6" name="Google Shape;16;p3"/>
          <p:cNvSpPr txBox="1"/>
          <p:nvPr>
            <p:ph type="title"/>
          </p:nvPr>
        </p:nvSpPr>
        <p:spPr>
          <a:xfrm>
            <a:off x="510450" y="2057400"/>
            <a:ext cx="8123100" cy="77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7975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41" name="Google Shape;41;p9"/>
          <p:cNvSpPr txBox="1"/>
          <p:nvPr>
            <p:ph type="title"/>
          </p:nvPr>
        </p:nvSpPr>
        <p:spPr>
          <a:xfrm>
            <a:off x="265500" y="1205825"/>
            <a:ext cx="4045200" cy="1509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68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991475"/>
            <a:ext cx="8520600" cy="1917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071300"/>
            <a:ext cx="8520600" cy="901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pearmin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hyperlink" Target="https://en.wikipedia.org/wiki/Octahedral_molecular_geometry"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sourceforge.net/projects/gabedit/files/setupGabedit250_linux_64.sh/download" TargetMode="External"/><Relationship Id="rId4" Type="http://schemas.openxmlformats.org/officeDocument/2006/relationships/hyperlink" Target="https://pubs.acs.org/doi/10.1021/acs.jpca.9b10248#" TargetMode="External"/><Relationship Id="rId5" Type="http://schemas.openxmlformats.org/officeDocument/2006/relationships/hyperlink" Target="https://chem.libretexts.org/Bookshelves/Physical_and_Theoretical_Chemistry_Textbook_Maps/Supplemental_Modules_(Physical_and_Theoretical_Chemistry)/Physical_Properties_of_Matter/Atomic_and_Molecular_Properties/Electronegativity/Pauling_Electronegativit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0450" y="1257300"/>
            <a:ext cx="8123100" cy="15885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The Effect of the Electronegativity of Terminal Atoms on Bond Angles</a:t>
            </a:r>
            <a:endParaRPr/>
          </a:p>
        </p:txBody>
      </p:sp>
      <p:sp>
        <p:nvSpPr>
          <p:cNvPr id="60" name="Google Shape;60;p13"/>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John Hiscock</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Research Question</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“What is the effect of the electronegativity, measured on the Pauling scale, of terminal atoms from the halogen series, ranging from astatine to fluorine, on the total absolute difference from the expected bond angles in octahedral molecular compounds, based on the VSEPR Theory?”</a:t>
            </a:r>
            <a:endParaRPr/>
          </a:p>
        </p:txBody>
      </p:sp>
      <p:pic>
        <p:nvPicPr>
          <p:cNvPr id="67" name="Google Shape;67;p14"/>
          <p:cNvPicPr preferRelativeResize="0"/>
          <p:nvPr/>
        </p:nvPicPr>
        <p:blipFill>
          <a:blip r:embed="rId3">
            <a:alphaModFix/>
          </a:blip>
          <a:stretch>
            <a:fillRect/>
          </a:stretch>
        </p:blipFill>
        <p:spPr>
          <a:xfrm>
            <a:off x="3524250" y="2571738"/>
            <a:ext cx="2095500" cy="2181225"/>
          </a:xfrm>
          <a:prstGeom prst="rect">
            <a:avLst/>
          </a:prstGeom>
          <a:noFill/>
          <a:ln>
            <a:noFill/>
          </a:ln>
        </p:spPr>
      </p:pic>
      <p:sp>
        <p:nvSpPr>
          <p:cNvPr id="68" name="Google Shape;68;p14"/>
          <p:cNvSpPr txBox="1"/>
          <p:nvPr/>
        </p:nvSpPr>
        <p:spPr>
          <a:xfrm>
            <a:off x="1416300" y="4703625"/>
            <a:ext cx="6311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Image Source: </a:t>
            </a:r>
            <a:r>
              <a:rPr lang="en" u="sng">
                <a:solidFill>
                  <a:schemeClr val="hlink"/>
                </a:solidFill>
                <a:latin typeface="Proxima Nova"/>
                <a:ea typeface="Proxima Nova"/>
                <a:cs typeface="Proxima Nova"/>
                <a:sym typeface="Proxima Nova"/>
                <a:hlinkClick r:id="rId4"/>
              </a:rPr>
              <a:t>https://en.wikipedia.org/wiki/Octahedral_molecular_geometry</a:t>
            </a:r>
            <a:r>
              <a:rPr lang="en">
                <a:latin typeface="Proxima Nova"/>
                <a:ea typeface="Proxima Nova"/>
                <a:cs typeface="Proxima Nova"/>
                <a:sym typeface="Proxima Nova"/>
              </a:rPr>
              <a:t> </a:t>
            </a:r>
            <a:endParaRPr>
              <a:latin typeface="Proxima Nova"/>
              <a:ea typeface="Proxima Nova"/>
              <a:cs typeface="Proxima Nova"/>
              <a:sym typeface="Proxima Nov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Background Information</a:t>
            </a:r>
            <a:endParaRPr/>
          </a:p>
        </p:txBody>
      </p:sp>
      <p:sp>
        <p:nvSpPr>
          <p:cNvPr id="74" name="Google Shape;74;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Electronegativity is defined as “the relative attraction that an atom has for the shared pair of electrons in a covalent bond” (Bylkin et al., 2014, p. 83). </a:t>
            </a:r>
            <a:endParaRPr/>
          </a:p>
          <a:p>
            <a:pPr indent="-317500" lvl="1" marL="914400" rtl="0" algn="l">
              <a:spcBef>
                <a:spcPts val="0"/>
              </a:spcBef>
              <a:spcAft>
                <a:spcPts val="0"/>
              </a:spcAft>
              <a:buSzPts val="1400"/>
              <a:buChar char="○"/>
            </a:pPr>
            <a:r>
              <a:rPr lang="en"/>
              <a:t>The Pauling scale is based on fluorine being the most electronegative and the remaining elements being assigned an electronegativity value by means of relativity (Salem, 2020).</a:t>
            </a:r>
            <a:endParaRPr/>
          </a:p>
          <a:p>
            <a:pPr indent="-342900" lvl="0" marL="457200" rtl="0" algn="l">
              <a:spcBef>
                <a:spcPts val="0"/>
              </a:spcBef>
              <a:spcAft>
                <a:spcPts val="0"/>
              </a:spcAft>
              <a:buSzPts val="1800"/>
              <a:buChar char="●"/>
            </a:pPr>
            <a:r>
              <a:rPr lang="en"/>
              <a:t>The VSEPR Theory is the theory that the shape of a molecular compound can be determined based on the idea that the electron pairs on two separate terminal atoms will repel each other as they are both negatively charged (Bylkin et al., 2014).</a:t>
            </a:r>
            <a:endParaRPr/>
          </a:p>
          <a:p>
            <a:pPr indent="-317500" lvl="1" marL="914400" rtl="0" algn="l">
              <a:spcBef>
                <a:spcPts val="0"/>
              </a:spcBef>
              <a:spcAft>
                <a:spcPts val="0"/>
              </a:spcAft>
              <a:buSzPts val="1400"/>
              <a:buChar char="○"/>
            </a:pPr>
            <a:r>
              <a:rPr lang="en"/>
              <a:t>For the purposes of this investigation, molecular compounds with six terminal atoms, commonly known as octahedral based on the VSEPR Theory, will be studied.</a:t>
            </a:r>
            <a:endParaRPr/>
          </a:p>
          <a:p>
            <a:pPr indent="-342900" lvl="0" marL="457200" rtl="0" algn="l">
              <a:spcBef>
                <a:spcPts val="0"/>
              </a:spcBef>
              <a:spcAft>
                <a:spcPts val="0"/>
              </a:spcAft>
              <a:buSzPts val="1800"/>
              <a:buChar char="●"/>
            </a:pPr>
            <a:r>
              <a:rPr lang="en"/>
              <a:t>I hypothesize that as electronegativity increases, the bond angles between one terminal atom, the central atom, and another terminal atom, will increase (Linker, 2020).</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Safety, Ethics, and Environmental Issues</a:t>
            </a:r>
            <a:endParaRPr/>
          </a:p>
        </p:txBody>
      </p:sp>
      <p:sp>
        <p:nvSpPr>
          <p:cNvPr id="80" name="Google Shape;80;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In order to carry out this investigation, Gabedit 2.4.8, a computational chemistry modelling software, will be used.</a:t>
            </a:r>
            <a:endParaRPr/>
          </a:p>
          <a:p>
            <a:pPr indent="-342900" lvl="0" marL="457200" rtl="0" algn="l">
              <a:spcBef>
                <a:spcPts val="0"/>
              </a:spcBef>
              <a:spcAft>
                <a:spcPts val="0"/>
              </a:spcAft>
              <a:buSzPts val="1800"/>
              <a:buChar char="●"/>
            </a:pPr>
            <a:r>
              <a:rPr lang="en"/>
              <a:t>Considering this, there are no safety, ethical, or environmental issues associated with this procedure.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Independent and Dependent Variables</a:t>
            </a:r>
            <a:endParaRPr/>
          </a:p>
        </p:txBody>
      </p:sp>
      <p:sp>
        <p:nvSpPr>
          <p:cNvPr id="86" name="Google Shape;86;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10000"/>
          </a:bodyPr>
          <a:lstStyle/>
          <a:p>
            <a:pPr indent="-334327" lvl="0" marL="457200" rtl="0" algn="l">
              <a:spcBef>
                <a:spcPts val="0"/>
              </a:spcBef>
              <a:spcAft>
                <a:spcPts val="0"/>
              </a:spcAft>
              <a:buSzPct val="100000"/>
              <a:buChar char="●"/>
            </a:pPr>
            <a:r>
              <a:rPr lang="en"/>
              <a:t>The independent variable for this investigation is the range of terminal atoms, with varying electronegativities, which will be attached to a central atom.</a:t>
            </a:r>
            <a:endParaRPr/>
          </a:p>
          <a:p>
            <a:pPr indent="-310832" lvl="1" marL="914400" rtl="0" algn="l">
              <a:spcBef>
                <a:spcPts val="0"/>
              </a:spcBef>
              <a:spcAft>
                <a:spcPts val="0"/>
              </a:spcAft>
              <a:buSzPct val="100000"/>
              <a:buChar char="○"/>
            </a:pPr>
            <a:r>
              <a:rPr lang="en"/>
              <a:t>This will be astatine, iodine, chlorine, bromine, and fluorine, with Pauling electronegativity values of 2.2, 2.7, 3.0, 3.2, and 4.0, respectively (International Baccalaureate Organization, 2016, p. 8).</a:t>
            </a:r>
            <a:endParaRPr/>
          </a:p>
          <a:p>
            <a:pPr indent="-310832" lvl="1" marL="914400" rtl="0" algn="l">
              <a:spcBef>
                <a:spcPts val="0"/>
              </a:spcBef>
              <a:spcAft>
                <a:spcPts val="0"/>
              </a:spcAft>
              <a:buSzPct val="100000"/>
              <a:buChar char="○"/>
            </a:pPr>
            <a:r>
              <a:rPr lang="en"/>
              <a:t>When performing an analysis on the data collected, the sum of electronegativities of all terminal atoms in the molecular compound will be compared against the dependent variable.</a:t>
            </a:r>
            <a:endParaRPr/>
          </a:p>
          <a:p>
            <a:pPr indent="-334327" lvl="0" marL="457200" rtl="0" algn="l">
              <a:spcBef>
                <a:spcPts val="0"/>
              </a:spcBef>
              <a:spcAft>
                <a:spcPts val="0"/>
              </a:spcAft>
              <a:buSzPct val="100000"/>
              <a:buChar char="●"/>
            </a:pPr>
            <a:r>
              <a:rPr lang="en"/>
              <a:t>The dependent variable for this investigation is the absolute difference from the expected bond angles in VSEPR octahedral molecular compounds, measured in degrees (°).</a:t>
            </a:r>
            <a:endParaRPr/>
          </a:p>
          <a:p>
            <a:pPr indent="-310832" lvl="1" marL="914400" rtl="0" algn="l">
              <a:spcBef>
                <a:spcPts val="0"/>
              </a:spcBef>
              <a:spcAft>
                <a:spcPts val="0"/>
              </a:spcAft>
              <a:buSzPct val="100000"/>
              <a:buChar char="○"/>
            </a:pPr>
            <a:r>
              <a:rPr lang="en"/>
              <a:t>This will be measured by taking the sum of the angles recorded experimentally and subtracting that from the sum of expected angles of octahedral molecular compounds.</a:t>
            </a:r>
            <a:endParaRPr/>
          </a:p>
          <a:p>
            <a:pPr indent="-310832" lvl="1" marL="914400" rtl="0" algn="l">
              <a:spcBef>
                <a:spcPts val="0"/>
              </a:spcBef>
              <a:spcAft>
                <a:spcPts val="0"/>
              </a:spcAft>
              <a:buSzPct val="100000"/>
              <a:buChar char="○"/>
            </a:pPr>
            <a:r>
              <a:rPr lang="en"/>
              <a:t>The expected sum of angles is 15 x 90.000000°, or 1350.000000°, as there are 15 90° angles in a VSEPR octahedral compound.</a:t>
            </a:r>
            <a:endParaRPr/>
          </a:p>
          <a:p>
            <a:pPr indent="-310832" lvl="1" marL="914400" rtl="0" algn="l">
              <a:spcBef>
                <a:spcPts val="0"/>
              </a:spcBef>
              <a:spcAft>
                <a:spcPts val="0"/>
              </a:spcAft>
              <a:buSzPct val="100000"/>
              <a:buChar char="○"/>
            </a:pPr>
            <a:r>
              <a:rPr lang="en"/>
              <a:t>In this investigation, the angles will be referred to with the symbol for angle, ∠.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Variables</a:t>
            </a:r>
            <a:endParaRPr/>
          </a:p>
        </p:txBody>
      </p:sp>
      <p:sp>
        <p:nvSpPr>
          <p:cNvPr id="92" name="Google Shape;92;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u="sng"/>
              <a:t>Table 1</a:t>
            </a:r>
            <a:r>
              <a:rPr lang="en"/>
              <a:t>: </a:t>
            </a:r>
            <a:r>
              <a:rPr lang="en"/>
              <a:t>Control Variables</a:t>
            </a:r>
            <a:endParaRPr/>
          </a:p>
          <a:p>
            <a:pPr indent="0" lvl="0" marL="0" rtl="0" algn="l">
              <a:spcBef>
                <a:spcPts val="1200"/>
              </a:spcBef>
              <a:spcAft>
                <a:spcPts val="1200"/>
              </a:spcAft>
              <a:buNone/>
            </a:pPr>
            <a:r>
              <a:t/>
            </a:r>
            <a:endParaRPr/>
          </a:p>
        </p:txBody>
      </p:sp>
      <p:pic>
        <p:nvPicPr>
          <p:cNvPr id="93" name="Google Shape;93;p18"/>
          <p:cNvPicPr preferRelativeResize="0"/>
          <p:nvPr/>
        </p:nvPicPr>
        <p:blipFill>
          <a:blip r:embed="rId3">
            <a:alphaModFix/>
          </a:blip>
          <a:stretch>
            <a:fillRect/>
          </a:stretch>
        </p:blipFill>
        <p:spPr>
          <a:xfrm>
            <a:off x="787563" y="1602575"/>
            <a:ext cx="7568874" cy="3194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Materials</a:t>
            </a:r>
            <a:endParaRPr/>
          </a:p>
        </p:txBody>
      </p:sp>
      <p:sp>
        <p:nvSpPr>
          <p:cNvPr id="99" name="Google Shape;99;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Computer that runs Mac OS, Windows, or Linux (I will be using one that runs Linux).</a:t>
            </a:r>
            <a:endParaRPr/>
          </a:p>
          <a:p>
            <a:pPr indent="-342900" lvl="0" marL="457200" rtl="0" algn="l">
              <a:spcBef>
                <a:spcPts val="0"/>
              </a:spcBef>
              <a:spcAft>
                <a:spcPts val="0"/>
              </a:spcAft>
              <a:buSzPts val="1800"/>
              <a:buChar char="●"/>
            </a:pPr>
            <a:r>
              <a:rPr lang="en"/>
              <a:t>Gabedit 2.4.8 (This software is available for Mac OS, Windows, and Linux. I will be using the version for Linux) (±1x10</a:t>
            </a:r>
            <a:r>
              <a:rPr baseline="30000" lang="en"/>
              <a:t>-7</a:t>
            </a:r>
            <a:r>
              <a:rPr lang="en"/>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Procedure</a:t>
            </a:r>
            <a:endParaRPr/>
          </a:p>
        </p:txBody>
      </p:sp>
      <p:sp>
        <p:nvSpPr>
          <p:cNvPr id="105" name="Google Shape;105;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298450" lvl="0" marL="457200" rtl="0" algn="l">
              <a:lnSpc>
                <a:spcPct val="150000"/>
              </a:lnSpc>
              <a:spcBef>
                <a:spcPts val="0"/>
              </a:spcBef>
              <a:spcAft>
                <a:spcPts val="0"/>
              </a:spcAft>
              <a:buSzPts val="1100"/>
              <a:buAutoNum type="arabicPeriod"/>
            </a:pPr>
            <a:r>
              <a:rPr lang="en" sz="1100"/>
              <a:t>Install and open Gabedit 2.4.8 for Linux (Allouchear, 2014).</a:t>
            </a:r>
            <a:endParaRPr sz="1100"/>
          </a:p>
          <a:p>
            <a:pPr indent="-298450" lvl="0" marL="457200" rtl="0" algn="l">
              <a:lnSpc>
                <a:spcPct val="150000"/>
              </a:lnSpc>
              <a:spcBef>
                <a:spcPts val="0"/>
              </a:spcBef>
              <a:spcAft>
                <a:spcPts val="0"/>
              </a:spcAft>
              <a:buSzPts val="1100"/>
              <a:buAutoNum type="arabicPeriod"/>
            </a:pPr>
            <a:r>
              <a:rPr lang="en" sz="1100"/>
              <a:t>Click on the “Draw Geometry” button located on the second bar from the top on the home page. This opens a window which will be referred to as the “workspace”.</a:t>
            </a:r>
            <a:endParaRPr sz="1100"/>
          </a:p>
          <a:p>
            <a:pPr indent="-298450" lvl="0" marL="457200" rtl="0" algn="l">
              <a:lnSpc>
                <a:spcPct val="150000"/>
              </a:lnSpc>
              <a:spcBef>
                <a:spcPts val="0"/>
              </a:spcBef>
              <a:spcAft>
                <a:spcPts val="0"/>
              </a:spcAft>
              <a:buSzPts val="1100"/>
              <a:buAutoNum type="arabicPeriod"/>
            </a:pPr>
            <a:r>
              <a:rPr lang="en" sz="1100"/>
              <a:t>Click on the “Render Ball &amp; Stick” button, located on the left side.</a:t>
            </a:r>
            <a:endParaRPr sz="1100"/>
          </a:p>
          <a:p>
            <a:pPr indent="-298450" lvl="0" marL="457200" rtl="0" algn="l">
              <a:lnSpc>
                <a:spcPct val="150000"/>
              </a:lnSpc>
              <a:spcBef>
                <a:spcPts val="0"/>
              </a:spcBef>
              <a:spcAft>
                <a:spcPts val="0"/>
              </a:spcAft>
              <a:buSzPts val="1100"/>
              <a:buAutoNum type="arabicPeriod"/>
            </a:pPr>
            <a:r>
              <a:rPr lang="en" sz="1100"/>
              <a:t>Click on the “Insert / Change Atoms or Bond” button, located on the left side.</a:t>
            </a:r>
            <a:endParaRPr sz="1100"/>
          </a:p>
          <a:p>
            <a:pPr indent="-298450" lvl="0" marL="457200" rtl="0" algn="l">
              <a:lnSpc>
                <a:spcPct val="150000"/>
              </a:lnSpc>
              <a:spcBef>
                <a:spcPts val="0"/>
              </a:spcBef>
              <a:spcAft>
                <a:spcPts val="0"/>
              </a:spcAft>
              <a:buSzPts val="1100"/>
              <a:buAutoNum type="arabicPeriod"/>
            </a:pPr>
            <a:r>
              <a:rPr lang="en" sz="1100"/>
              <a:t>Click on the “Set Atom to Insert” button, located on the left side.</a:t>
            </a:r>
            <a:endParaRPr sz="1100"/>
          </a:p>
          <a:p>
            <a:pPr indent="-298450" lvl="0" marL="457200" rtl="0" algn="l">
              <a:lnSpc>
                <a:spcPct val="150000"/>
              </a:lnSpc>
              <a:spcBef>
                <a:spcPts val="0"/>
              </a:spcBef>
              <a:spcAft>
                <a:spcPts val="0"/>
              </a:spcAft>
              <a:buSzPts val="1100"/>
              <a:buAutoNum type="arabicPeriod"/>
            </a:pPr>
            <a:r>
              <a:rPr lang="en" sz="1100"/>
              <a:t>Select “S”, representing sulfur, from the periodic table which opens after completing Step 5.</a:t>
            </a:r>
            <a:endParaRPr sz="1100"/>
          </a:p>
          <a:p>
            <a:pPr indent="-298450" lvl="0" marL="457200" rtl="0" algn="l">
              <a:lnSpc>
                <a:spcPct val="150000"/>
              </a:lnSpc>
              <a:spcBef>
                <a:spcPts val="0"/>
              </a:spcBef>
              <a:spcAft>
                <a:spcPts val="0"/>
              </a:spcAft>
              <a:buSzPts val="1100"/>
              <a:buAutoNum type="arabicPeriod"/>
            </a:pPr>
            <a:r>
              <a:rPr lang="en" sz="1100"/>
              <a:t>Click near the centre of the workspace to place the sulfur atom.</a:t>
            </a:r>
            <a:endParaRPr sz="1100"/>
          </a:p>
          <a:p>
            <a:pPr indent="-298450" lvl="0" marL="457200" rtl="0" algn="l">
              <a:lnSpc>
                <a:spcPct val="150000"/>
              </a:lnSpc>
              <a:spcBef>
                <a:spcPts val="0"/>
              </a:spcBef>
              <a:spcAft>
                <a:spcPts val="0"/>
              </a:spcAft>
              <a:buSzPts val="1100"/>
              <a:buAutoNum type="arabicPeriod"/>
            </a:pPr>
            <a:r>
              <a:rPr lang="en" sz="1100"/>
              <a:t>Repeat Steps 4 to 6, however this time select At, representing astatine.</a:t>
            </a:r>
            <a:endParaRPr sz="1100"/>
          </a:p>
          <a:p>
            <a:pPr indent="-298450" lvl="0" marL="457200" rtl="0" algn="l">
              <a:lnSpc>
                <a:spcPct val="150000"/>
              </a:lnSpc>
              <a:spcBef>
                <a:spcPts val="0"/>
              </a:spcBef>
              <a:spcAft>
                <a:spcPts val="0"/>
              </a:spcAft>
              <a:buSzPts val="1100"/>
              <a:buAutoNum type="arabicPeriod"/>
            </a:pPr>
            <a:r>
              <a:rPr lang="en" sz="1100"/>
              <a:t>Click on the sulfur atom in the workspace and drag in any direction to create a molecular bond between sulfur and astatine.</a:t>
            </a:r>
            <a:endParaRPr sz="1100"/>
          </a:p>
          <a:p>
            <a:pPr indent="-298450" lvl="0" marL="457200" rtl="0" algn="l">
              <a:lnSpc>
                <a:spcPct val="150000"/>
              </a:lnSpc>
              <a:spcBef>
                <a:spcPts val="0"/>
              </a:spcBef>
              <a:spcAft>
                <a:spcPts val="0"/>
              </a:spcAft>
              <a:buSzPts val="1100"/>
              <a:buAutoNum type="arabicPeriod"/>
            </a:pPr>
            <a:r>
              <a:rPr lang="en" sz="1100"/>
              <a:t>Repeat Step 9 until six terminal atoms have been attached.</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Procedure</a:t>
            </a:r>
            <a:endParaRPr/>
          </a:p>
        </p:txBody>
      </p:sp>
      <p:sp>
        <p:nvSpPr>
          <p:cNvPr id="111" name="Google Shape;111;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62500" lnSpcReduction="20000"/>
          </a:bodyPr>
          <a:lstStyle/>
          <a:p>
            <a:pPr indent="0" lvl="0" marL="0" rtl="0" algn="l">
              <a:spcBef>
                <a:spcPts val="0"/>
              </a:spcBef>
              <a:spcAft>
                <a:spcPts val="0"/>
              </a:spcAft>
              <a:buNone/>
            </a:pPr>
            <a:r>
              <a:rPr lang="en"/>
              <a:t>11. </a:t>
            </a:r>
            <a:r>
              <a:rPr lang="en"/>
              <a:t>Right click anywhere in the workspace, select “Molecular Mechanics”, then “Optimization”.</a:t>
            </a:r>
            <a:endParaRPr/>
          </a:p>
          <a:p>
            <a:pPr indent="0" lvl="0" marL="0" rtl="0" algn="l">
              <a:spcBef>
                <a:spcPts val="1200"/>
              </a:spcBef>
              <a:spcAft>
                <a:spcPts val="0"/>
              </a:spcAft>
              <a:buNone/>
            </a:pPr>
            <a:r>
              <a:rPr lang="en"/>
              <a:t>12. Click “OK” on the smaller window that opens, acknowledging that you would like to continue the operation. </a:t>
            </a:r>
            <a:endParaRPr/>
          </a:p>
          <a:p>
            <a:pPr indent="0" lvl="0" marL="0" rtl="0" algn="l">
              <a:spcBef>
                <a:spcPts val="1200"/>
              </a:spcBef>
              <a:spcAft>
                <a:spcPts val="0"/>
              </a:spcAft>
              <a:buNone/>
            </a:pPr>
            <a:r>
              <a:rPr lang="en"/>
              <a:t>13. From the larger window, select the Quasi Newton method of gradient optimization, then click “OK”.</a:t>
            </a:r>
            <a:endParaRPr/>
          </a:p>
          <a:p>
            <a:pPr indent="0" lvl="0" marL="0" rtl="0" algn="l">
              <a:spcBef>
                <a:spcPts val="1200"/>
              </a:spcBef>
              <a:spcAft>
                <a:spcPts val="0"/>
              </a:spcAft>
              <a:buNone/>
            </a:pPr>
            <a:r>
              <a:rPr lang="en"/>
              <a:t>14. After the optimization has been completed, click the “Optimal Camera” button from the left side of the workspace.</a:t>
            </a:r>
            <a:endParaRPr/>
          </a:p>
          <a:p>
            <a:pPr indent="0" lvl="0" marL="0" rtl="0" algn="l">
              <a:spcBef>
                <a:spcPts val="1200"/>
              </a:spcBef>
              <a:spcAft>
                <a:spcPts val="0"/>
              </a:spcAft>
              <a:buNone/>
            </a:pPr>
            <a:r>
              <a:rPr lang="en"/>
              <a:t>15. Select “Measure” from the left side of the workspace.</a:t>
            </a:r>
            <a:endParaRPr/>
          </a:p>
          <a:p>
            <a:pPr indent="0" lvl="0" marL="0" rtl="0" algn="l">
              <a:spcBef>
                <a:spcPts val="1200"/>
              </a:spcBef>
              <a:spcAft>
                <a:spcPts val="0"/>
              </a:spcAft>
              <a:buNone/>
            </a:pPr>
            <a:r>
              <a:rPr lang="en"/>
              <a:t>16. Select one terminal atom, then the central atom, and finish with another terminal atom.</a:t>
            </a:r>
            <a:endParaRPr/>
          </a:p>
          <a:p>
            <a:pPr indent="0" lvl="0" marL="0" rtl="0" algn="l">
              <a:spcBef>
                <a:spcPts val="1200"/>
              </a:spcBef>
              <a:spcAft>
                <a:spcPts val="0"/>
              </a:spcAft>
              <a:buNone/>
            </a:pPr>
            <a:r>
              <a:rPr lang="en"/>
              <a:t>17. Record the angle, in degrees, between the three selected atoms.</a:t>
            </a:r>
            <a:endParaRPr/>
          </a:p>
          <a:p>
            <a:pPr indent="0" lvl="0" marL="0" rtl="0" algn="l">
              <a:spcBef>
                <a:spcPts val="1200"/>
              </a:spcBef>
              <a:spcAft>
                <a:spcPts val="0"/>
              </a:spcAft>
              <a:buNone/>
            </a:pPr>
            <a:r>
              <a:rPr lang="en"/>
              <a:t>18. Repeat Step 17 until all fifteen possible angle combinations (∠213, ∠214, ∠215, ∠216, ∠217, ∠314, ∠315, ∠316, ∠317, ∠415, ∠416, ∠417, ∠516, ∠517, and ∠617) have been measured and recorded.</a:t>
            </a:r>
            <a:endParaRPr/>
          </a:p>
          <a:p>
            <a:pPr indent="0" lvl="0" marL="0" rtl="0" algn="l">
              <a:spcBef>
                <a:spcPts val="1200"/>
              </a:spcBef>
              <a:spcAft>
                <a:spcPts val="0"/>
              </a:spcAft>
              <a:buNone/>
            </a:pPr>
            <a:r>
              <a:rPr lang="en"/>
              <a:t>19. Replace the necessary terminal atoms to prepare for the next trial.</a:t>
            </a:r>
            <a:endParaRPr/>
          </a:p>
          <a:p>
            <a:pPr indent="0" lvl="0" marL="0" rtl="0" algn="l">
              <a:spcBef>
                <a:spcPts val="1200"/>
              </a:spcBef>
              <a:spcAft>
                <a:spcPts val="1200"/>
              </a:spcAft>
              <a:buNone/>
            </a:pPr>
            <a:r>
              <a:rPr lang="en"/>
              <a:t>20. Repeat Steps 8 to 19, selecting the necessary terminal atoms for that trial, until all trials have been completed.</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555600"/>
            <a:ext cx="28080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Raw Qualitative Data</a:t>
            </a:r>
            <a:endParaRPr/>
          </a:p>
        </p:txBody>
      </p:sp>
      <p:sp>
        <p:nvSpPr>
          <p:cNvPr id="117" name="Google Shape;117;p22"/>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∠213 measurement for SAt</a:t>
            </a:r>
            <a:r>
              <a:rPr baseline="-25000" lang="en"/>
              <a:t>6</a:t>
            </a:r>
            <a:r>
              <a:rPr lang="en"/>
              <a:t>, along with how this molecule appeared in Gabedit 2.4.8, will be shown as </a:t>
            </a:r>
            <a:r>
              <a:rPr lang="en" u="sng"/>
              <a:t>Figure 1</a:t>
            </a:r>
            <a:r>
              <a:rPr lang="en"/>
              <a:t> to give a sample of data.</a:t>
            </a:r>
            <a:endParaRPr/>
          </a:p>
          <a:p>
            <a:pPr indent="0" lvl="0" marL="0" rtl="0" algn="l">
              <a:spcBef>
                <a:spcPts val="1200"/>
              </a:spcBef>
              <a:spcAft>
                <a:spcPts val="0"/>
              </a:spcAft>
              <a:buNone/>
            </a:pPr>
            <a:r>
              <a:rPr lang="en"/>
              <a:t>The angle measured in degrees is 131.6215263° for ∠213 in SAt</a:t>
            </a:r>
            <a:r>
              <a:rPr baseline="-25000" lang="en"/>
              <a:t>6</a:t>
            </a:r>
            <a:r>
              <a:rPr lang="en"/>
              <a:t>.</a:t>
            </a:r>
            <a:endParaRPr/>
          </a:p>
          <a:p>
            <a:pPr indent="0" lvl="0" marL="0" rtl="0" algn="l">
              <a:spcBef>
                <a:spcPts val="1200"/>
              </a:spcBef>
              <a:spcAft>
                <a:spcPts val="1200"/>
              </a:spcAft>
              <a:buNone/>
            </a:pPr>
            <a:r>
              <a:rPr lang="en"/>
              <a:t>Visual observations were also recorded, this will be presented in </a:t>
            </a:r>
            <a:r>
              <a:rPr lang="en" u="sng"/>
              <a:t>Table 2</a:t>
            </a:r>
            <a:r>
              <a:rPr lang="en"/>
              <a:t>.</a:t>
            </a:r>
            <a:endParaRPr/>
          </a:p>
        </p:txBody>
      </p:sp>
      <p:pic>
        <p:nvPicPr>
          <p:cNvPr id="118" name="Google Shape;118;p22"/>
          <p:cNvPicPr preferRelativeResize="0"/>
          <p:nvPr/>
        </p:nvPicPr>
        <p:blipFill>
          <a:blip r:embed="rId3">
            <a:alphaModFix/>
          </a:blip>
          <a:stretch>
            <a:fillRect/>
          </a:stretch>
        </p:blipFill>
        <p:spPr>
          <a:xfrm>
            <a:off x="3707775" y="555600"/>
            <a:ext cx="4472150" cy="2515574"/>
          </a:xfrm>
          <a:prstGeom prst="rect">
            <a:avLst/>
          </a:prstGeom>
          <a:noFill/>
          <a:ln>
            <a:noFill/>
          </a:ln>
        </p:spPr>
      </p:pic>
      <p:sp>
        <p:nvSpPr>
          <p:cNvPr id="119" name="Google Shape;119;p22"/>
          <p:cNvSpPr txBox="1"/>
          <p:nvPr/>
        </p:nvSpPr>
        <p:spPr>
          <a:xfrm>
            <a:off x="3119700" y="155400"/>
            <a:ext cx="393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latin typeface="Proxima Nova"/>
                <a:ea typeface="Proxima Nova"/>
                <a:cs typeface="Proxima Nova"/>
                <a:sym typeface="Proxima Nova"/>
              </a:rPr>
              <a:t>Figure 1</a:t>
            </a:r>
            <a:r>
              <a:rPr lang="en">
                <a:latin typeface="Proxima Nova"/>
                <a:ea typeface="Proxima Nova"/>
                <a:cs typeface="Proxima Nova"/>
                <a:sym typeface="Proxima Nova"/>
              </a:rPr>
              <a:t>: Measurement of ∠213 in SAt</a:t>
            </a:r>
            <a:r>
              <a:rPr baseline="-25000" lang="en">
                <a:latin typeface="Proxima Nova"/>
                <a:ea typeface="Proxima Nova"/>
                <a:cs typeface="Proxima Nova"/>
                <a:sym typeface="Proxima Nova"/>
              </a:rPr>
              <a:t>6</a:t>
            </a:r>
            <a:endParaRPr baseline="-25000">
              <a:latin typeface="Proxima Nova"/>
              <a:ea typeface="Proxima Nova"/>
              <a:cs typeface="Proxima Nova"/>
              <a:sym typeface="Proxima Nova"/>
            </a:endParaRPr>
          </a:p>
        </p:txBody>
      </p:sp>
      <p:sp>
        <p:nvSpPr>
          <p:cNvPr id="120" name="Google Shape;120;p22"/>
          <p:cNvSpPr txBox="1"/>
          <p:nvPr/>
        </p:nvSpPr>
        <p:spPr>
          <a:xfrm>
            <a:off x="3119700" y="3126738"/>
            <a:ext cx="308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latin typeface="Proxima Nova"/>
                <a:ea typeface="Proxima Nova"/>
                <a:cs typeface="Proxima Nova"/>
                <a:sym typeface="Proxima Nova"/>
              </a:rPr>
              <a:t>Table 2</a:t>
            </a:r>
            <a:r>
              <a:rPr lang="en">
                <a:latin typeface="Proxima Nova"/>
                <a:ea typeface="Proxima Nova"/>
                <a:cs typeface="Proxima Nova"/>
                <a:sym typeface="Proxima Nova"/>
              </a:rPr>
              <a:t>: Raw Qualitative Data</a:t>
            </a:r>
            <a:endParaRPr>
              <a:latin typeface="Proxima Nova"/>
              <a:ea typeface="Proxima Nova"/>
              <a:cs typeface="Proxima Nova"/>
              <a:sym typeface="Proxima Nova"/>
            </a:endParaRPr>
          </a:p>
        </p:txBody>
      </p:sp>
      <p:pic>
        <p:nvPicPr>
          <p:cNvPr id="121" name="Google Shape;121;p22"/>
          <p:cNvPicPr preferRelativeResize="0"/>
          <p:nvPr/>
        </p:nvPicPr>
        <p:blipFill>
          <a:blip r:embed="rId4">
            <a:alphaModFix/>
          </a:blip>
          <a:stretch>
            <a:fillRect/>
          </a:stretch>
        </p:blipFill>
        <p:spPr>
          <a:xfrm>
            <a:off x="3119700" y="3467475"/>
            <a:ext cx="5953774" cy="1605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Raw Quantitative Data</a:t>
            </a:r>
            <a:endParaRPr/>
          </a:p>
        </p:txBody>
      </p:sp>
      <p:sp>
        <p:nvSpPr>
          <p:cNvPr id="127" name="Google Shape;127;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Only one trial was performed for each of these molecules as a result of preliminary trials.</a:t>
            </a:r>
            <a:endParaRPr/>
          </a:p>
          <a:p>
            <a:pPr indent="-342900" lvl="0" marL="457200" rtl="0" algn="l">
              <a:spcBef>
                <a:spcPts val="0"/>
              </a:spcBef>
              <a:spcAft>
                <a:spcPts val="0"/>
              </a:spcAft>
              <a:buSzPts val="1800"/>
              <a:buChar char="●"/>
            </a:pPr>
            <a:r>
              <a:rPr lang="en"/>
              <a:t>With the central and terminal atoms of each molecule being clearly identified, as shown in </a:t>
            </a:r>
            <a:r>
              <a:rPr lang="en" u="sng"/>
              <a:t>Table 3</a:t>
            </a:r>
            <a:r>
              <a:rPr lang="en"/>
              <a:t>, the bond angles could be measured in each of the necessary molecules, as previously described.</a:t>
            </a:r>
            <a:endParaRPr/>
          </a:p>
          <a:p>
            <a:pPr indent="-317500" lvl="1" marL="914400" rtl="0" algn="l">
              <a:spcBef>
                <a:spcPts val="0"/>
              </a:spcBef>
              <a:spcAft>
                <a:spcPts val="0"/>
              </a:spcAft>
              <a:buSzPts val="1400"/>
              <a:buChar char="○"/>
            </a:pPr>
            <a:r>
              <a:rPr lang="en"/>
              <a:t>The measured angles with their respective uncertainties will be shown after </a:t>
            </a:r>
            <a:r>
              <a:rPr lang="en" u="sng"/>
              <a:t>Table 3</a:t>
            </a:r>
            <a:r>
              <a:rPr lang="en"/>
              <a:t> in </a:t>
            </a:r>
            <a:r>
              <a:rPr lang="en" u="sng"/>
              <a:t>Table 4</a:t>
            </a:r>
            <a:r>
              <a:rPr lang="en"/>
              <a:t>, </a:t>
            </a:r>
            <a:r>
              <a:rPr lang="en" u="sng"/>
              <a:t>Table 5</a:t>
            </a:r>
            <a:r>
              <a:rPr lang="en"/>
              <a:t>, </a:t>
            </a:r>
            <a:r>
              <a:rPr lang="en" u="sng"/>
              <a:t>Table 6</a:t>
            </a:r>
            <a:r>
              <a:rPr lang="en"/>
              <a:t>, and </a:t>
            </a:r>
            <a:r>
              <a:rPr lang="en" u="sng"/>
              <a:t>Table 7</a:t>
            </a:r>
            <a:r>
              <a:rPr lang="en"/>
              <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3" name="Google Shape;133;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4" name="Google Shape;134;p24"/>
          <p:cNvPicPr preferRelativeResize="0"/>
          <p:nvPr/>
        </p:nvPicPr>
        <p:blipFill>
          <a:blip r:embed="rId3">
            <a:alphaModFix/>
          </a:blip>
          <a:stretch>
            <a:fillRect/>
          </a:stretch>
        </p:blipFill>
        <p:spPr>
          <a:xfrm>
            <a:off x="1171575" y="161925"/>
            <a:ext cx="6800850" cy="48196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0" name="Google Shape;140;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1" name="Google Shape;141;p25"/>
          <p:cNvPicPr preferRelativeResize="0"/>
          <p:nvPr/>
        </p:nvPicPr>
        <p:blipFill>
          <a:blip r:embed="rId3">
            <a:alphaModFix/>
          </a:blip>
          <a:stretch>
            <a:fillRect/>
          </a:stretch>
        </p:blipFill>
        <p:spPr>
          <a:xfrm>
            <a:off x="0" y="1057358"/>
            <a:ext cx="4572001" cy="3028790"/>
          </a:xfrm>
          <a:prstGeom prst="rect">
            <a:avLst/>
          </a:prstGeom>
          <a:noFill/>
          <a:ln>
            <a:noFill/>
          </a:ln>
        </p:spPr>
      </p:pic>
      <p:pic>
        <p:nvPicPr>
          <p:cNvPr id="142" name="Google Shape;142;p25"/>
          <p:cNvPicPr preferRelativeResize="0"/>
          <p:nvPr/>
        </p:nvPicPr>
        <p:blipFill>
          <a:blip r:embed="rId4">
            <a:alphaModFix/>
          </a:blip>
          <a:stretch>
            <a:fillRect/>
          </a:stretch>
        </p:blipFill>
        <p:spPr>
          <a:xfrm>
            <a:off x="4572000" y="1121046"/>
            <a:ext cx="4379724" cy="2901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8" name="Google Shape;148;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9" name="Google Shape;149;p26"/>
          <p:cNvPicPr preferRelativeResize="0"/>
          <p:nvPr/>
        </p:nvPicPr>
        <p:blipFill>
          <a:blip r:embed="rId3">
            <a:alphaModFix/>
          </a:blip>
          <a:stretch>
            <a:fillRect/>
          </a:stretch>
        </p:blipFill>
        <p:spPr>
          <a:xfrm>
            <a:off x="0" y="1057350"/>
            <a:ext cx="4572001" cy="3028790"/>
          </a:xfrm>
          <a:prstGeom prst="rect">
            <a:avLst/>
          </a:prstGeom>
          <a:noFill/>
          <a:ln>
            <a:noFill/>
          </a:ln>
        </p:spPr>
      </p:pic>
      <p:pic>
        <p:nvPicPr>
          <p:cNvPr id="150" name="Google Shape;150;p26"/>
          <p:cNvPicPr preferRelativeResize="0"/>
          <p:nvPr/>
        </p:nvPicPr>
        <p:blipFill>
          <a:blip r:embed="rId4">
            <a:alphaModFix/>
          </a:blip>
          <a:stretch>
            <a:fillRect/>
          </a:stretch>
        </p:blipFill>
        <p:spPr>
          <a:xfrm>
            <a:off x="4572000" y="1100075"/>
            <a:ext cx="4489850" cy="29433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 Processing</a:t>
            </a:r>
            <a:endParaRPr/>
          </a:p>
        </p:txBody>
      </p:sp>
      <p:sp>
        <p:nvSpPr>
          <p:cNvPr id="156" name="Google Shape;156;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First, I had to calculate the sum of the angles present in the octahedral compound.</a:t>
            </a:r>
            <a:endParaRPr/>
          </a:p>
          <a:p>
            <a:pPr indent="-317500" lvl="1" marL="914400" rtl="0" algn="l">
              <a:spcBef>
                <a:spcPts val="0"/>
              </a:spcBef>
              <a:spcAft>
                <a:spcPts val="0"/>
              </a:spcAft>
              <a:buSzPts val="1400"/>
              <a:buChar char="○"/>
            </a:pPr>
            <a:r>
              <a:rPr lang="en"/>
              <a:t>From here, the absolute value of the observed sum of angles minus the expected sum of angles was taken to give the dependent variable.</a:t>
            </a:r>
            <a:endParaRPr/>
          </a:p>
          <a:p>
            <a:pPr indent="-317500" lvl="1" marL="914400" rtl="0" algn="l">
              <a:spcBef>
                <a:spcPts val="0"/>
              </a:spcBef>
              <a:spcAft>
                <a:spcPts val="0"/>
              </a:spcAft>
              <a:buSzPts val="1400"/>
              <a:buChar char="○"/>
            </a:pPr>
            <a:r>
              <a:rPr lang="en"/>
              <a:t>A sample calculation, for SAt</a:t>
            </a:r>
            <a:r>
              <a:rPr baseline="-25000" lang="en"/>
              <a:t>6</a:t>
            </a:r>
            <a:r>
              <a:rPr lang="en"/>
              <a:t>, will be shown in </a:t>
            </a:r>
            <a:r>
              <a:rPr lang="en" u="sng"/>
              <a:t>Table 8</a:t>
            </a:r>
            <a:r>
              <a:rPr lang="en"/>
              <a:t> below.</a:t>
            </a:r>
            <a:endParaRPr/>
          </a:p>
          <a:p>
            <a:pPr indent="-342900" lvl="0" marL="457200" rtl="0" algn="l">
              <a:spcBef>
                <a:spcPts val="0"/>
              </a:spcBef>
              <a:spcAft>
                <a:spcPts val="0"/>
              </a:spcAft>
              <a:buSzPts val="1800"/>
              <a:buChar char="●"/>
            </a:pPr>
            <a:r>
              <a:rPr lang="en" u="sng"/>
              <a:t>Table 8</a:t>
            </a:r>
            <a:r>
              <a:rPr lang="en"/>
              <a:t>: Absolute Difference of Bond Angles for SAt</a:t>
            </a:r>
            <a:r>
              <a:rPr baseline="-25000" lang="en"/>
              <a:t>6</a:t>
            </a:r>
            <a:endParaRPr/>
          </a:p>
        </p:txBody>
      </p:sp>
      <p:pic>
        <p:nvPicPr>
          <p:cNvPr id="157" name="Google Shape;157;p27"/>
          <p:cNvPicPr preferRelativeResize="0"/>
          <p:nvPr/>
        </p:nvPicPr>
        <p:blipFill>
          <a:blip r:embed="rId3">
            <a:alphaModFix/>
          </a:blip>
          <a:stretch>
            <a:fillRect/>
          </a:stretch>
        </p:blipFill>
        <p:spPr>
          <a:xfrm>
            <a:off x="1188925" y="2929950"/>
            <a:ext cx="6858000" cy="2057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Processing</a:t>
            </a:r>
            <a:endParaRPr/>
          </a:p>
        </p:txBody>
      </p:sp>
      <p:sp>
        <p:nvSpPr>
          <p:cNvPr id="163" name="Google Shape;163;p28"/>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Once the absolute difference of the bond angles in SAt</a:t>
            </a:r>
            <a:r>
              <a:rPr baseline="-25000" lang="en"/>
              <a:t>6</a:t>
            </a:r>
            <a:r>
              <a:rPr lang="en"/>
              <a:t> was calculated to be </a:t>
            </a:r>
            <a:r>
              <a:rPr i="1" lang="en"/>
              <a:t>192.055062 ± 2 x 10</a:t>
            </a:r>
            <a:r>
              <a:rPr baseline="30000" i="1" lang="en"/>
              <a:t>-6</a:t>
            </a:r>
            <a:r>
              <a:rPr i="1" lang="en"/>
              <a:t> °</a:t>
            </a:r>
            <a:r>
              <a:rPr lang="en"/>
              <a:t>, the formula, total electronegativity of the terminal atoms, and the absolute difference of the bond angles of the remaining molecular compounds being studied was calculated.</a:t>
            </a:r>
            <a:endParaRPr/>
          </a:p>
          <a:p>
            <a:pPr indent="0" lvl="0" marL="0" rtl="0" algn="l">
              <a:spcBef>
                <a:spcPts val="1200"/>
              </a:spcBef>
              <a:spcAft>
                <a:spcPts val="0"/>
              </a:spcAft>
              <a:buNone/>
            </a:pPr>
            <a:r>
              <a:rPr lang="en"/>
              <a:t>This is shown in </a:t>
            </a:r>
            <a:r>
              <a:rPr lang="en" u="sng"/>
              <a:t>Table 9</a:t>
            </a:r>
            <a:r>
              <a:rPr lang="en"/>
              <a:t>.</a:t>
            </a:r>
            <a:endParaRPr/>
          </a:p>
          <a:p>
            <a:pPr indent="0" lvl="0" marL="0" rtl="0" algn="l">
              <a:spcBef>
                <a:spcPts val="1200"/>
              </a:spcBef>
              <a:spcAft>
                <a:spcPts val="1200"/>
              </a:spcAft>
              <a:buNone/>
            </a:pPr>
            <a:r>
              <a:t/>
            </a:r>
            <a:endParaRPr/>
          </a:p>
        </p:txBody>
      </p:sp>
      <p:pic>
        <p:nvPicPr>
          <p:cNvPr id="164" name="Google Shape;164;p28"/>
          <p:cNvPicPr preferRelativeResize="0"/>
          <p:nvPr/>
        </p:nvPicPr>
        <p:blipFill>
          <a:blip r:embed="rId3">
            <a:alphaModFix/>
          </a:blip>
          <a:stretch>
            <a:fillRect/>
          </a:stretch>
        </p:blipFill>
        <p:spPr>
          <a:xfrm>
            <a:off x="3252675" y="1205863"/>
            <a:ext cx="5830475" cy="35468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Processing</a:t>
            </a:r>
            <a:endParaRPr/>
          </a:p>
        </p:txBody>
      </p:sp>
      <p:sp>
        <p:nvSpPr>
          <p:cNvPr id="170" name="Google Shape;170;p2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My next step in processing the quantitative data was to calculate the linear equation that represents the relationship that exists between electronegativity and bond angle.</a:t>
            </a:r>
            <a:endParaRPr/>
          </a:p>
          <a:p>
            <a:pPr indent="0" lvl="0" marL="0" rtl="0" algn="l">
              <a:spcBef>
                <a:spcPts val="1200"/>
              </a:spcBef>
              <a:spcAft>
                <a:spcPts val="0"/>
              </a:spcAft>
              <a:buNone/>
            </a:pPr>
            <a:r>
              <a:rPr lang="en"/>
              <a:t>The linear equation is in the form </a:t>
            </a:r>
            <a:r>
              <a:rPr i="1" lang="en"/>
              <a:t>y = bx + a</a:t>
            </a:r>
            <a:r>
              <a:rPr lang="en"/>
              <a:t>, where </a:t>
            </a:r>
            <a:r>
              <a:rPr i="1" lang="en"/>
              <a:t>x</a:t>
            </a:r>
            <a:r>
              <a:rPr lang="en"/>
              <a:t> represents the total Pauling electronegativity of the terminal atoms, and </a:t>
            </a:r>
            <a:r>
              <a:rPr i="1" lang="en"/>
              <a:t>y</a:t>
            </a:r>
            <a:r>
              <a:rPr lang="en"/>
              <a:t> represents the absolute difference in bond angles in degrees.</a:t>
            </a:r>
            <a:endParaRPr/>
          </a:p>
          <a:p>
            <a:pPr indent="0" lvl="0" marL="0" rtl="0" algn="l">
              <a:spcBef>
                <a:spcPts val="1200"/>
              </a:spcBef>
              <a:spcAft>
                <a:spcPts val="1200"/>
              </a:spcAft>
              <a:buNone/>
            </a:pPr>
            <a:r>
              <a:rPr lang="en"/>
              <a:t>To get the </a:t>
            </a:r>
            <a:r>
              <a:rPr i="1" lang="en"/>
              <a:t>a</a:t>
            </a:r>
            <a:r>
              <a:rPr lang="en"/>
              <a:t> and </a:t>
            </a:r>
            <a:r>
              <a:rPr i="1" lang="en"/>
              <a:t>b</a:t>
            </a:r>
            <a:r>
              <a:rPr lang="en"/>
              <a:t> values, the standard equations to perform a linear regression will be used.</a:t>
            </a:r>
            <a:endParaRPr/>
          </a:p>
        </p:txBody>
      </p:sp>
      <p:pic>
        <p:nvPicPr>
          <p:cNvPr id="171" name="Google Shape;171;p29"/>
          <p:cNvPicPr preferRelativeResize="0"/>
          <p:nvPr/>
        </p:nvPicPr>
        <p:blipFill>
          <a:blip r:embed="rId3">
            <a:alphaModFix/>
          </a:blip>
          <a:stretch>
            <a:fillRect/>
          </a:stretch>
        </p:blipFill>
        <p:spPr>
          <a:xfrm>
            <a:off x="3463221" y="1755114"/>
            <a:ext cx="5190249" cy="1633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0"/>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Processing</a:t>
            </a:r>
            <a:endParaRPr/>
          </a:p>
        </p:txBody>
      </p:sp>
      <p:sp>
        <p:nvSpPr>
          <p:cNvPr id="177" name="Google Shape;177;p30"/>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Based on these calculations, the equation which represents the correlations between electronegativity and bond angles was determined to be </a:t>
            </a:r>
            <a:r>
              <a:rPr i="1" lang="en"/>
              <a:t>y = (1.31 x 10</a:t>
            </a:r>
            <a:r>
              <a:rPr baseline="30000" i="1" lang="en"/>
              <a:t>-6</a:t>
            </a:r>
            <a:r>
              <a:rPr i="1" lang="en"/>
              <a:t>)x + 192.055044</a:t>
            </a:r>
            <a:r>
              <a:rPr lang="en"/>
              <a:t>.</a:t>
            </a:r>
            <a:endParaRPr/>
          </a:p>
          <a:p>
            <a:pPr indent="0" lvl="0" marL="0" rtl="0" algn="l">
              <a:spcBef>
                <a:spcPts val="1200"/>
              </a:spcBef>
              <a:spcAft>
                <a:spcPts val="0"/>
              </a:spcAft>
              <a:buNone/>
            </a:pPr>
            <a:r>
              <a:rPr lang="en"/>
              <a:t>In order to determine the strength of the correlation between the electronegativity of the terminal atoms and total bond angles, Pearson’s correlation coefficient, </a:t>
            </a:r>
            <a:r>
              <a:rPr i="1" lang="en"/>
              <a:t>r</a:t>
            </a:r>
            <a:r>
              <a:rPr lang="en"/>
              <a:t>, was calculated.</a:t>
            </a:r>
            <a:endParaRPr/>
          </a:p>
          <a:p>
            <a:pPr indent="0" lvl="0" marL="0" rtl="0" algn="l">
              <a:spcBef>
                <a:spcPts val="1200"/>
              </a:spcBef>
              <a:spcAft>
                <a:spcPts val="1200"/>
              </a:spcAft>
              <a:buNone/>
            </a:pPr>
            <a:r>
              <a:t/>
            </a:r>
            <a:endParaRPr/>
          </a:p>
        </p:txBody>
      </p:sp>
      <p:pic>
        <p:nvPicPr>
          <p:cNvPr id="178" name="Google Shape;178;p30"/>
          <p:cNvPicPr preferRelativeResize="0"/>
          <p:nvPr/>
        </p:nvPicPr>
        <p:blipFill>
          <a:blip r:embed="rId3">
            <a:alphaModFix/>
          </a:blip>
          <a:stretch>
            <a:fillRect/>
          </a:stretch>
        </p:blipFill>
        <p:spPr>
          <a:xfrm>
            <a:off x="3163850" y="1692785"/>
            <a:ext cx="5805950" cy="17579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1"/>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Processing</a:t>
            </a:r>
            <a:endParaRPr/>
          </a:p>
        </p:txBody>
      </p:sp>
      <p:sp>
        <p:nvSpPr>
          <p:cNvPr id="184" name="Google Shape;184;p31"/>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a:t>
            </a:r>
            <a:r>
              <a:rPr lang="en"/>
              <a:t>he </a:t>
            </a:r>
            <a:r>
              <a:rPr i="1" lang="en"/>
              <a:t>r</a:t>
            </a:r>
            <a:r>
              <a:rPr lang="en"/>
              <a:t> value was calculated to be </a:t>
            </a:r>
            <a:r>
              <a:rPr i="1" lang="en"/>
              <a:t>0.594</a:t>
            </a:r>
            <a:r>
              <a:rPr lang="en"/>
              <a:t>, indicating a moderate positive correlation.</a:t>
            </a:r>
            <a:endParaRPr/>
          </a:p>
          <a:p>
            <a:pPr indent="0" lvl="0" marL="0" rtl="0" algn="l">
              <a:spcBef>
                <a:spcPts val="1200"/>
              </a:spcBef>
              <a:spcAft>
                <a:spcPts val="0"/>
              </a:spcAft>
              <a:buNone/>
            </a:pPr>
            <a:r>
              <a:rPr lang="en"/>
              <a:t>In order to give a visual representation of the linear equation, </a:t>
            </a:r>
            <a:r>
              <a:rPr i="1" lang="en"/>
              <a:t>y = (1.31 x 10</a:t>
            </a:r>
            <a:r>
              <a:rPr baseline="30000" i="1" lang="en"/>
              <a:t>-6</a:t>
            </a:r>
            <a:r>
              <a:rPr i="1" lang="en"/>
              <a:t>)x + 192.055044</a:t>
            </a:r>
            <a:r>
              <a:rPr lang="en"/>
              <a:t>, and Pearson’s correlation coefficient, </a:t>
            </a:r>
            <a:r>
              <a:rPr i="1" lang="en"/>
              <a:t>r</a:t>
            </a:r>
            <a:r>
              <a:rPr lang="en"/>
              <a:t>, </a:t>
            </a:r>
            <a:r>
              <a:rPr lang="en" u="sng"/>
              <a:t>Figure 2</a:t>
            </a:r>
            <a:r>
              <a:rPr lang="en"/>
              <a:t> was created.</a:t>
            </a:r>
            <a:endParaRPr/>
          </a:p>
          <a:p>
            <a:pPr indent="0" lvl="0" marL="0" rtl="0" algn="l">
              <a:spcBef>
                <a:spcPts val="1200"/>
              </a:spcBef>
              <a:spcAft>
                <a:spcPts val="0"/>
              </a:spcAft>
              <a:buNone/>
            </a:pPr>
            <a:r>
              <a:rPr lang="en"/>
              <a:t>The error bars in the graph above represent the calculated uncertainty of each value (±2 x 10</a:t>
            </a:r>
            <a:r>
              <a:rPr baseline="30000" lang="en"/>
              <a:t>-6 </a:t>
            </a:r>
            <a:r>
              <a:rPr lang="en"/>
              <a:t>°).</a:t>
            </a:r>
            <a:endParaRPr/>
          </a:p>
          <a:p>
            <a:pPr indent="0" lvl="0" marL="0" rtl="0" algn="l">
              <a:spcBef>
                <a:spcPts val="1200"/>
              </a:spcBef>
              <a:spcAft>
                <a:spcPts val="1200"/>
              </a:spcAft>
              <a:buNone/>
            </a:pPr>
            <a:r>
              <a:rPr lang="en"/>
              <a:t>The entire set of data is spread over 0.000017°.</a:t>
            </a:r>
            <a:endParaRPr/>
          </a:p>
        </p:txBody>
      </p:sp>
      <p:pic>
        <p:nvPicPr>
          <p:cNvPr id="185" name="Google Shape;185;p31"/>
          <p:cNvPicPr preferRelativeResize="0"/>
          <p:nvPr/>
        </p:nvPicPr>
        <p:blipFill>
          <a:blip r:embed="rId3">
            <a:alphaModFix/>
          </a:blip>
          <a:stretch>
            <a:fillRect/>
          </a:stretch>
        </p:blipFill>
        <p:spPr>
          <a:xfrm>
            <a:off x="3119700" y="859750"/>
            <a:ext cx="5881225" cy="3424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Impact of Uncertainty</a:t>
            </a:r>
            <a:endParaRPr/>
          </a:p>
        </p:txBody>
      </p:sp>
      <p:sp>
        <p:nvSpPr>
          <p:cNvPr id="191" name="Google Shape;191;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a:t>
            </a:r>
            <a:r>
              <a:rPr lang="en"/>
              <a:t>he impact of uncertainty is very minimal, because of the measured angles being recorded to seven decimal places, leading to the uncertainty for each measurement taken being ±1 x 10</a:t>
            </a:r>
            <a:r>
              <a:rPr baseline="30000" lang="en"/>
              <a:t>-7</a:t>
            </a:r>
            <a:r>
              <a:rPr lang="en"/>
              <a:t> °. </a:t>
            </a:r>
            <a:endParaRPr/>
          </a:p>
          <a:p>
            <a:pPr indent="-342900" lvl="0" marL="457200" rtl="0" algn="l">
              <a:spcBef>
                <a:spcPts val="0"/>
              </a:spcBef>
              <a:spcAft>
                <a:spcPts val="0"/>
              </a:spcAft>
              <a:buSzPts val="1800"/>
              <a:buChar char="●"/>
            </a:pPr>
            <a:r>
              <a:rPr lang="en"/>
              <a:t>Even with the sum of fifteen angles being calculated, the uncertainty only elevated to ±2 x 10</a:t>
            </a:r>
            <a:r>
              <a:rPr baseline="30000" lang="en"/>
              <a:t>-6</a:t>
            </a:r>
            <a:r>
              <a:rPr lang="en"/>
              <a:t> °, which is still very small and negligible in most cases, with the exception of this investigation.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Interpretation of Processed Data</a:t>
            </a:r>
            <a:endParaRPr/>
          </a:p>
        </p:txBody>
      </p:sp>
      <p:sp>
        <p:nvSpPr>
          <p:cNvPr id="197" name="Google Shape;197;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general pattern, or trend, in the data collected shows that as the total electronegativity of the terminal atoms increases, the bond angles in an octahedral compound begin to differ more from the expected 90°. </a:t>
            </a:r>
            <a:endParaRPr/>
          </a:p>
          <a:p>
            <a:pPr indent="-342900" lvl="0" marL="457200" rtl="0" algn="l">
              <a:spcBef>
                <a:spcPts val="0"/>
              </a:spcBef>
              <a:spcAft>
                <a:spcPts val="0"/>
              </a:spcAft>
              <a:buSzPts val="1800"/>
              <a:buChar char="●"/>
            </a:pPr>
            <a:r>
              <a:rPr lang="en"/>
              <a:t>This trend can be modelled by the linear equation, </a:t>
            </a:r>
            <a:r>
              <a:rPr i="1" lang="en"/>
              <a:t>y = (1.31 x 10</a:t>
            </a:r>
            <a:r>
              <a:rPr baseline="30000" i="1" lang="en"/>
              <a:t>-6</a:t>
            </a:r>
            <a:r>
              <a:rPr i="1" lang="en"/>
              <a:t>)x + 192.055044</a:t>
            </a:r>
            <a:r>
              <a:rPr lang="en"/>
              <a:t>, where </a:t>
            </a:r>
            <a:r>
              <a:rPr i="1" lang="en"/>
              <a:t>y</a:t>
            </a:r>
            <a:r>
              <a:rPr lang="en"/>
              <a:t> equals the total variation of the bond angles from the expected values, and </a:t>
            </a:r>
            <a:r>
              <a:rPr i="1" lang="en"/>
              <a:t>x</a:t>
            </a:r>
            <a:r>
              <a:rPr lang="en"/>
              <a:t> represents the total electronegativity of the terminal atoms.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Conclusion</a:t>
            </a:r>
            <a:endParaRPr/>
          </a:p>
        </p:txBody>
      </p:sp>
      <p:sp>
        <p:nvSpPr>
          <p:cNvPr id="203" name="Google Shape;203;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a:t>
            </a:r>
            <a:r>
              <a:rPr lang="en"/>
              <a:t>he electronegativity of the terminal atoms appeared to make very little difference, considering that all values recorded ranged from </a:t>
            </a:r>
            <a:r>
              <a:rPr i="1" lang="en"/>
              <a:t>192.055059 ± 0.0000001°</a:t>
            </a:r>
            <a:r>
              <a:rPr lang="en"/>
              <a:t> to </a:t>
            </a:r>
            <a:r>
              <a:rPr i="1" lang="en"/>
              <a:t>192.055076 ± 0.0000001°</a:t>
            </a:r>
            <a:r>
              <a:rPr lang="en"/>
              <a:t>.</a:t>
            </a:r>
            <a:endParaRPr/>
          </a:p>
          <a:p>
            <a:pPr indent="-342900" lvl="0" marL="457200" rtl="0" algn="l">
              <a:spcBef>
                <a:spcPts val="0"/>
              </a:spcBef>
              <a:spcAft>
                <a:spcPts val="0"/>
              </a:spcAft>
              <a:buSzPts val="1800"/>
              <a:buChar char="●"/>
            </a:pPr>
            <a:r>
              <a:rPr lang="en"/>
              <a:t>This makes the VSEPR Theory for octahedral compounds accurate for electronegativities up until the hundred thousandths place.</a:t>
            </a:r>
            <a:endParaRPr/>
          </a:p>
          <a:p>
            <a:pPr indent="-342900" lvl="0" marL="457200" rtl="0" algn="l">
              <a:spcBef>
                <a:spcPts val="0"/>
              </a:spcBef>
              <a:spcAft>
                <a:spcPts val="0"/>
              </a:spcAft>
              <a:buSzPts val="1800"/>
              <a:buChar char="●"/>
            </a:pPr>
            <a:r>
              <a:rPr lang="en"/>
              <a:t>In addition to this, the linear equation which models this relationship is </a:t>
            </a:r>
            <a:r>
              <a:rPr i="1" lang="en"/>
              <a:t>y = (1.31 x 10</a:t>
            </a:r>
            <a:r>
              <a:rPr baseline="30000" i="1" lang="en"/>
              <a:t>-6</a:t>
            </a:r>
            <a:r>
              <a:rPr i="1" lang="en"/>
              <a:t>)x + 192.055044</a:t>
            </a:r>
            <a:r>
              <a:rPr lang="en"/>
              <a:t>, with a Pearson’s correlation coefficient, or </a:t>
            </a:r>
            <a:r>
              <a:rPr i="1" lang="en"/>
              <a:t>r</a:t>
            </a:r>
            <a:r>
              <a:rPr lang="en"/>
              <a:t> value, of </a:t>
            </a:r>
            <a:r>
              <a:rPr i="1" lang="en"/>
              <a:t>0.594</a:t>
            </a:r>
            <a:r>
              <a:rPr lang="en"/>
              <a:t>, indicating a moderate positive correlation. </a:t>
            </a:r>
            <a:endParaRPr/>
          </a:p>
          <a:p>
            <a:pPr indent="-342900" lvl="0" marL="457200" rtl="0" algn="l">
              <a:spcBef>
                <a:spcPts val="0"/>
              </a:spcBef>
              <a:spcAft>
                <a:spcPts val="0"/>
              </a:spcAft>
              <a:buSzPts val="1800"/>
              <a:buChar char="●"/>
            </a:pPr>
            <a:r>
              <a:rPr lang="en"/>
              <a:t>The general trend in data was an increase in bond angle discrepancy from the expected as the sum of electronegativities of the terminal atoms increased.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Scientific Context</a:t>
            </a:r>
            <a:endParaRPr/>
          </a:p>
        </p:txBody>
      </p:sp>
      <p:sp>
        <p:nvSpPr>
          <p:cNvPr id="209" name="Google Shape;209;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a:t>
            </a:r>
            <a:r>
              <a:rPr lang="en"/>
              <a:t>his investigation is in accordance with another study published which states that increasing electronegativity does increase bond angles, however this study focused on simpler compounds and received results which depicted electronegativity having a much larger impact than the results I received (Linker, 2020).</a:t>
            </a:r>
            <a:endParaRPr/>
          </a:p>
          <a:p>
            <a:pPr indent="-342900" lvl="0" marL="457200" rtl="0" algn="l">
              <a:spcBef>
                <a:spcPts val="0"/>
              </a:spcBef>
              <a:spcAft>
                <a:spcPts val="0"/>
              </a:spcAft>
              <a:buSzPts val="1800"/>
              <a:buChar char="●"/>
            </a:pPr>
            <a:r>
              <a:rPr lang="en"/>
              <a:t>The probable reasoning behind this is that having less terminal atoms amplifies the effect of changing electronegativity.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Limitations</a:t>
            </a:r>
            <a:endParaRPr/>
          </a:p>
        </p:txBody>
      </p:sp>
      <p:sp>
        <p:nvSpPr>
          <p:cNvPr id="215" name="Google Shape;215;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a:t>
            </a:r>
            <a:r>
              <a:rPr lang="en"/>
              <a:t>here was very little variation in the results even while changing the independent variable, which imposes a limit as the drawn conclusion only factored in a small range of data. </a:t>
            </a:r>
            <a:endParaRPr/>
          </a:p>
          <a:p>
            <a:pPr indent="-342900" lvl="0" marL="457200" rtl="0" algn="l">
              <a:spcBef>
                <a:spcPts val="0"/>
              </a:spcBef>
              <a:spcAft>
                <a:spcPts val="0"/>
              </a:spcAft>
              <a:buSzPts val="1800"/>
              <a:buChar char="●"/>
            </a:pPr>
            <a:r>
              <a:rPr lang="en"/>
              <a:t>Only one geometrical shape was studied.</a:t>
            </a:r>
            <a:endParaRPr/>
          </a:p>
          <a:p>
            <a:pPr indent="-342900" lvl="0" marL="457200" rtl="0" algn="l">
              <a:spcBef>
                <a:spcPts val="0"/>
              </a:spcBef>
              <a:spcAft>
                <a:spcPts val="0"/>
              </a:spcAft>
              <a:buSzPts val="1800"/>
              <a:buChar char="●"/>
            </a:pPr>
            <a:r>
              <a:rPr lang="en"/>
              <a:t>The data collected was limited by only using one modelling software.</a:t>
            </a:r>
            <a:endParaRPr/>
          </a:p>
          <a:p>
            <a:pPr indent="-342900" lvl="0" marL="457200" rtl="0" algn="l">
              <a:spcBef>
                <a:spcPts val="0"/>
              </a:spcBef>
              <a:spcAft>
                <a:spcPts val="0"/>
              </a:spcAft>
              <a:buSzPts val="1800"/>
              <a:buChar char="●"/>
            </a:pPr>
            <a:r>
              <a:rPr lang="en"/>
              <a:t>The quantity of data collected was limited as I could have also investigated molecular compounds with more than two different terminal atoms, SAt</a:t>
            </a:r>
            <a:r>
              <a:rPr baseline="-25000" lang="en"/>
              <a:t>2</a:t>
            </a:r>
            <a:r>
              <a:rPr lang="en"/>
              <a:t>Cl</a:t>
            </a:r>
            <a:r>
              <a:rPr baseline="-25000" lang="en"/>
              <a:t>2</a:t>
            </a:r>
            <a:r>
              <a:rPr lang="en"/>
              <a:t>F</a:t>
            </a:r>
            <a:r>
              <a:rPr baseline="-25000" lang="en"/>
              <a:t>2</a:t>
            </a:r>
            <a:r>
              <a:rPr lang="en"/>
              <a:t>, for example.</a:t>
            </a:r>
            <a:endParaRPr/>
          </a:p>
          <a:p>
            <a:pPr indent="-342900" lvl="0" marL="457200" rtl="0" algn="l">
              <a:spcBef>
                <a:spcPts val="0"/>
              </a:spcBef>
              <a:spcAft>
                <a:spcPts val="0"/>
              </a:spcAft>
              <a:buSzPts val="1800"/>
              <a:buChar char="●"/>
            </a:pPr>
            <a:r>
              <a:rPr lang="en"/>
              <a:t>There were no outliers or irregularities in the data collected.</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Suggestions</a:t>
            </a:r>
            <a:endParaRPr/>
          </a:p>
        </p:txBody>
      </p:sp>
      <p:sp>
        <p:nvSpPr>
          <p:cNvPr id="221" name="Google Shape;221;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a:t>
            </a:r>
            <a:r>
              <a:rPr lang="en"/>
              <a:t>ollecting data using similar methodology, adapted to fit the needs of different software, would lead to more results of the same independent variable. </a:t>
            </a:r>
            <a:endParaRPr/>
          </a:p>
          <a:p>
            <a:pPr indent="-342900" lvl="0" marL="457200" rtl="0" algn="l">
              <a:spcBef>
                <a:spcPts val="0"/>
              </a:spcBef>
              <a:spcAft>
                <a:spcPts val="0"/>
              </a:spcAft>
              <a:buSzPts val="1800"/>
              <a:buChar char="●"/>
            </a:pPr>
            <a:r>
              <a:rPr lang="en"/>
              <a:t>Making every possible combination of halogen terminal atoms with sulfur as a central atom would give more data.</a:t>
            </a:r>
            <a:endParaRPr/>
          </a:p>
          <a:p>
            <a:pPr indent="-342900" lvl="0" marL="457200" rtl="0" algn="l">
              <a:spcBef>
                <a:spcPts val="0"/>
              </a:spcBef>
              <a:spcAft>
                <a:spcPts val="0"/>
              </a:spcAft>
              <a:buSzPts val="1800"/>
              <a:buChar char="●"/>
            </a:pPr>
            <a:r>
              <a:rPr lang="en"/>
              <a:t>An extension to this investigation is to investigate more molecular geometries to show a wider range of the effect of electronegativity on the bond angles between terminal atoms.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Acknowledgements</a:t>
            </a:r>
            <a:endParaRPr/>
          </a:p>
        </p:txBody>
      </p:sp>
      <p:sp>
        <p:nvSpPr>
          <p:cNvPr id="227" name="Google Shape;227;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 would like to thank Ms. Janes, my IB Chemistry teacher, for helping me with this project through the various stages.</a:t>
            </a:r>
            <a:endParaRPr/>
          </a:p>
          <a:p>
            <a:pPr indent="-342900" lvl="0" marL="457200" rtl="0" algn="l">
              <a:spcBef>
                <a:spcPts val="0"/>
              </a:spcBef>
              <a:spcAft>
                <a:spcPts val="0"/>
              </a:spcAft>
              <a:buSzPts val="1800"/>
              <a:buChar char="●"/>
            </a:pPr>
            <a:r>
              <a:rPr lang="en"/>
              <a:t>I would also like to thank Husky Energy for hosting this science fair.</a:t>
            </a:r>
            <a:endParaRPr/>
          </a:p>
        </p:txBody>
      </p:sp>
      <p:pic>
        <p:nvPicPr>
          <p:cNvPr id="228" name="Google Shape;228;p38"/>
          <p:cNvPicPr preferRelativeResize="0"/>
          <p:nvPr/>
        </p:nvPicPr>
        <p:blipFill>
          <a:blip r:embed="rId3">
            <a:alphaModFix/>
          </a:blip>
          <a:stretch>
            <a:fillRect/>
          </a:stretch>
        </p:blipFill>
        <p:spPr>
          <a:xfrm>
            <a:off x="3619500" y="2663875"/>
            <a:ext cx="1905000" cy="1905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References</a:t>
            </a:r>
            <a:endParaRPr/>
          </a:p>
        </p:txBody>
      </p:sp>
      <p:sp>
        <p:nvSpPr>
          <p:cNvPr id="234" name="Google Shape;234;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a:t>Allouchear. (2014). Gabedit 2.4.8. </a:t>
            </a:r>
            <a:r>
              <a:rPr lang="en" u="sng">
                <a:solidFill>
                  <a:schemeClr val="hlink"/>
                </a:solidFill>
                <a:hlinkClick r:id="rId3"/>
              </a:rPr>
              <a:t>https://sourceforge.net/projects/gabedit/files/setupGabedit250_linux_64.sh/download</a:t>
            </a:r>
            <a:r>
              <a:rPr lang="en"/>
              <a:t> </a:t>
            </a:r>
            <a:endParaRPr/>
          </a:p>
          <a:p>
            <a:pPr indent="0" lvl="0" marL="0" rtl="0" algn="l">
              <a:spcBef>
                <a:spcPts val="1200"/>
              </a:spcBef>
              <a:spcAft>
                <a:spcPts val="0"/>
              </a:spcAft>
              <a:buNone/>
            </a:pPr>
            <a:r>
              <a:rPr lang="en"/>
              <a:t>Bylkin, S., Horner, G., Murphy, B., &amp; Tarcy, D. (2014). Oxford IB Diploma Programme: Chemistry, 2014 Edition, Course Companion.</a:t>
            </a:r>
            <a:endParaRPr/>
          </a:p>
          <a:p>
            <a:pPr indent="0" lvl="0" marL="0" rtl="0" algn="l">
              <a:spcBef>
                <a:spcPts val="1200"/>
              </a:spcBef>
              <a:spcAft>
                <a:spcPts val="0"/>
              </a:spcAft>
              <a:buNone/>
            </a:pPr>
            <a:r>
              <a:rPr lang="en"/>
              <a:t>International Baccalaureate Organization (2016). IB Chemistry Data Booklet. </a:t>
            </a:r>
            <a:endParaRPr/>
          </a:p>
          <a:p>
            <a:pPr indent="0" lvl="0" marL="0" rtl="0" algn="l">
              <a:spcBef>
                <a:spcPts val="1200"/>
              </a:spcBef>
              <a:spcAft>
                <a:spcPts val="0"/>
              </a:spcAft>
              <a:buNone/>
            </a:pPr>
            <a:r>
              <a:rPr lang="en"/>
              <a:t>Linker, G.-J. (2020). “Understanding Trends in Molecular Bond Angles”, The Journal of Physical Chemistry A 2020 124(7), pp. 1306-1311. Accessed November 16, 2020. </a:t>
            </a:r>
            <a:r>
              <a:rPr lang="en" u="sng">
                <a:solidFill>
                  <a:schemeClr val="hlink"/>
                </a:solidFill>
                <a:hlinkClick r:id="rId4"/>
              </a:rPr>
              <a:t>https://pubs.acs.org/doi/10.1021/acs.jpca.9b10248#</a:t>
            </a:r>
            <a:r>
              <a:rPr lang="en"/>
              <a:t>  </a:t>
            </a:r>
            <a:endParaRPr/>
          </a:p>
          <a:p>
            <a:pPr indent="0" lvl="0" marL="0" rtl="0" algn="l">
              <a:spcBef>
                <a:spcPts val="1200"/>
              </a:spcBef>
              <a:spcAft>
                <a:spcPts val="1200"/>
              </a:spcAft>
              <a:buNone/>
            </a:pPr>
            <a:r>
              <a:rPr lang="en"/>
              <a:t>Salem, M. (2020). “Pauling Electronegativity”. Accessed November 16, 2020. </a:t>
            </a:r>
            <a:r>
              <a:rPr lang="en" u="sng">
                <a:solidFill>
                  <a:schemeClr val="hlink"/>
                </a:solidFill>
                <a:hlinkClick r:id="rId5"/>
              </a:rPr>
              <a:t>https://chem.libretexts.org/Bookshelves/Physical_and_Theoretical_Chemistry_Textbook_Maps/Supplemental_Modules_(Physical_and_Theoretical_Chemistry)/Physical_Properties_of_Matter/Atomic_and_Molecular_Properties/Electronegativity/Pauling_Electronegativity</a:t>
            </a:r>
            <a:r>
              <a:rPr lang="en"/>
              <a:t>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