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</p:sldIdLst>
  <p:sldSz cy="6858000" cx="12192000"/>
  <p:notesSz cx="6858000" cy="9144000"/>
  <p:embeddedFontLst>
    <p:embeddedFont>
      <p:font typeface="Helvetica Neue"/>
      <p:regular r:id="rId62"/>
      <p:bold r:id="rId63"/>
      <p:italic r:id="rId64"/>
      <p:boldItalic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6" roundtripDataSignature="AMtx7mjM6S4PAGhYagXIPsysrA/pd4Rc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AFD11C0-C2B8-42A5-A971-430540E13B11}">
  <a:tblStyle styleId="{BAFD11C0-C2B8-42A5-A971-430540E13B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HelveticaNeue-regular.fntdata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font" Target="fonts/HelveticaNeue-italic.fntdata"/><Relationship Id="rId63" Type="http://schemas.openxmlformats.org/officeDocument/2006/relationships/font" Target="fonts/HelveticaNeue-bold.fntdata"/><Relationship Id="rId22" Type="http://schemas.openxmlformats.org/officeDocument/2006/relationships/slide" Target="slides/slide17.xml"/><Relationship Id="rId66" Type="http://customschemas.google.com/relationships/presentationmetadata" Target="metadata"/><Relationship Id="rId21" Type="http://schemas.openxmlformats.org/officeDocument/2006/relationships/slide" Target="slides/slide16.xml"/><Relationship Id="rId65" Type="http://schemas.openxmlformats.org/officeDocument/2006/relationships/font" Target="fonts/HelveticaNeue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6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6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6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13.png"/><Relationship Id="rId7" Type="http://schemas.openxmlformats.org/officeDocument/2006/relationships/image" Target="../media/image17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0" Type="http://schemas.openxmlformats.org/officeDocument/2006/relationships/image" Target="../media/image16.png"/><Relationship Id="rId9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gif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1.gif"/><Relationship Id="rId4" Type="http://schemas.openxmlformats.org/officeDocument/2006/relationships/image" Target="../media/image34.gif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4.gif"/><Relationship Id="rId4" Type="http://schemas.openxmlformats.org/officeDocument/2006/relationships/image" Target="../media/image39.gif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1.gif"/><Relationship Id="rId4" Type="http://schemas.openxmlformats.org/officeDocument/2006/relationships/image" Target="../media/image45.gif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3.gif"/><Relationship Id="rId4" Type="http://schemas.openxmlformats.org/officeDocument/2006/relationships/image" Target="../media/image42.gif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3.gif"/><Relationship Id="rId4" Type="http://schemas.openxmlformats.org/officeDocument/2006/relationships/image" Target="../media/image55.gif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8.gif"/><Relationship Id="rId4" Type="http://schemas.openxmlformats.org/officeDocument/2006/relationships/image" Target="../media/image46.gif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9.gif"/><Relationship Id="rId4" Type="http://schemas.openxmlformats.org/officeDocument/2006/relationships/image" Target="../media/image47.gif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7.gif"/><Relationship Id="rId4" Type="http://schemas.openxmlformats.org/officeDocument/2006/relationships/image" Target="../media/image52.gif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4.gif"/><Relationship Id="rId4" Type="http://schemas.openxmlformats.org/officeDocument/2006/relationships/image" Target="../media/image56.gif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1.gif"/><Relationship Id="rId4" Type="http://schemas.openxmlformats.org/officeDocument/2006/relationships/image" Target="../media/image50.gif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2385391" y="1687001"/>
            <a:ext cx="8968407" cy="220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</a:pPr>
            <a:r>
              <a:rPr b="1" lang="en-CA" sz="3600">
                <a:solidFill>
                  <a:schemeClr val="accent1"/>
                </a:solidFill>
              </a:rPr>
              <a:t>Computational Determination of the Common Vibrational Modes Responsible for Sweetness in 14 Different Sweeteners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2385391" y="3538747"/>
            <a:ext cx="8629357" cy="1281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2200"/>
              <a:t>Nicholas Qiu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2200"/>
              <a:t>NL Regional Science Fair 2021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2200"/>
              <a:t>April 23, 2021</a:t>
            </a:r>
            <a:endParaRPr/>
          </a:p>
        </p:txBody>
      </p:sp>
      <p:pic>
        <p:nvPicPr>
          <p:cNvPr descr="Flask"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2" y="2057400"/>
            <a:ext cx="13716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 txBox="1"/>
          <p:nvPr>
            <p:ph type="title"/>
          </p:nvPr>
        </p:nvSpPr>
        <p:spPr>
          <a:xfrm>
            <a:off x="635000" y="640823"/>
            <a:ext cx="3418659" cy="55831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b="1" lang="en-CA" sz="5000"/>
              <a:t>Introduction and Background</a:t>
            </a:r>
            <a:endParaRPr/>
          </a:p>
        </p:txBody>
      </p:sp>
      <p:sp>
        <p:nvSpPr>
          <p:cNvPr id="93" name="Google Shape;93;p2"/>
          <p:cNvSpPr/>
          <p:nvPr/>
        </p:nvSpPr>
        <p:spPr>
          <a:xfrm rot="5400000">
            <a:off x="1627450" y="3462719"/>
            <a:ext cx="5410200" cy="18288"/>
          </a:xfrm>
          <a:custGeom>
            <a:rect b="b" l="l" r="r" t="t"/>
            <a:pathLst>
              <a:path extrusionOk="0" fill="none" h="18288" w="541020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extrusionOk="0" h="18288" w="541020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" name="Google Shape;94;p2"/>
          <p:cNvGrpSpPr/>
          <p:nvPr/>
        </p:nvGrpSpPr>
        <p:grpSpPr>
          <a:xfrm>
            <a:off x="4648018" y="671148"/>
            <a:ext cx="6900512" cy="5257801"/>
            <a:chOff x="0" y="30325"/>
            <a:chExt cx="6900512" cy="5257801"/>
          </a:xfrm>
        </p:grpSpPr>
        <p:sp>
          <p:nvSpPr>
            <p:cNvPr id="95" name="Google Shape;95;p2"/>
            <p:cNvSpPr/>
            <p:nvPr/>
          </p:nvSpPr>
          <p:spPr>
            <a:xfrm>
              <a:off x="0" y="30325"/>
              <a:ext cx="6900512" cy="1264770"/>
            </a:xfrm>
            <a:prstGeom prst="roundRect">
              <a:avLst>
                <a:gd fmla="val 16667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 txBox="1"/>
            <p:nvPr/>
          </p:nvSpPr>
          <p:spPr>
            <a:xfrm>
              <a:off x="61741" y="92066"/>
              <a:ext cx="6777030" cy="1141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en-CA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Two proposed mechanisms help to explain how we perceive different smells: lock and key method and the more acceptable vibrational theory of olfaction.</a:t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0" y="1361335"/>
              <a:ext cx="6900512" cy="1264770"/>
            </a:xfrm>
            <a:prstGeom prst="roundRect">
              <a:avLst>
                <a:gd fmla="val 16667" name="adj"/>
              </a:avLst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61741" y="1423076"/>
              <a:ext cx="6777030" cy="1141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en-CA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Vibrational theory of olfaction uses IR spectroscopy to predict the odor of molecules and the modes responsible for them.</a:t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0" y="2692346"/>
              <a:ext cx="6900512" cy="1264770"/>
            </a:xfrm>
            <a:prstGeom prst="roundRect">
              <a:avLst>
                <a:gd fmla="val 16667" name="adj"/>
              </a:avLst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61741" y="2754087"/>
              <a:ext cx="6777030" cy="1141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en-CA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 literature that determines whether vibrational theory of olfaction can apply to the gustatory senses.</a:t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0" y="4023356"/>
              <a:ext cx="6900512" cy="1264770"/>
            </a:xfrm>
            <a:prstGeom prst="roundRect">
              <a:avLst>
                <a:gd fmla="val 16667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61741" y="4085097"/>
              <a:ext cx="6777030" cy="1141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en-CA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This investigation will test if vibrational modes are responsible for taste. </a:t>
              </a:r>
              <a:endParaRPr/>
            </a:p>
          </p:txBody>
        </p:sp>
      </p:grpSp>
      <p:sp>
        <p:nvSpPr>
          <p:cNvPr id="103" name="Google Shape;103;p2"/>
          <p:cNvSpPr/>
          <p:nvPr/>
        </p:nvSpPr>
        <p:spPr>
          <a:xfrm>
            <a:off x="635000" y="6134332"/>
            <a:ext cx="31436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Morrison, J. </a:t>
            </a:r>
            <a:r>
              <a:rPr b="0" i="1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 News </a:t>
            </a:r>
            <a:r>
              <a:rPr b="1" i="0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</a:t>
            </a:r>
            <a:r>
              <a:rPr b="0" i="0" lang="en-CA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635000" y="6449030"/>
            <a:ext cx="84456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Hoehn, R. D.; Nichols, D. E.; Neven, H.; Kais, S.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Front. Phys. </a:t>
            </a:r>
            <a:r>
              <a:rPr b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25.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 txBox="1"/>
          <p:nvPr>
            <p:ph type="title"/>
          </p:nvPr>
        </p:nvSpPr>
        <p:spPr>
          <a:xfrm>
            <a:off x="635000" y="640823"/>
            <a:ext cx="3418659" cy="55831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b="1" lang="en-CA" sz="4600"/>
              <a:t>Infrared Spectroscopy</a:t>
            </a:r>
            <a:endParaRPr/>
          </a:p>
        </p:txBody>
      </p:sp>
      <p:sp>
        <p:nvSpPr>
          <p:cNvPr id="111" name="Google Shape;111;p3"/>
          <p:cNvSpPr/>
          <p:nvPr/>
        </p:nvSpPr>
        <p:spPr>
          <a:xfrm rot="5400000">
            <a:off x="1627450" y="3462719"/>
            <a:ext cx="5410200" cy="18288"/>
          </a:xfrm>
          <a:custGeom>
            <a:rect b="b" l="l" r="r" t="t"/>
            <a:pathLst>
              <a:path extrusionOk="0" fill="none" h="18288" w="541020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extrusionOk="0" h="18288" w="541020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2" name="Google Shape;112;p3"/>
          <p:cNvGrpSpPr/>
          <p:nvPr/>
        </p:nvGrpSpPr>
        <p:grpSpPr>
          <a:xfrm>
            <a:off x="4648018" y="665692"/>
            <a:ext cx="6900512" cy="5486399"/>
            <a:chOff x="0" y="24870"/>
            <a:chExt cx="6900512" cy="5486399"/>
          </a:xfrm>
        </p:grpSpPr>
        <p:sp>
          <p:nvSpPr>
            <p:cNvPr id="113" name="Google Shape;113;p3"/>
            <p:cNvSpPr/>
            <p:nvPr/>
          </p:nvSpPr>
          <p:spPr>
            <a:xfrm>
              <a:off x="0" y="24870"/>
              <a:ext cx="6900512" cy="1319759"/>
            </a:xfrm>
            <a:prstGeom prst="roundRect">
              <a:avLst>
                <a:gd fmla="val 16667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64425" y="89295"/>
              <a:ext cx="6771662" cy="11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Measurement of the interaction of infrared radiation with matter, either by absorption, emission or reflection.</a:t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0" y="1413750"/>
              <a:ext cx="6900512" cy="1319759"/>
            </a:xfrm>
            <a:prstGeom prst="roundRect">
              <a:avLst>
                <a:gd fmla="val 16667" name="adj"/>
              </a:avLst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 txBox="1"/>
            <p:nvPr/>
          </p:nvSpPr>
          <p:spPr>
            <a:xfrm>
              <a:off x="64425" y="1478175"/>
              <a:ext cx="6771662" cy="11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Used to determine functional groups and different vibrational modes in molecules.</a:t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0" y="2802630"/>
              <a:ext cx="6900512" cy="1319759"/>
            </a:xfrm>
            <a:prstGeom prst="roundRect">
              <a:avLst>
                <a:gd fmla="val 16667" name="adj"/>
              </a:avLst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64425" y="2867055"/>
              <a:ext cx="6771662" cy="11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Upon absorbing infrared energy, different groups in the molecules vibrate.</a:t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0" y="4191510"/>
              <a:ext cx="6900512" cy="1319759"/>
            </a:xfrm>
            <a:prstGeom prst="roundRect">
              <a:avLst>
                <a:gd fmla="val 16667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 txBox="1"/>
            <p:nvPr/>
          </p:nvSpPr>
          <p:spPr>
            <a:xfrm>
              <a:off x="64425" y="4255935"/>
              <a:ext cx="6771662" cy="11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This investigation will determine if sweeteners share a common vibrational mode.</a:t>
              </a:r>
              <a:endParaRPr/>
            </a:p>
          </p:txBody>
        </p:sp>
      </p:grpSp>
      <p:sp>
        <p:nvSpPr>
          <p:cNvPr id="121" name="Google Shape;121;p3"/>
          <p:cNvSpPr/>
          <p:nvPr/>
        </p:nvSpPr>
        <p:spPr>
          <a:xfrm>
            <a:off x="635000" y="6309311"/>
            <a:ext cx="52736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Bluemel, M.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IB Chemistry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Oxford Study courses, 2008.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 txBox="1"/>
          <p:nvPr>
            <p:ph type="title"/>
          </p:nvPr>
        </p:nvSpPr>
        <p:spPr>
          <a:xfrm>
            <a:off x="838200" y="557189"/>
            <a:ext cx="3374136" cy="55678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b="1" lang="en-CA" sz="5200"/>
              <a:t>Basis Sets</a:t>
            </a:r>
            <a:endParaRPr/>
          </a:p>
        </p:txBody>
      </p:sp>
      <p:grpSp>
        <p:nvGrpSpPr>
          <p:cNvPr id="128" name="Google Shape;128;p4"/>
          <p:cNvGrpSpPr/>
          <p:nvPr/>
        </p:nvGrpSpPr>
        <p:grpSpPr>
          <a:xfrm>
            <a:off x="5093208" y="624360"/>
            <a:ext cx="6263640" cy="5496751"/>
            <a:chOff x="0" y="3968"/>
            <a:chExt cx="6263640" cy="5496751"/>
          </a:xfrm>
        </p:grpSpPr>
        <p:sp>
          <p:nvSpPr>
            <p:cNvPr id="129" name="Google Shape;129;p4"/>
            <p:cNvSpPr/>
            <p:nvPr/>
          </p:nvSpPr>
          <p:spPr>
            <a:xfrm>
              <a:off x="0" y="3968"/>
              <a:ext cx="6263640" cy="178425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 txBox="1"/>
            <p:nvPr/>
          </p:nvSpPr>
          <p:spPr>
            <a:xfrm>
              <a:off x="87100" y="91068"/>
              <a:ext cx="6089440" cy="1610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n-CA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 computational chemistry, a set of functions used to represent the electronic wave function in the Hartree-Fock method or Density Functional Theory.</a:t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0" y="1860218"/>
              <a:ext cx="6263640" cy="1784250"/>
            </a:xfrm>
            <a:prstGeom prst="roundRect">
              <a:avLst>
                <a:gd fmla="val 16667" name="adj"/>
              </a:avLst>
            </a:prstGeom>
            <a:solidFill>
              <a:srgbClr val="C47F6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 txBox="1"/>
            <p:nvPr/>
          </p:nvSpPr>
          <p:spPr>
            <a:xfrm>
              <a:off x="87100" y="1947318"/>
              <a:ext cx="6089440" cy="1610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n-CA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Either composed of atomic orbitals or plane waves.</a:t>
              </a: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0" y="3716469"/>
              <a:ext cx="6263640" cy="1784250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4"/>
            <p:cNvSpPr txBox="1"/>
            <p:nvPr/>
          </p:nvSpPr>
          <p:spPr>
            <a:xfrm>
              <a:off x="87100" y="3803569"/>
              <a:ext cx="6089440" cy="1610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lang="en-CA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There are several types of atomic orbitals that can be used to allow for efficient implementations of Post Hartree-Fock methods.</a:t>
              </a:r>
              <a:endParaRPr/>
            </a:p>
          </p:txBody>
        </p:sp>
      </p:grpSp>
      <p:sp>
        <p:nvSpPr>
          <p:cNvPr id="135" name="Google Shape;135;p4"/>
          <p:cNvSpPr/>
          <p:nvPr/>
        </p:nvSpPr>
        <p:spPr>
          <a:xfrm>
            <a:off x="838200" y="6300811"/>
            <a:ext cx="425635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Basis Sets. https://gaussian.com/basissets/.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-1" y="0"/>
            <a:ext cx="4818889" cy="6858000"/>
          </a:xfrm>
          <a:custGeom>
            <a:rect b="b" l="l" r="r" t="t"/>
            <a:pathLst>
              <a:path extrusionOk="0" h="6858000" w="4818889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1" y="0"/>
            <a:ext cx="4811477" cy="6858000"/>
          </a:xfrm>
          <a:custGeom>
            <a:rect b="b" l="l" r="r" t="t"/>
            <a:pathLst>
              <a:path extrusionOk="0" h="6858000" w="4811477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 txBox="1"/>
          <p:nvPr>
            <p:ph type="title"/>
          </p:nvPr>
        </p:nvSpPr>
        <p:spPr>
          <a:xfrm>
            <a:off x="621792" y="1161288"/>
            <a:ext cx="3602736" cy="452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Hartree-Fock</a:t>
            </a:r>
            <a:endParaRPr b="1" sz="4000"/>
          </a:p>
        </p:txBody>
      </p:sp>
      <p:sp>
        <p:nvSpPr>
          <p:cNvPr id="144" name="Google Shape;144;p5"/>
          <p:cNvSpPr/>
          <p:nvPr/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" name="Google Shape;145;p5"/>
          <p:cNvGrpSpPr/>
          <p:nvPr/>
        </p:nvGrpSpPr>
        <p:grpSpPr>
          <a:xfrm>
            <a:off x="5303520" y="690372"/>
            <a:ext cx="6364224" cy="5486399"/>
            <a:chOff x="0" y="13716"/>
            <a:chExt cx="6364224" cy="5486399"/>
          </a:xfrm>
        </p:grpSpPr>
        <p:sp>
          <p:nvSpPr>
            <p:cNvPr id="146" name="Google Shape;146;p5"/>
            <p:cNvSpPr/>
            <p:nvPr/>
          </p:nvSpPr>
          <p:spPr>
            <a:xfrm>
              <a:off x="0" y="13716"/>
              <a:ext cx="6364224" cy="1319759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64425" y="78141"/>
              <a:ext cx="6235374" cy="11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Method of approximation to determine the wave function and the energy of a quantum many-body system in a stationary state.</a:t>
              </a: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0" y="1402596"/>
              <a:ext cx="6364224" cy="1319759"/>
            </a:xfrm>
            <a:prstGeom prst="roundRect">
              <a:avLst>
                <a:gd fmla="val 16667" name="adj"/>
              </a:avLst>
            </a:prstGeom>
            <a:solidFill>
              <a:srgbClr val="D07A5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5"/>
            <p:cNvSpPr txBox="1"/>
            <p:nvPr/>
          </p:nvSpPr>
          <p:spPr>
            <a:xfrm>
              <a:off x="64425" y="1467021"/>
              <a:ext cx="6235374" cy="11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Hartree-Fock uses iteration to numerically solve for many-electron systems.</a:t>
              </a: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0" y="2791476"/>
              <a:ext cx="6364224" cy="1319759"/>
            </a:xfrm>
            <a:prstGeom prst="roundRect">
              <a:avLst>
                <a:gd fmla="val 16667" name="adj"/>
              </a:avLst>
            </a:prstGeom>
            <a:solidFill>
              <a:srgbClr val="B8888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 txBox="1"/>
            <p:nvPr/>
          </p:nvSpPr>
          <p:spPr>
            <a:xfrm>
              <a:off x="64425" y="2855901"/>
              <a:ext cx="6235374" cy="11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Hartree-Fock uses five different approximations. </a:t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0" y="4180356"/>
              <a:ext cx="6364224" cy="1319759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5"/>
            <p:cNvSpPr txBox="1"/>
            <p:nvPr/>
          </p:nvSpPr>
          <p:spPr>
            <a:xfrm>
              <a:off x="64425" y="4244781"/>
              <a:ext cx="6235374" cy="11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Accurate method of approximation, but there exist more efficient methods such as Density Functional Theory.</a:t>
              </a:r>
              <a:endParaRPr/>
            </a:p>
          </p:txBody>
        </p:sp>
      </p:grpSp>
      <p:sp>
        <p:nvSpPr>
          <p:cNvPr id="154" name="Google Shape;154;p5"/>
          <p:cNvSpPr/>
          <p:nvPr/>
        </p:nvSpPr>
        <p:spPr>
          <a:xfrm>
            <a:off x="524256" y="6190488"/>
            <a:ext cx="352570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Slater, J. C.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Phys. Rev. </a:t>
            </a:r>
            <a:r>
              <a:rPr b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1951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385.</a:t>
            </a:r>
            <a:endParaRPr/>
          </a:p>
        </p:txBody>
      </p:sp>
      <p:sp>
        <p:nvSpPr>
          <p:cNvPr id="155" name="Google Shape;155;p5"/>
          <p:cNvSpPr/>
          <p:nvPr/>
        </p:nvSpPr>
        <p:spPr>
          <a:xfrm>
            <a:off x="524255" y="6488668"/>
            <a:ext cx="75417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Lykos, P.; Pratt, G.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Rev. Mod. Phys. </a:t>
            </a:r>
            <a:r>
              <a:rPr b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1963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496.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1" name="Google Shape;161;p6"/>
          <p:cNvGrpSpPr/>
          <p:nvPr/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62" name="Google Shape;162;p6"/>
            <p:cNvSpPr/>
            <p:nvPr/>
          </p:nvSpPr>
          <p:spPr>
            <a:xfrm>
              <a:off x="10989586" y="1070835"/>
              <a:ext cx="687754" cy="5710965"/>
            </a:xfrm>
            <a:custGeom>
              <a:rect b="b" l="l" r="r" t="t"/>
              <a:pathLst>
                <a:path extrusionOk="0" h="2447" w="414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rgbClr val="2F54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10988949" y="803186"/>
              <a:ext cx="409371" cy="5521414"/>
            </a:xfrm>
            <a:custGeom>
              <a:rect b="b" l="l" r="r" t="t"/>
              <a:pathLst>
                <a:path extrusionOk="0" h="2358" w="209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rgbClr val="1F386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6"/>
          <p:cNvSpPr txBox="1"/>
          <p:nvPr>
            <p:ph type="title"/>
          </p:nvPr>
        </p:nvSpPr>
        <p:spPr>
          <a:xfrm>
            <a:off x="1098468" y="885651"/>
            <a:ext cx="3229803" cy="4624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b="1" lang="en-CA">
                <a:solidFill>
                  <a:srgbClr val="FFFFFF"/>
                </a:solidFill>
              </a:rPr>
              <a:t>Research Question</a:t>
            </a:r>
            <a:endParaRPr/>
          </a:p>
        </p:txBody>
      </p:sp>
      <p:sp>
        <p:nvSpPr>
          <p:cNvPr id="166" name="Google Shape;166;p6"/>
          <p:cNvSpPr txBox="1"/>
          <p:nvPr>
            <p:ph idx="1" type="body"/>
          </p:nvPr>
        </p:nvSpPr>
        <p:spPr>
          <a:xfrm>
            <a:off x="4978708" y="885651"/>
            <a:ext cx="6525220" cy="46168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/>
              <a:t>What is the vibrational mode responsible for the sweet taste in 14 dierent sweeteners: advantame, alitame, aspartame, erythritol, isomalt, lactitol, maltitol, mannitol, neohesperidin, neotame, saccharin, sorbitol, sucralose, and xylitol, using calculations at the Hartree-Fock 6-31G(d) level of theory?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Molecular Structures of all 14 Sweeteners Generated Using ChemDraw 20.0</a:t>
            </a:r>
            <a:endParaRPr/>
          </a:p>
        </p:txBody>
      </p:sp>
      <p:pic>
        <p:nvPicPr>
          <p:cNvPr id="172" name="Google Shape;172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9045" y="1746671"/>
            <a:ext cx="2794000" cy="120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4559" y="1881638"/>
            <a:ext cx="23876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66723" y="1865161"/>
            <a:ext cx="1651000" cy="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7"/>
          <p:cNvSpPr txBox="1"/>
          <p:nvPr/>
        </p:nvSpPr>
        <p:spPr>
          <a:xfrm>
            <a:off x="1723571" y="2957970"/>
            <a:ext cx="13249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Advantame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5945154" y="2957970"/>
            <a:ext cx="94640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Alitame</a:t>
            </a:r>
            <a:endParaRPr/>
          </a:p>
        </p:txBody>
      </p:sp>
      <p:sp>
        <p:nvSpPr>
          <p:cNvPr id="177" name="Google Shape;177;p7"/>
          <p:cNvSpPr txBox="1"/>
          <p:nvPr/>
        </p:nvSpPr>
        <p:spPr>
          <a:xfrm>
            <a:off x="9457223" y="2961775"/>
            <a:ext cx="1270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Aspartame</a:t>
            </a:r>
            <a:endParaRPr/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3571" y="4307320"/>
            <a:ext cx="1117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07108" y="4057382"/>
            <a:ext cx="22225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457223" y="3577333"/>
            <a:ext cx="1270000" cy="143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 txBox="1"/>
          <p:nvPr/>
        </p:nvSpPr>
        <p:spPr>
          <a:xfrm>
            <a:off x="1723571" y="5191709"/>
            <a:ext cx="1117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Erythritol</a:t>
            </a:r>
            <a:endParaRPr/>
          </a:p>
        </p:txBody>
      </p:sp>
      <p:sp>
        <p:nvSpPr>
          <p:cNvPr id="182" name="Google Shape;182;p7"/>
          <p:cNvSpPr txBox="1"/>
          <p:nvPr/>
        </p:nvSpPr>
        <p:spPr>
          <a:xfrm>
            <a:off x="5951827" y="5191709"/>
            <a:ext cx="9330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Isomalt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9625692" y="5189762"/>
            <a:ext cx="9330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Lactitol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Molecular Structures of all 14 Sweeteners Generated Using ChemDraw 20.0</a:t>
            </a:r>
            <a:endParaRPr sz="4000"/>
          </a:p>
        </p:txBody>
      </p:sp>
      <p:pic>
        <p:nvPicPr>
          <p:cNvPr id="189" name="Google Shape;189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522" y="1993900"/>
            <a:ext cx="1435100" cy="143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8"/>
          <p:cNvSpPr txBox="1"/>
          <p:nvPr/>
        </p:nvSpPr>
        <p:spPr>
          <a:xfrm>
            <a:off x="1099457" y="3547546"/>
            <a:ext cx="9346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Maltitol</a:t>
            </a:r>
            <a:endParaRPr/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95086" y="2406650"/>
            <a:ext cx="14351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 txBox="1"/>
          <p:nvPr/>
        </p:nvSpPr>
        <p:spPr>
          <a:xfrm>
            <a:off x="3373469" y="3547546"/>
            <a:ext cx="107833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Mannitol</a:t>
            </a:r>
            <a:endParaRPr/>
          </a:p>
        </p:txBody>
      </p:sp>
      <p:pic>
        <p:nvPicPr>
          <p:cNvPr id="193" name="Google Shape;19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89294" y="1893726"/>
            <a:ext cx="2387600" cy="143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8"/>
          <p:cNvSpPr txBox="1"/>
          <p:nvPr/>
        </p:nvSpPr>
        <p:spPr>
          <a:xfrm>
            <a:off x="5980661" y="3549459"/>
            <a:ext cx="16048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Neohesperidin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05036" y="1855626"/>
            <a:ext cx="1790700" cy="151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8"/>
          <p:cNvSpPr txBox="1"/>
          <p:nvPr/>
        </p:nvSpPr>
        <p:spPr>
          <a:xfrm>
            <a:off x="9233034" y="3548972"/>
            <a:ext cx="11347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Neotame</a:t>
            </a:r>
            <a:endParaRPr/>
          </a:p>
        </p:txBody>
      </p:sp>
      <p:pic>
        <p:nvPicPr>
          <p:cNvPr id="197" name="Google Shape;19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9296" y="4310223"/>
            <a:ext cx="787400" cy="8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8"/>
          <p:cNvSpPr txBox="1"/>
          <p:nvPr/>
        </p:nvSpPr>
        <p:spPr>
          <a:xfrm>
            <a:off x="1013796" y="5404402"/>
            <a:ext cx="11585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Saccharin</a:t>
            </a:r>
            <a:endParaRPr/>
          </a:p>
        </p:txBody>
      </p:sp>
      <p:pic>
        <p:nvPicPr>
          <p:cNvPr id="199" name="Google Shape;199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95086" y="4411823"/>
            <a:ext cx="14351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8"/>
          <p:cNvSpPr txBox="1"/>
          <p:nvPr/>
        </p:nvSpPr>
        <p:spPr>
          <a:xfrm>
            <a:off x="3438783" y="5404402"/>
            <a:ext cx="9477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Sorbitol</a:t>
            </a:r>
            <a:endParaRPr/>
          </a:p>
        </p:txBody>
      </p:sp>
      <p:pic>
        <p:nvPicPr>
          <p:cNvPr id="201" name="Google Shape;201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938544" y="4195923"/>
            <a:ext cx="1689100" cy="104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8"/>
          <p:cNvSpPr txBox="1"/>
          <p:nvPr/>
        </p:nvSpPr>
        <p:spPr>
          <a:xfrm>
            <a:off x="6203818" y="5404402"/>
            <a:ext cx="11585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Sucralose</a:t>
            </a:r>
            <a:endParaRPr/>
          </a:p>
        </p:txBody>
      </p:sp>
      <p:pic>
        <p:nvPicPr>
          <p:cNvPr id="203" name="Google Shape;203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159035" y="4405473"/>
            <a:ext cx="1282700" cy="6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8"/>
          <p:cNvSpPr txBox="1"/>
          <p:nvPr/>
        </p:nvSpPr>
        <p:spPr>
          <a:xfrm>
            <a:off x="9420031" y="5415710"/>
            <a:ext cx="94770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Xylitol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409710" y="1022350"/>
            <a:ext cx="709612" cy="2095501"/>
          </a:xfrm>
          <a:custGeom>
            <a:rect b="b" l="l" r="r" t="t"/>
            <a:pathLst>
              <a:path extrusionOk="0" h="1363" w="447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409710" y="837744"/>
            <a:ext cx="403225" cy="1705431"/>
          </a:xfrm>
          <a:custGeom>
            <a:rect b="b" l="l" r="r" t="t"/>
            <a:pathLst>
              <a:path extrusionOk="0" h="1109" w="254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644660" y="640894"/>
            <a:ext cx="168275" cy="1713195"/>
          </a:xfrm>
          <a:custGeom>
            <a:rect b="b" l="l" r="r" t="t"/>
            <a:pathLst>
              <a:path extrusionOk="0" h="1114" w="106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11223203" y="635716"/>
            <a:ext cx="328612" cy="1742360"/>
          </a:xfrm>
          <a:custGeom>
            <a:rect b="b" l="l" r="r" t="t"/>
            <a:pathLst>
              <a:path extrusionOk="0" h="1114" w="207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9"/>
          <p:cNvSpPr txBox="1"/>
          <p:nvPr>
            <p:ph type="title"/>
          </p:nvPr>
        </p:nvSpPr>
        <p:spPr>
          <a:xfrm>
            <a:off x="958506" y="800392"/>
            <a:ext cx="10264697" cy="12121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b="1" lang="en-CA" sz="4000">
                <a:solidFill>
                  <a:srgbClr val="FFFFFF"/>
                </a:solidFill>
              </a:rPr>
              <a:t>Hypothesis</a:t>
            </a:r>
            <a:endParaRPr/>
          </a:p>
        </p:txBody>
      </p:sp>
      <p:sp>
        <p:nvSpPr>
          <p:cNvPr id="216" name="Google Shape;216;p9"/>
          <p:cNvSpPr txBox="1"/>
          <p:nvPr>
            <p:ph idx="1" type="body"/>
          </p:nvPr>
        </p:nvSpPr>
        <p:spPr>
          <a:xfrm>
            <a:off x="1367624" y="2490436"/>
            <a:ext cx="9708995" cy="3567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/>
              <a:t>There is a common vibrational mode that is responsible for the sweet taste in the 14 different sweeteners.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409710" y="1022350"/>
            <a:ext cx="709612" cy="2095501"/>
          </a:xfrm>
          <a:custGeom>
            <a:rect b="b" l="l" r="r" t="t"/>
            <a:pathLst>
              <a:path extrusionOk="0" h="1363" w="447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409710" y="837744"/>
            <a:ext cx="403225" cy="1705431"/>
          </a:xfrm>
          <a:custGeom>
            <a:rect b="b" l="l" r="r" t="t"/>
            <a:pathLst>
              <a:path extrusionOk="0" h="1109" w="254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644660" y="640894"/>
            <a:ext cx="168275" cy="1713195"/>
          </a:xfrm>
          <a:custGeom>
            <a:rect b="b" l="l" r="r" t="t"/>
            <a:pathLst>
              <a:path extrusionOk="0" h="1114" w="106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11223203" y="635716"/>
            <a:ext cx="328612" cy="1742360"/>
          </a:xfrm>
          <a:custGeom>
            <a:rect b="b" l="l" r="r" t="t"/>
            <a:pathLst>
              <a:path extrusionOk="0" h="1114" w="207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>
            <p:ph type="title"/>
          </p:nvPr>
        </p:nvSpPr>
        <p:spPr>
          <a:xfrm>
            <a:off x="958506" y="800392"/>
            <a:ext cx="10264697" cy="12121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b="1" lang="en-CA" sz="4000">
                <a:solidFill>
                  <a:srgbClr val="FFFFFF"/>
                </a:solidFill>
              </a:rPr>
              <a:t>Variables</a:t>
            </a:r>
            <a:endParaRPr/>
          </a:p>
        </p:txBody>
      </p:sp>
      <p:sp>
        <p:nvSpPr>
          <p:cNvPr id="228" name="Google Shape;228;p10"/>
          <p:cNvSpPr txBox="1"/>
          <p:nvPr>
            <p:ph idx="1" type="body"/>
          </p:nvPr>
        </p:nvSpPr>
        <p:spPr>
          <a:xfrm>
            <a:off x="1367624" y="2490436"/>
            <a:ext cx="9708995" cy="3567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/>
              <a:t>Independent variable: The different sweeteners.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/>
              <a:t>Dependent variable: The vibrational modes present.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/>
              <a:t>Control variables: Using the same software.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chnological background" id="233" name="Google Shape;233;p11"/>
          <p:cNvPicPr preferRelativeResize="0"/>
          <p:nvPr/>
        </p:nvPicPr>
        <p:blipFill rotWithShape="1">
          <a:blip r:embed="rId3">
            <a:alphaModFix/>
          </a:blip>
          <a:srcRect b="2" l="2045" r="16984" t="0"/>
          <a:stretch/>
        </p:blipFill>
        <p:spPr>
          <a:xfrm>
            <a:off x="20" y="10"/>
            <a:ext cx="6204384" cy="5114534"/>
          </a:xfrm>
          <a:custGeom>
            <a:rect b="b" l="l" r="r" t="t"/>
            <a:pathLst>
              <a:path extrusionOk="0" h="5114544" w="6204404">
                <a:moveTo>
                  <a:pt x="5659431" y="0"/>
                </a:moveTo>
                <a:lnTo>
                  <a:pt x="6157098" y="0"/>
                </a:lnTo>
                <a:lnTo>
                  <a:pt x="6181355" y="190991"/>
                </a:lnTo>
                <a:cubicBezTo>
                  <a:pt x="6196596" y="341154"/>
                  <a:pt x="6204404" y="493515"/>
                  <a:pt x="6204404" y="647700"/>
                </a:cubicBezTo>
                <a:cubicBezTo>
                  <a:pt x="6204404" y="3114670"/>
                  <a:pt x="4205578" y="5114544"/>
                  <a:pt x="1739900" y="5114544"/>
                </a:cubicBezTo>
                <a:cubicBezTo>
                  <a:pt x="1123481" y="5114544"/>
                  <a:pt x="536240" y="4989552"/>
                  <a:pt x="2114" y="4763518"/>
                </a:cubicBezTo>
                <a:lnTo>
                  <a:pt x="0" y="4762561"/>
                </a:lnTo>
                <a:lnTo>
                  <a:pt x="0" y="4226363"/>
                </a:lnTo>
                <a:lnTo>
                  <a:pt x="15791" y="4234455"/>
                </a:lnTo>
                <a:cubicBezTo>
                  <a:pt x="537360" y="4485921"/>
                  <a:pt x="1122182" y="4626842"/>
                  <a:pt x="1739899" y="4626842"/>
                </a:cubicBezTo>
                <a:cubicBezTo>
                  <a:pt x="3936226" y="4626842"/>
                  <a:pt x="5716700" y="2845319"/>
                  <a:pt x="5716700" y="647700"/>
                </a:cubicBezTo>
                <a:cubicBezTo>
                  <a:pt x="5716700" y="510349"/>
                  <a:pt x="5709745" y="374623"/>
                  <a:pt x="5696169" y="24085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34" name="Google Shape;234;p11"/>
          <p:cNvSpPr txBox="1"/>
          <p:nvPr>
            <p:ph type="title"/>
          </p:nvPr>
        </p:nvSpPr>
        <p:spPr>
          <a:xfrm>
            <a:off x="481014" y="327026"/>
            <a:ext cx="4164011" cy="261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Methodology</a:t>
            </a:r>
            <a:endParaRPr b="1" sz="3600"/>
          </a:p>
        </p:txBody>
      </p:sp>
      <p:sp>
        <p:nvSpPr>
          <p:cNvPr id="235" name="Google Shape;235;p11"/>
          <p:cNvSpPr txBox="1"/>
          <p:nvPr>
            <p:ph idx="1" type="body"/>
          </p:nvPr>
        </p:nvSpPr>
        <p:spPr>
          <a:xfrm>
            <a:off x="6475055" y="925000"/>
            <a:ext cx="5329236" cy="405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en-CA" sz="1700"/>
              <a:t>All computations were performed using Gaussian09 software package, and under standard conditions.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en-CA" sz="1700"/>
              <a:t>All structures were optimized, and energies calculated at the HF/6-31G(d) level of theory.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en-CA" sz="1700"/>
              <a:t>Visualized using GaussView6.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en-CA" sz="1700"/>
              <a:t>14 different sweeteners were constructed and optimized.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en-CA" sz="1700"/>
              <a:t>Bond frequencies of each sweetener were calculated and plotted, generating an IR spectrum for each sweetener.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sp>
        <p:nvSpPr>
          <p:cNvPr id="236" name="Google Shape;236;p11"/>
          <p:cNvSpPr/>
          <p:nvPr/>
        </p:nvSpPr>
        <p:spPr>
          <a:xfrm>
            <a:off x="393191" y="5536809"/>
            <a:ext cx="429168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Frisch, M. J. et al. </a:t>
            </a:r>
            <a:r>
              <a:rPr i="1"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Gaussian 09 </a:t>
            </a: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Revision A.2. 2009.</a:t>
            </a:r>
            <a:endParaRPr/>
          </a:p>
        </p:txBody>
      </p:sp>
      <p:sp>
        <p:nvSpPr>
          <p:cNvPr id="237" name="Google Shape;237;p11"/>
          <p:cNvSpPr/>
          <p:nvPr/>
        </p:nvSpPr>
        <p:spPr>
          <a:xfrm>
            <a:off x="393191" y="5861847"/>
            <a:ext cx="908671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Dennington, R.; Keith, T. A.; Millam, J. M. GaussView Version 6. 2019; Semichem Inc. Shawnee Mission KS.</a:t>
            </a:r>
            <a:endParaRPr/>
          </a:p>
        </p:txBody>
      </p:sp>
      <p:sp>
        <p:nvSpPr>
          <p:cNvPr id="238" name="Google Shape;238;p11"/>
          <p:cNvSpPr/>
          <p:nvPr/>
        </p:nvSpPr>
        <p:spPr>
          <a:xfrm>
            <a:off x="393191" y="6187374"/>
            <a:ext cx="1131779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Canada, H. Government of Canada. 2020; https://www.canada.ca/en/health-canada/services/food-nutrition/food-safety/food-additives/lists-permitted/9-sweeteners.html.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2"/>
          <p:cNvPicPr preferRelativeResize="0"/>
          <p:nvPr/>
        </p:nvPicPr>
        <p:blipFill rotWithShape="1">
          <a:blip r:embed="rId3">
            <a:alphaModFix/>
          </a:blip>
          <a:srcRect b="2" l="19025" r="2" t="0"/>
          <a:stretch/>
        </p:blipFill>
        <p:spPr>
          <a:xfrm>
            <a:off x="20" y="10"/>
            <a:ext cx="6204384" cy="5114534"/>
          </a:xfrm>
          <a:custGeom>
            <a:rect b="b" l="l" r="r" t="t"/>
            <a:pathLst>
              <a:path extrusionOk="0" h="5114544" w="6204404">
                <a:moveTo>
                  <a:pt x="5659431" y="0"/>
                </a:moveTo>
                <a:lnTo>
                  <a:pt x="6157098" y="0"/>
                </a:lnTo>
                <a:lnTo>
                  <a:pt x="6181355" y="190991"/>
                </a:lnTo>
                <a:cubicBezTo>
                  <a:pt x="6196596" y="341154"/>
                  <a:pt x="6204404" y="493515"/>
                  <a:pt x="6204404" y="647700"/>
                </a:cubicBezTo>
                <a:cubicBezTo>
                  <a:pt x="6204404" y="3114670"/>
                  <a:pt x="4205578" y="5114544"/>
                  <a:pt x="1739900" y="5114544"/>
                </a:cubicBezTo>
                <a:cubicBezTo>
                  <a:pt x="1123481" y="5114544"/>
                  <a:pt x="536240" y="4989552"/>
                  <a:pt x="2114" y="4763518"/>
                </a:cubicBezTo>
                <a:lnTo>
                  <a:pt x="0" y="4762561"/>
                </a:lnTo>
                <a:lnTo>
                  <a:pt x="0" y="4226363"/>
                </a:lnTo>
                <a:lnTo>
                  <a:pt x="15791" y="4234455"/>
                </a:lnTo>
                <a:cubicBezTo>
                  <a:pt x="537360" y="4485921"/>
                  <a:pt x="1122182" y="4626842"/>
                  <a:pt x="1739899" y="4626842"/>
                </a:cubicBezTo>
                <a:cubicBezTo>
                  <a:pt x="3936226" y="4626842"/>
                  <a:pt x="5716700" y="2845319"/>
                  <a:pt x="5716700" y="647700"/>
                </a:cubicBezTo>
                <a:cubicBezTo>
                  <a:pt x="5716700" y="510349"/>
                  <a:pt x="5709745" y="374623"/>
                  <a:pt x="5696169" y="24085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44" name="Google Shape;244;p12"/>
          <p:cNvSpPr txBox="1"/>
          <p:nvPr>
            <p:ph type="title"/>
          </p:nvPr>
        </p:nvSpPr>
        <p:spPr>
          <a:xfrm>
            <a:off x="481014" y="327026"/>
            <a:ext cx="4164011" cy="261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Methodology</a:t>
            </a:r>
            <a:r>
              <a:rPr b="1" lang="en-CA" sz="3600"/>
              <a:t> </a:t>
            </a:r>
            <a:endParaRPr/>
          </a:p>
        </p:txBody>
      </p:sp>
      <p:grpSp>
        <p:nvGrpSpPr>
          <p:cNvPr id="245" name="Google Shape;245;p12"/>
          <p:cNvGrpSpPr/>
          <p:nvPr/>
        </p:nvGrpSpPr>
        <p:grpSpPr>
          <a:xfrm>
            <a:off x="6381750" y="2119313"/>
            <a:ext cx="5329236" cy="4057649"/>
            <a:chOff x="0" y="0"/>
            <a:chExt cx="5329236" cy="4057649"/>
          </a:xfrm>
        </p:grpSpPr>
        <p:cxnSp>
          <p:nvCxnSpPr>
            <p:cNvPr id="246" name="Google Shape;246;p12"/>
            <p:cNvCxnSpPr/>
            <p:nvPr/>
          </p:nvCxnSpPr>
          <p:spPr>
            <a:xfrm>
              <a:off x="0" y="0"/>
              <a:ext cx="5329236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47" name="Google Shape;247;p12"/>
            <p:cNvSpPr/>
            <p:nvPr/>
          </p:nvSpPr>
          <p:spPr>
            <a:xfrm>
              <a:off x="0" y="0"/>
              <a:ext cx="5329236" cy="101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2"/>
            <p:cNvSpPr txBox="1"/>
            <p:nvPr/>
          </p:nvSpPr>
          <p:spPr>
            <a:xfrm>
              <a:off x="0" y="0"/>
              <a:ext cx="5329236" cy="101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n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Spectrums were normalized and averaged, allowing for the identification of significant peaks.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9" name="Google Shape;249;p12"/>
            <p:cNvCxnSpPr/>
            <p:nvPr/>
          </p:nvCxnSpPr>
          <p:spPr>
            <a:xfrm>
              <a:off x="0" y="1014412"/>
              <a:ext cx="5329236" cy="0"/>
            </a:xfrm>
            <a:prstGeom prst="straightConnector1">
              <a:avLst/>
            </a:prstGeom>
            <a:solidFill>
              <a:srgbClr val="D07A5B"/>
            </a:solidFill>
            <a:ln cap="flat" cmpd="sng" w="12700">
              <a:solidFill>
                <a:srgbClr val="D07A5B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50" name="Google Shape;250;p12"/>
            <p:cNvSpPr/>
            <p:nvPr/>
          </p:nvSpPr>
          <p:spPr>
            <a:xfrm>
              <a:off x="0" y="1014412"/>
              <a:ext cx="5329236" cy="101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2"/>
            <p:cNvSpPr txBox="1"/>
            <p:nvPr/>
          </p:nvSpPr>
          <p:spPr>
            <a:xfrm>
              <a:off x="0" y="1014412"/>
              <a:ext cx="5329236" cy="101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n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Individual sweetener spectra were compared to the average spectrum.</a:t>
              </a:r>
              <a:endParaRPr/>
            </a:p>
          </p:txBody>
        </p:sp>
        <p:cxnSp>
          <p:nvCxnSpPr>
            <p:cNvPr id="252" name="Google Shape;252;p12"/>
            <p:cNvCxnSpPr/>
            <p:nvPr/>
          </p:nvCxnSpPr>
          <p:spPr>
            <a:xfrm>
              <a:off x="0" y="2028824"/>
              <a:ext cx="5329236" cy="0"/>
            </a:xfrm>
            <a:prstGeom prst="straightConnector1">
              <a:avLst/>
            </a:prstGeom>
            <a:solidFill>
              <a:srgbClr val="B88881"/>
            </a:solidFill>
            <a:ln cap="flat" cmpd="sng" w="12700">
              <a:solidFill>
                <a:srgbClr val="B8888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53" name="Google Shape;253;p12"/>
            <p:cNvSpPr/>
            <p:nvPr/>
          </p:nvSpPr>
          <p:spPr>
            <a:xfrm>
              <a:off x="0" y="2028825"/>
              <a:ext cx="5329236" cy="101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2"/>
            <p:cNvSpPr txBox="1"/>
            <p:nvPr/>
          </p:nvSpPr>
          <p:spPr>
            <a:xfrm>
              <a:off x="0" y="2028825"/>
              <a:ext cx="5329236" cy="101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n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Common significant peaks/frequencies of each sweetener were viewed to identify all possible vibrational modes.</a:t>
              </a:r>
              <a:endParaRPr/>
            </a:p>
          </p:txBody>
        </p:sp>
        <p:cxnSp>
          <p:nvCxnSpPr>
            <p:cNvPr id="255" name="Google Shape;255;p12"/>
            <p:cNvCxnSpPr/>
            <p:nvPr/>
          </p:nvCxnSpPr>
          <p:spPr>
            <a:xfrm>
              <a:off x="0" y="3043237"/>
              <a:ext cx="5329236" cy="0"/>
            </a:xfrm>
            <a:prstGeom prst="straightConnector1">
              <a:avLst/>
            </a:prstGeom>
            <a:solidFill>
              <a:srgbClr val="A4A4A4"/>
            </a:solidFill>
            <a:ln cap="flat" cmpd="sng" w="12700">
              <a:solidFill>
                <a:srgbClr val="A4A4A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56" name="Google Shape;256;p12"/>
            <p:cNvSpPr/>
            <p:nvPr/>
          </p:nvSpPr>
          <p:spPr>
            <a:xfrm>
              <a:off x="0" y="3043237"/>
              <a:ext cx="5329236" cy="101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2"/>
            <p:cNvSpPr txBox="1"/>
            <p:nvPr/>
          </p:nvSpPr>
          <p:spPr>
            <a:xfrm>
              <a:off x="0" y="3043237"/>
              <a:ext cx="5329236" cy="101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en-C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Most common modes could be responsible for sweet taste in sweeteners.</a:t>
              </a:r>
              <a:endParaRPr/>
            </a:p>
          </p:txBody>
        </p:sp>
      </p:grpSp>
      <p:sp>
        <p:nvSpPr>
          <p:cNvPr id="258" name="Google Shape;258;p12"/>
          <p:cNvSpPr/>
          <p:nvPr/>
        </p:nvSpPr>
        <p:spPr>
          <a:xfrm>
            <a:off x="481014" y="6176963"/>
            <a:ext cx="405123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Turin, L.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Chem. Senses </a:t>
            </a:r>
            <a:r>
              <a:rPr b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1996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773-791.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Results and Discussions</a:t>
            </a:r>
            <a:endParaRPr/>
          </a:p>
        </p:txBody>
      </p:sp>
      <p:sp>
        <p:nvSpPr>
          <p:cNvPr id="264" name="Google Shape;264;p13"/>
          <p:cNvSpPr txBox="1"/>
          <p:nvPr>
            <p:ph idx="1" type="body"/>
          </p:nvPr>
        </p:nvSpPr>
        <p:spPr>
          <a:xfrm>
            <a:off x="838200" y="2073661"/>
            <a:ext cx="4206161" cy="3478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CA" sz="3000"/>
              <a:t>Significant average peaks: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CA" sz="3000"/>
              <a:t>1250 cm</a:t>
            </a:r>
            <a:r>
              <a:rPr baseline="30000" lang="en-CA" sz="3000"/>
              <a:t>-1</a:t>
            </a:r>
            <a:r>
              <a:rPr lang="en-CA" sz="3000"/>
              <a:t>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CA" sz="3000"/>
              <a:t>2070 cm</a:t>
            </a:r>
            <a:r>
              <a:rPr baseline="30000" lang="en-CA" sz="3000"/>
              <a:t>-1</a:t>
            </a:r>
            <a:r>
              <a:rPr lang="en-CA" sz="3000"/>
              <a:t>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CA" sz="3000"/>
              <a:t>1360 cm</a:t>
            </a:r>
            <a:r>
              <a:rPr baseline="30000" lang="en-CA" sz="3000"/>
              <a:t>-1</a:t>
            </a:r>
            <a:endParaRPr sz="30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CA" sz="3000"/>
              <a:t>1470 cm</a:t>
            </a:r>
            <a:r>
              <a:rPr baseline="30000" lang="en-CA" sz="3000"/>
              <a:t>-1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65" name="Google Shape;265;p13"/>
          <p:cNvPicPr preferRelativeResize="0"/>
          <p:nvPr/>
        </p:nvPicPr>
        <p:blipFill rotWithShape="1">
          <a:blip r:embed="rId3">
            <a:alphaModFix/>
          </a:blip>
          <a:srcRect b="6732" l="8654" r="11104" t="3151"/>
          <a:stretch/>
        </p:blipFill>
        <p:spPr>
          <a:xfrm rot="5400000">
            <a:off x="6162847" y="414714"/>
            <a:ext cx="4469435" cy="64955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13"/>
          <p:cNvCxnSpPr/>
          <p:nvPr/>
        </p:nvCxnSpPr>
        <p:spPr>
          <a:xfrm>
            <a:off x="6453813" y="4293431"/>
            <a:ext cx="0" cy="33301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67" name="Google Shape;267;p13"/>
          <p:cNvCxnSpPr/>
          <p:nvPr/>
        </p:nvCxnSpPr>
        <p:spPr>
          <a:xfrm>
            <a:off x="10356572" y="4579388"/>
            <a:ext cx="0" cy="33301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68" name="Google Shape;268;p13"/>
          <p:cNvCxnSpPr/>
          <p:nvPr/>
        </p:nvCxnSpPr>
        <p:spPr>
          <a:xfrm>
            <a:off x="6964018" y="4611482"/>
            <a:ext cx="0" cy="33301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69" name="Google Shape;269;p13"/>
          <p:cNvCxnSpPr/>
          <p:nvPr/>
        </p:nvCxnSpPr>
        <p:spPr>
          <a:xfrm>
            <a:off x="7494105" y="4592635"/>
            <a:ext cx="0" cy="33301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70" name="Google Shape;270;p13"/>
          <p:cNvSpPr/>
          <p:nvPr/>
        </p:nvSpPr>
        <p:spPr>
          <a:xfrm>
            <a:off x="4452730" y="5935188"/>
            <a:ext cx="761467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1: The average infrared spectrum of all the sweeteners from 1000 cm</a:t>
            </a:r>
            <a:r>
              <a:rPr baseline="30000"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"/>
          <p:cNvSpPr/>
          <p:nvPr/>
        </p:nvSpPr>
        <p:spPr>
          <a:xfrm rot="-5400000">
            <a:off x="1288521" y="381403"/>
            <a:ext cx="2200313" cy="3342508"/>
          </a:xfrm>
          <a:prstGeom prst="downArrow">
            <a:avLst>
              <a:gd fmla="val 100000" name="adj1"/>
              <a:gd fmla="val 15788" name="adj2"/>
            </a:avLst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4"/>
          <p:cNvSpPr txBox="1"/>
          <p:nvPr>
            <p:ph type="title"/>
          </p:nvPr>
        </p:nvSpPr>
        <p:spPr>
          <a:xfrm>
            <a:off x="966952" y="1204108"/>
            <a:ext cx="2669406" cy="178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lang="en-CA" sz="3200">
                <a:solidFill>
                  <a:srgbClr val="FFFFFF"/>
                </a:solidFill>
              </a:rPr>
              <a:t>Results and Discussion</a:t>
            </a:r>
            <a:endParaRPr/>
          </a:p>
        </p:txBody>
      </p:sp>
      <p:sp>
        <p:nvSpPr>
          <p:cNvPr id="277" name="Google Shape;277;p14"/>
          <p:cNvSpPr txBox="1"/>
          <p:nvPr>
            <p:ph idx="1" type="body"/>
          </p:nvPr>
        </p:nvSpPr>
        <p:spPr>
          <a:xfrm>
            <a:off x="717423" y="3396344"/>
            <a:ext cx="3676313" cy="2970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CA" sz="2000"/>
              <a:t>The average spectrum allows for direct comparison to the individual sweeteners’ IR spectra.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CA" sz="2000"/>
              <a:t>Two identified significant peaks, 1250 cm</a:t>
            </a:r>
            <a:r>
              <a:rPr baseline="30000" lang="en-CA" sz="2000"/>
              <a:t>-1</a:t>
            </a:r>
            <a:r>
              <a:rPr lang="en-CA" sz="2000"/>
              <a:t> and 1210 cm</a:t>
            </a:r>
            <a:r>
              <a:rPr baseline="30000" lang="en-CA" sz="2000"/>
              <a:t>-1</a:t>
            </a:r>
            <a:r>
              <a:rPr lang="en-CA" sz="2000"/>
              <a:t> , but only one contributing to the sweet taste.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id="278" name="Google Shape;27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5698982" y="-82492"/>
            <a:ext cx="4829963" cy="689994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4"/>
          <p:cNvSpPr/>
          <p:nvPr/>
        </p:nvSpPr>
        <p:spPr>
          <a:xfrm>
            <a:off x="4812859" y="5782463"/>
            <a:ext cx="702133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2: Infrared spectrum of lactitol and the average infrared spectrum of all the sweeteners from 1000 cm</a:t>
            </a:r>
            <a:r>
              <a:rPr baseline="30000"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  <p:cxnSp>
        <p:nvCxnSpPr>
          <p:cNvPr id="280" name="Google Shape;280;p14"/>
          <p:cNvCxnSpPr/>
          <p:nvPr/>
        </p:nvCxnSpPr>
        <p:spPr>
          <a:xfrm>
            <a:off x="6363478" y="2985797"/>
            <a:ext cx="0" cy="41054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81" name="Google Shape;281;p14"/>
          <p:cNvCxnSpPr/>
          <p:nvPr/>
        </p:nvCxnSpPr>
        <p:spPr>
          <a:xfrm>
            <a:off x="6571860" y="1253415"/>
            <a:ext cx="0" cy="41054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"/>
          <p:cNvSpPr/>
          <p:nvPr/>
        </p:nvSpPr>
        <p:spPr>
          <a:xfrm rot="-5400000">
            <a:off x="1288521" y="381403"/>
            <a:ext cx="2200313" cy="3342508"/>
          </a:xfrm>
          <a:prstGeom prst="downArrow">
            <a:avLst>
              <a:gd fmla="val 100000" name="adj1"/>
              <a:gd fmla="val 15788" name="adj2"/>
            </a:avLst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 txBox="1"/>
          <p:nvPr>
            <p:ph type="title"/>
          </p:nvPr>
        </p:nvSpPr>
        <p:spPr>
          <a:xfrm>
            <a:off x="966952" y="1204108"/>
            <a:ext cx="2669406" cy="178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lang="en-CA" sz="3200">
                <a:solidFill>
                  <a:srgbClr val="FFFFFF"/>
                </a:solidFill>
              </a:rPr>
              <a:t>Results and Discussions</a:t>
            </a:r>
            <a:endParaRPr/>
          </a:p>
        </p:txBody>
      </p:sp>
      <p:sp>
        <p:nvSpPr>
          <p:cNvPr id="288" name="Google Shape;288;p15"/>
          <p:cNvSpPr txBox="1"/>
          <p:nvPr>
            <p:ph idx="1" type="body"/>
          </p:nvPr>
        </p:nvSpPr>
        <p:spPr>
          <a:xfrm>
            <a:off x="834429" y="3248940"/>
            <a:ext cx="3342508" cy="3486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 sz="3600"/>
              <a:t>Observed lactitol vibrational modes at 1250 cm</a:t>
            </a:r>
            <a:r>
              <a:rPr baseline="30000" lang="en-CA" sz="3600"/>
              <a:t>-1</a:t>
            </a:r>
            <a:r>
              <a:rPr lang="en-CA" sz="3600"/>
              <a:t> 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3 x H-C-C scissoring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1 x C-C-C scissoring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1 x C-C-C symmetric stretch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2 x H-C-C symmetric stretch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1 x C-C-C rocking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3 x O-C-C asymmetric stretch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2 x C-O-C asymmetric stretch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1 x O-C-C asymmetric stretch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CA"/>
              <a:t>1 x C-C-C asymmetric stretch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75000"/>
              <a:buChar char="•"/>
            </a:pPr>
            <a:r>
              <a:rPr lang="en-CA"/>
              <a:t>1 x O-C-O asymmetric stretch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600"/>
          </a:p>
        </p:txBody>
      </p:sp>
      <p:pic>
        <p:nvPicPr>
          <p:cNvPr descr="A picture containing chart&#10;&#10;Description automatically generated" id="289" name="Google Shape;28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2102" y="1425279"/>
            <a:ext cx="6903723" cy="3884404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5"/>
          <p:cNvSpPr/>
          <p:nvPr/>
        </p:nvSpPr>
        <p:spPr>
          <a:xfrm>
            <a:off x="5065963" y="5432721"/>
            <a:ext cx="6096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3: Animated bond vibrations of lactitol at 1250 cm</a:t>
            </a:r>
            <a:r>
              <a:rPr baseline="30000"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/>
          <p:nvPr/>
        </p:nvSpPr>
        <p:spPr>
          <a:xfrm rot="-5400000">
            <a:off x="1288521" y="381403"/>
            <a:ext cx="2200313" cy="3342508"/>
          </a:xfrm>
          <a:prstGeom prst="downArrow">
            <a:avLst>
              <a:gd fmla="val 100000" name="adj1"/>
              <a:gd fmla="val 15788" name="adj2"/>
            </a:avLst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6"/>
          <p:cNvSpPr txBox="1"/>
          <p:nvPr>
            <p:ph type="title"/>
          </p:nvPr>
        </p:nvSpPr>
        <p:spPr>
          <a:xfrm>
            <a:off x="966952" y="1204108"/>
            <a:ext cx="2669406" cy="178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lang="en-CA" sz="3200">
                <a:solidFill>
                  <a:srgbClr val="FFFFFF"/>
                </a:solidFill>
              </a:rPr>
              <a:t>Results and Discussions</a:t>
            </a:r>
            <a:endParaRPr/>
          </a:p>
        </p:txBody>
      </p:sp>
      <p:sp>
        <p:nvSpPr>
          <p:cNvPr id="297" name="Google Shape;297;p16"/>
          <p:cNvSpPr txBox="1"/>
          <p:nvPr>
            <p:ph idx="1" type="body"/>
          </p:nvPr>
        </p:nvSpPr>
        <p:spPr>
          <a:xfrm>
            <a:off x="717423" y="3355130"/>
            <a:ext cx="3205220" cy="294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CA" sz="2000"/>
              <a:t>There are no significant peaks in the sorbitol, mannitol and maltitol infrared spectra that contribute to the significant peaks of the average. Thus, the data for these molecules are omitted.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graphicFrame>
        <p:nvGraphicFramePr>
          <p:cNvPr id="298" name="Google Shape;298;p16"/>
          <p:cNvGraphicFramePr/>
          <p:nvPr/>
        </p:nvGraphicFramePr>
        <p:xfrm>
          <a:off x="4401239" y="877967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1881800"/>
                <a:gridCol w="2385400"/>
                <a:gridCol w="2806150"/>
              </a:tblGrid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 u="none" cap="none" strike="noStrike"/>
                        <a:t>Sweetener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 u="none" cap="none" strike="noStrike"/>
                        <a:t>Wavenumber (±1 cm</a:t>
                      </a:r>
                      <a:r>
                        <a:rPr baseline="30000" lang="en-CA" sz="1600" u="none" cap="none" strike="noStrike"/>
                        <a:t>-1</a:t>
                      </a:r>
                      <a:r>
                        <a:rPr lang="en-CA" sz="1600" u="none" cap="none" strike="noStrike"/>
                        <a:t>)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 u="none" cap="none" strike="noStrike"/>
                        <a:t>Identified Mode(s)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 u="none" cap="none" strike="noStrike"/>
                        <a:t>Advantame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 u="none" cap="none" strike="noStrike"/>
                        <a:t>2070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 u="none" cap="none" strike="noStrike"/>
                        <a:t>2x C-C=O asymmetric stretch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1230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3x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Alitame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1360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row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Aspartame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2070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1470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C-C=O asymmetric stretch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1380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Erythritol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1240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6x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row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Isomalt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1280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1370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3x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1460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5x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Lactitol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1250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3x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Maltitol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None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N/A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Mannitol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None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N/A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Neohesperidin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1280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6x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1370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434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Neotame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2020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2x H-C-C scissoring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C-C=O asymmetric stretch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Saccharin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2050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C-C=O asymmetric stretch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Sorbitol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None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N/A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Sucralose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1250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  <a:tr h="236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Xylitol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1260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600"/>
                        <a:t>2x H-C-C scissoring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0675" marL="60675"/>
                </a:tc>
              </a:tr>
            </a:tbl>
          </a:graphicData>
        </a:graphic>
      </p:graphicFrame>
      <p:sp>
        <p:nvSpPr>
          <p:cNvPr id="299" name="Google Shape;299;p16"/>
          <p:cNvSpPr/>
          <p:nvPr/>
        </p:nvSpPr>
        <p:spPr>
          <a:xfrm>
            <a:off x="5744956" y="6295455"/>
            <a:ext cx="4738015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1: Summary of identified modes in all sweeteners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"/>
          <p:cNvSpPr txBox="1"/>
          <p:nvPr>
            <p:ph type="title"/>
          </p:nvPr>
        </p:nvSpPr>
        <p:spPr>
          <a:xfrm>
            <a:off x="643470" y="381996"/>
            <a:ext cx="3418659" cy="55831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CA" sz="5400"/>
              <a:t>Results and Discussions</a:t>
            </a:r>
            <a:endParaRPr/>
          </a:p>
        </p:txBody>
      </p:sp>
      <p:grpSp>
        <p:nvGrpSpPr>
          <p:cNvPr id="305" name="Google Shape;305;p17"/>
          <p:cNvGrpSpPr/>
          <p:nvPr/>
        </p:nvGrpSpPr>
        <p:grpSpPr>
          <a:xfrm>
            <a:off x="4648018" y="535617"/>
            <a:ext cx="6900512" cy="5536140"/>
            <a:chOff x="0" y="0"/>
            <a:chExt cx="6900512" cy="5536140"/>
          </a:xfrm>
        </p:grpSpPr>
        <p:cxnSp>
          <p:nvCxnSpPr>
            <p:cNvPr id="306" name="Google Shape;306;p17"/>
            <p:cNvCxnSpPr/>
            <p:nvPr/>
          </p:nvCxnSpPr>
          <p:spPr>
            <a:xfrm>
              <a:off x="0" y="0"/>
              <a:ext cx="6900512" cy="0"/>
            </a:xfrm>
            <a:prstGeom prst="straightConnector1">
              <a:avLst/>
            </a:prstGeom>
            <a:solidFill>
              <a:schemeClr val="accent2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07" name="Google Shape;307;p17"/>
            <p:cNvSpPr/>
            <p:nvPr/>
          </p:nvSpPr>
          <p:spPr>
            <a:xfrm>
              <a:off x="0" y="0"/>
              <a:ext cx="6900512" cy="138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7"/>
            <p:cNvSpPr txBox="1"/>
            <p:nvPr/>
          </p:nvSpPr>
          <p:spPr>
            <a:xfrm>
              <a:off x="0" y="0"/>
              <a:ext cx="6900512" cy="138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Two most frequent vibrational modes were asymmetrical stretching and scissoring. Specifically, H-C-C scissoring and C-C=O asymmetrical stretching.</a:t>
              </a:r>
              <a:endParaRPr/>
            </a:p>
          </p:txBody>
        </p:sp>
        <p:cxnSp>
          <p:nvCxnSpPr>
            <p:cNvPr id="309" name="Google Shape;309;p17"/>
            <p:cNvCxnSpPr/>
            <p:nvPr/>
          </p:nvCxnSpPr>
          <p:spPr>
            <a:xfrm>
              <a:off x="0" y="1384035"/>
              <a:ext cx="6900512" cy="0"/>
            </a:xfrm>
            <a:prstGeom prst="straightConnector1">
              <a:avLst/>
            </a:prstGeom>
            <a:solidFill>
              <a:srgbClr val="D07A5B"/>
            </a:solidFill>
            <a:ln cap="flat" cmpd="sng" w="12700">
              <a:solidFill>
                <a:srgbClr val="D07A5B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10" name="Google Shape;310;p17"/>
            <p:cNvSpPr/>
            <p:nvPr/>
          </p:nvSpPr>
          <p:spPr>
            <a:xfrm>
              <a:off x="0" y="1384035"/>
              <a:ext cx="6900512" cy="138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7"/>
            <p:cNvSpPr txBox="1"/>
            <p:nvPr/>
          </p:nvSpPr>
          <p:spPr>
            <a:xfrm>
              <a:off x="0" y="1384035"/>
              <a:ext cx="6900512" cy="138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Sweeteners containing C-C=O asymmetrical stretching, are usually much sweeter than sucrose: neotame, saccharin, aspartame and advantame. </a:t>
              </a:r>
              <a:endParaRPr/>
            </a:p>
          </p:txBody>
        </p:sp>
        <p:cxnSp>
          <p:nvCxnSpPr>
            <p:cNvPr id="312" name="Google Shape;312;p17"/>
            <p:cNvCxnSpPr/>
            <p:nvPr/>
          </p:nvCxnSpPr>
          <p:spPr>
            <a:xfrm>
              <a:off x="0" y="2768070"/>
              <a:ext cx="6900512" cy="0"/>
            </a:xfrm>
            <a:prstGeom prst="straightConnector1">
              <a:avLst/>
            </a:prstGeom>
            <a:solidFill>
              <a:srgbClr val="B88881"/>
            </a:solidFill>
            <a:ln cap="flat" cmpd="sng" w="12700">
              <a:solidFill>
                <a:srgbClr val="B8888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13" name="Google Shape;313;p17"/>
            <p:cNvSpPr/>
            <p:nvPr/>
          </p:nvSpPr>
          <p:spPr>
            <a:xfrm>
              <a:off x="0" y="2768070"/>
              <a:ext cx="6900512" cy="138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7"/>
            <p:cNvSpPr txBox="1"/>
            <p:nvPr/>
          </p:nvSpPr>
          <p:spPr>
            <a:xfrm>
              <a:off x="0" y="2768070"/>
              <a:ext cx="6900512" cy="138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Sweeteners not containing C-C=O asymmetrical stretching, are usually less sweet than sucrose: isomalt, lactitol, erythritol and xylitol. </a:t>
              </a:r>
              <a:endParaRPr/>
            </a:p>
          </p:txBody>
        </p:sp>
        <p:cxnSp>
          <p:nvCxnSpPr>
            <p:cNvPr id="315" name="Google Shape;315;p17"/>
            <p:cNvCxnSpPr/>
            <p:nvPr/>
          </p:nvCxnSpPr>
          <p:spPr>
            <a:xfrm>
              <a:off x="0" y="4152105"/>
              <a:ext cx="6900512" cy="0"/>
            </a:xfrm>
            <a:prstGeom prst="straightConnector1">
              <a:avLst/>
            </a:prstGeom>
            <a:solidFill>
              <a:srgbClr val="A4A4A4"/>
            </a:solidFill>
            <a:ln cap="flat" cmpd="sng" w="12700">
              <a:solidFill>
                <a:srgbClr val="A4A4A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16" name="Google Shape;316;p17"/>
            <p:cNvSpPr/>
            <p:nvPr/>
          </p:nvSpPr>
          <p:spPr>
            <a:xfrm>
              <a:off x="0" y="4152105"/>
              <a:ext cx="6900512" cy="138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7"/>
            <p:cNvSpPr txBox="1"/>
            <p:nvPr/>
          </p:nvSpPr>
          <p:spPr>
            <a:xfrm>
              <a:off x="0" y="4152105"/>
              <a:ext cx="6900512" cy="138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CA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Exceptions: neohesperidin, sucralose and alitame. </a:t>
              </a:r>
              <a:endParaRPr/>
            </a:p>
          </p:txBody>
        </p:sp>
      </p:grpSp>
      <p:sp>
        <p:nvSpPr>
          <p:cNvPr id="318" name="Google Shape;318;p17"/>
          <p:cNvSpPr/>
          <p:nvPr/>
        </p:nvSpPr>
        <p:spPr>
          <a:xfrm>
            <a:off x="199053" y="6150971"/>
            <a:ext cx="1179389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15th January 2019 By Editor,; Editor, Lactitol is a member of the family of bulk sweeteners known as polyols (sugar alcohols), used in a range of low-calorie, low-fat and/or sugar-free foods. 2020;https://www.diabetes.co.uk/sweeteners/lactitol.html.</a:t>
            </a:r>
            <a:endParaRPr/>
          </a:p>
        </p:txBody>
      </p:sp>
      <p:sp>
        <p:nvSpPr>
          <p:cNvPr id="319" name="Google Shape;319;p17"/>
          <p:cNvSpPr/>
          <p:nvPr/>
        </p:nvSpPr>
        <p:spPr>
          <a:xfrm>
            <a:off x="199053" y="5253714"/>
            <a:ext cx="234057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Das, A.; Chakraborty, R. </a:t>
            </a:r>
            <a:r>
              <a:rPr b="1"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</a:t>
            </a: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320" name="Google Shape;320;p17"/>
          <p:cNvSpPr/>
          <p:nvPr/>
        </p:nvSpPr>
        <p:spPr>
          <a:xfrm>
            <a:off x="190583" y="5574743"/>
            <a:ext cx="1135794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Caballero, B. </a:t>
            </a:r>
            <a:r>
              <a:rPr i="1"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Encyclopedia of human nutrition</a:t>
            </a: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Elsevier, 2005. Food Safety, C.; Nutrition, A. Additional Information about High-Intensity Sweeteners. https://www.fda.gov/food/food-additives-petitions/additional-information-about-high-intensity-sweeteners-permitted-use/food-united-states.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8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8"/>
          <p:cNvSpPr txBox="1"/>
          <p:nvPr>
            <p:ph type="title"/>
          </p:nvPr>
        </p:nvSpPr>
        <p:spPr>
          <a:xfrm>
            <a:off x="838200" y="557189"/>
            <a:ext cx="3374136" cy="55678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b="1" lang="en-CA" sz="5200"/>
              <a:t>Results and Discussions</a:t>
            </a:r>
            <a:endParaRPr/>
          </a:p>
        </p:txBody>
      </p:sp>
      <p:grpSp>
        <p:nvGrpSpPr>
          <p:cNvPr id="327" name="Google Shape;327;p18"/>
          <p:cNvGrpSpPr/>
          <p:nvPr/>
        </p:nvGrpSpPr>
        <p:grpSpPr>
          <a:xfrm>
            <a:off x="5093208" y="473788"/>
            <a:ext cx="6263640" cy="5499313"/>
            <a:chOff x="0" y="2687"/>
            <a:chExt cx="6263640" cy="5499313"/>
          </a:xfrm>
        </p:grpSpPr>
        <p:cxnSp>
          <p:nvCxnSpPr>
            <p:cNvPr id="328" name="Google Shape;328;p18"/>
            <p:cNvCxnSpPr/>
            <p:nvPr/>
          </p:nvCxnSpPr>
          <p:spPr>
            <a:xfrm>
              <a:off x="0" y="2687"/>
              <a:ext cx="6263640" cy="0"/>
            </a:xfrm>
            <a:prstGeom prst="straightConnector1">
              <a:avLst/>
            </a:prstGeom>
            <a:solidFill>
              <a:schemeClr val="accent6"/>
            </a:solidFill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29" name="Google Shape;329;p18"/>
            <p:cNvSpPr/>
            <p:nvPr/>
          </p:nvSpPr>
          <p:spPr>
            <a:xfrm>
              <a:off x="0" y="2687"/>
              <a:ext cx="6263640" cy="1833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8"/>
            <p:cNvSpPr txBox="1"/>
            <p:nvPr/>
          </p:nvSpPr>
          <p:spPr>
            <a:xfrm>
              <a:off x="0" y="2687"/>
              <a:ext cx="6263640" cy="1833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n-CA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The H-C-C scissoring mode appears in all applicable sweeteners except saccharin; thus, it is likely that it contributes to sweetness.</a:t>
              </a:r>
              <a:endParaRPr/>
            </a:p>
          </p:txBody>
        </p:sp>
        <p:cxnSp>
          <p:nvCxnSpPr>
            <p:cNvPr id="331" name="Google Shape;331;p18"/>
            <p:cNvCxnSpPr/>
            <p:nvPr/>
          </p:nvCxnSpPr>
          <p:spPr>
            <a:xfrm>
              <a:off x="0" y="1835791"/>
              <a:ext cx="6263640" cy="0"/>
            </a:xfrm>
            <a:prstGeom prst="straightConnector1">
              <a:avLst/>
            </a:prstGeom>
            <a:solidFill>
              <a:schemeClr val="accent6"/>
            </a:solidFill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32" name="Google Shape;332;p18"/>
            <p:cNvSpPr/>
            <p:nvPr/>
          </p:nvSpPr>
          <p:spPr>
            <a:xfrm>
              <a:off x="0" y="1835791"/>
              <a:ext cx="6263640" cy="1833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8"/>
            <p:cNvSpPr txBox="1"/>
            <p:nvPr/>
          </p:nvSpPr>
          <p:spPr>
            <a:xfrm>
              <a:off x="0" y="1835791"/>
              <a:ext cx="6263640" cy="1833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n-CA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H-C-C scissoring likely effects the magnitude of sweetness less than the C-C=O asymmetrical stretching.</a:t>
              </a:r>
              <a:endParaRPr/>
            </a:p>
          </p:txBody>
        </p:sp>
        <p:cxnSp>
          <p:nvCxnSpPr>
            <p:cNvPr id="334" name="Google Shape;334;p18"/>
            <p:cNvCxnSpPr/>
            <p:nvPr/>
          </p:nvCxnSpPr>
          <p:spPr>
            <a:xfrm>
              <a:off x="0" y="3668896"/>
              <a:ext cx="6263640" cy="0"/>
            </a:xfrm>
            <a:prstGeom prst="straightConnector1">
              <a:avLst/>
            </a:prstGeom>
            <a:solidFill>
              <a:schemeClr val="accent6"/>
            </a:solidFill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35" name="Google Shape;335;p18"/>
            <p:cNvSpPr/>
            <p:nvPr/>
          </p:nvSpPr>
          <p:spPr>
            <a:xfrm>
              <a:off x="0" y="3668896"/>
              <a:ext cx="6263640" cy="1833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8"/>
            <p:cNvSpPr txBox="1"/>
            <p:nvPr/>
          </p:nvSpPr>
          <p:spPr>
            <a:xfrm>
              <a:off x="0" y="3668896"/>
              <a:ext cx="6263640" cy="1833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n-CA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Exceptions to the mechanism: Mannitol, maltitol and sorbitol.</a:t>
              </a:r>
              <a:endParaRPr/>
            </a:p>
          </p:txBody>
        </p:sp>
      </p:grpSp>
      <p:sp>
        <p:nvSpPr>
          <p:cNvPr id="337" name="Google Shape;337;p18"/>
          <p:cNvSpPr/>
          <p:nvPr/>
        </p:nvSpPr>
        <p:spPr>
          <a:xfrm>
            <a:off x="645430" y="6369413"/>
            <a:ext cx="1070532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Chattopadhyay, S.; Raychaudhuri, U. C. </a:t>
            </a:r>
            <a:r>
              <a:rPr i="1"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Journal of Food Science and Technology </a:t>
            </a:r>
            <a:r>
              <a:rPr b="1"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</a:t>
            </a: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51</a:t>
            </a: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611.</a:t>
            </a:r>
            <a:endParaRPr/>
          </a:p>
        </p:txBody>
      </p:sp>
      <p:sp>
        <p:nvSpPr>
          <p:cNvPr id="338" name="Google Shape;338;p18"/>
          <p:cNvSpPr/>
          <p:nvPr/>
        </p:nvSpPr>
        <p:spPr>
          <a:xfrm>
            <a:off x="651525" y="5303111"/>
            <a:ext cx="760755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BeMiller, J. N. </a:t>
            </a:r>
            <a:r>
              <a:rPr i="1"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Carbohydrate chemistry for food scientists</a:t>
            </a: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Elsevier, 2018.</a:t>
            </a:r>
            <a:endParaRPr/>
          </a:p>
        </p:txBody>
      </p:sp>
      <p:sp>
        <p:nvSpPr>
          <p:cNvPr id="339" name="Google Shape;339;p18"/>
          <p:cNvSpPr/>
          <p:nvPr/>
        </p:nvSpPr>
        <p:spPr>
          <a:xfrm>
            <a:off x="648478" y="5726885"/>
            <a:ext cx="1070532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Anderson, P. How Sugar Substitutes Stack Up. 2021;https://www.nationalgeographic.com/news/2013/7/130717-sugar-substitutes-nutrasweet-splenda-stevia-baking/.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9"/>
          <p:cNvSpPr/>
          <p:nvPr/>
        </p:nvSpPr>
        <p:spPr>
          <a:xfrm flipH="1">
            <a:off x="521144" y="911116"/>
            <a:ext cx="687754" cy="5710965"/>
          </a:xfrm>
          <a:custGeom>
            <a:rect b="b" l="l" r="r" t="t"/>
            <a:pathLst>
              <a:path extrusionOk="0" h="2447" w="414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9"/>
          <p:cNvSpPr/>
          <p:nvPr/>
        </p:nvSpPr>
        <p:spPr>
          <a:xfrm flipH="1">
            <a:off x="800164" y="643467"/>
            <a:ext cx="409371" cy="5521414"/>
          </a:xfrm>
          <a:custGeom>
            <a:rect b="b" l="l" r="r" t="t"/>
            <a:pathLst>
              <a:path extrusionOk="0" h="2358" w="209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795529" y="644382"/>
            <a:ext cx="3856024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9"/>
          <p:cNvSpPr txBox="1"/>
          <p:nvPr>
            <p:ph type="title"/>
          </p:nvPr>
        </p:nvSpPr>
        <p:spPr>
          <a:xfrm>
            <a:off x="1322754" y="1522820"/>
            <a:ext cx="2748041" cy="36019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1" lang="en-CA" sz="3600">
                <a:solidFill>
                  <a:srgbClr val="FFFFFF"/>
                </a:solidFill>
              </a:rPr>
              <a:t>Limitations</a:t>
            </a:r>
            <a:endParaRPr/>
          </a:p>
        </p:txBody>
      </p:sp>
      <p:grpSp>
        <p:nvGrpSpPr>
          <p:cNvPr id="349" name="Google Shape;349;p19"/>
          <p:cNvGrpSpPr/>
          <p:nvPr/>
        </p:nvGrpSpPr>
        <p:grpSpPr>
          <a:xfrm>
            <a:off x="5042848" y="849917"/>
            <a:ext cx="6489509" cy="4839660"/>
            <a:chOff x="0" y="206450"/>
            <a:chExt cx="6489509" cy="4839660"/>
          </a:xfrm>
        </p:grpSpPr>
        <p:sp>
          <p:nvSpPr>
            <p:cNvPr id="350" name="Google Shape;350;p19"/>
            <p:cNvSpPr/>
            <p:nvPr/>
          </p:nvSpPr>
          <p:spPr>
            <a:xfrm>
              <a:off x="0" y="206450"/>
              <a:ext cx="6489509" cy="914940"/>
            </a:xfrm>
            <a:prstGeom prst="roundRect">
              <a:avLst>
                <a:gd fmla="val 16667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9"/>
            <p:cNvSpPr txBox="1"/>
            <p:nvPr/>
          </p:nvSpPr>
          <p:spPr>
            <a:xfrm>
              <a:off x="44664" y="251114"/>
              <a:ext cx="6400181" cy="825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CA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Assumption that the vibrational theory of olfaction mechanism works with the gustatory receptors. </a:t>
              </a:r>
              <a:endParaRPr/>
            </a:p>
          </p:txBody>
        </p:sp>
        <p:sp>
          <p:nvSpPr>
            <p:cNvPr id="352" name="Google Shape;352;p19"/>
            <p:cNvSpPr/>
            <p:nvPr/>
          </p:nvSpPr>
          <p:spPr>
            <a:xfrm>
              <a:off x="0" y="1187630"/>
              <a:ext cx="6489509" cy="914940"/>
            </a:xfrm>
            <a:prstGeom prst="roundRect">
              <a:avLst>
                <a:gd fmla="val 16667" name="adj"/>
              </a:avLst>
            </a:prstGeom>
            <a:solidFill>
              <a:srgbClr val="52CBC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9"/>
            <p:cNvSpPr txBox="1"/>
            <p:nvPr/>
          </p:nvSpPr>
          <p:spPr>
            <a:xfrm>
              <a:off x="44664" y="1232294"/>
              <a:ext cx="6400181" cy="825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CA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Hartree-Fock uses approximations.</a:t>
              </a:r>
              <a:endParaRPr/>
            </a:p>
          </p:txBody>
        </p:sp>
        <p:sp>
          <p:nvSpPr>
            <p:cNvPr id="354" name="Google Shape;354;p19"/>
            <p:cNvSpPr/>
            <p:nvPr/>
          </p:nvSpPr>
          <p:spPr>
            <a:xfrm>
              <a:off x="0" y="2168810"/>
              <a:ext cx="6489509" cy="914940"/>
            </a:xfrm>
            <a:prstGeom prst="roundRect">
              <a:avLst>
                <a:gd fmla="val 16667" name="adj"/>
              </a:avLst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9"/>
            <p:cNvSpPr txBox="1"/>
            <p:nvPr/>
          </p:nvSpPr>
          <p:spPr>
            <a:xfrm>
              <a:off x="44664" y="2213474"/>
              <a:ext cx="6400181" cy="825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CA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Basis set 6-31G(d) only uses 25 functions for optimization.</a:t>
              </a:r>
              <a:endParaRPr/>
            </a:p>
          </p:txBody>
        </p:sp>
        <p:sp>
          <p:nvSpPr>
            <p:cNvPr id="356" name="Google Shape;356;p19"/>
            <p:cNvSpPr/>
            <p:nvPr/>
          </p:nvSpPr>
          <p:spPr>
            <a:xfrm>
              <a:off x="0" y="3149990"/>
              <a:ext cx="6489509" cy="914940"/>
            </a:xfrm>
            <a:prstGeom prst="roundRect">
              <a:avLst>
                <a:gd fmla="val 16667" name="adj"/>
              </a:avLst>
            </a:prstGeom>
            <a:solidFill>
              <a:srgbClr val="46BA4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9"/>
            <p:cNvSpPr txBox="1"/>
            <p:nvPr/>
          </p:nvSpPr>
          <p:spPr>
            <a:xfrm>
              <a:off x="44664" y="3194654"/>
              <a:ext cx="6400181" cy="825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CA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Interpretation when identifying modes and significant peaks on the IR spectrums.</a:t>
              </a:r>
              <a:endParaRPr/>
            </a:p>
          </p:txBody>
        </p:sp>
        <p:sp>
          <p:nvSpPr>
            <p:cNvPr id="358" name="Google Shape;358;p19"/>
            <p:cNvSpPr/>
            <p:nvPr/>
          </p:nvSpPr>
          <p:spPr>
            <a:xfrm>
              <a:off x="0" y="4131170"/>
              <a:ext cx="6489509" cy="914940"/>
            </a:xfrm>
            <a:prstGeom prst="roundRect">
              <a:avLst>
                <a:gd fmla="val 16667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9"/>
            <p:cNvSpPr txBox="1"/>
            <p:nvPr/>
          </p:nvSpPr>
          <p:spPr>
            <a:xfrm>
              <a:off x="44664" y="4175834"/>
              <a:ext cx="6400181" cy="825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CA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Improve investigation by using Density Functional Theory and a larger basis set.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0"/>
          <p:cNvSpPr/>
          <p:nvPr/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0"/>
          <p:cNvSpPr/>
          <p:nvPr/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6" name="Google Shape;366;p20"/>
          <p:cNvGrpSpPr/>
          <p:nvPr/>
        </p:nvGrpSpPr>
        <p:grpSpPr>
          <a:xfrm>
            <a:off x="0" y="0"/>
            <a:ext cx="4707053" cy="6858000"/>
            <a:chOff x="651279" y="598259"/>
            <a:chExt cx="10889442" cy="5680742"/>
          </a:xfrm>
        </p:grpSpPr>
        <p:sp>
          <p:nvSpPr>
            <p:cNvPr id="367" name="Google Shape;367;p20"/>
            <p:cNvSpPr/>
            <p:nvPr/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0"/>
            <p:cNvSpPr/>
            <p:nvPr/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9" name="Google Shape;369;p20"/>
          <p:cNvGrpSpPr/>
          <p:nvPr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70" name="Google Shape;370;p20"/>
            <p:cNvSpPr/>
            <p:nvPr/>
          </p:nvSpPr>
          <p:spPr>
            <a:xfrm>
              <a:off x="26122" y="6015669"/>
              <a:ext cx="2605762" cy="842331"/>
            </a:xfrm>
            <a:custGeom>
              <a:rect b="b" l="l" r="r" t="t"/>
              <a:pathLst>
                <a:path extrusionOk="0" h="1033951" w="3180577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0"/>
            <p:cNvSpPr/>
            <p:nvPr/>
          </p:nvSpPr>
          <p:spPr>
            <a:xfrm>
              <a:off x="655184" y="5798001"/>
              <a:ext cx="2485581" cy="1059999"/>
            </a:xfrm>
            <a:custGeom>
              <a:rect b="b" l="l" r="r" t="t"/>
              <a:pathLst>
                <a:path extrusionOk="0" h="1050628" w="244976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l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0"/>
            <p:cNvSpPr/>
            <p:nvPr/>
          </p:nvSpPr>
          <p:spPr>
            <a:xfrm>
              <a:off x="3474720" y="0"/>
              <a:ext cx="6177282" cy="1778750"/>
            </a:xfrm>
            <a:custGeom>
              <a:rect b="b" l="l" r="r" t="t"/>
              <a:pathLst>
                <a:path extrusionOk="0" h="1849426" w="6386648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0"/>
            <p:cNvSpPr/>
            <p:nvPr/>
          </p:nvSpPr>
          <p:spPr>
            <a:xfrm>
              <a:off x="0" y="2390523"/>
              <a:ext cx="611491" cy="1421482"/>
            </a:xfrm>
            <a:custGeom>
              <a:rect b="b" l="l" r="r" t="t"/>
              <a:pathLst>
                <a:path extrusionOk="0" h="1429512" w="611491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0"/>
            <p:cNvSpPr/>
            <p:nvPr/>
          </p:nvSpPr>
          <p:spPr>
            <a:xfrm>
              <a:off x="3792772" y="0"/>
              <a:ext cx="2423863" cy="1343767"/>
            </a:xfrm>
            <a:custGeom>
              <a:rect b="b" l="l" r="r" t="t"/>
              <a:pathLst>
                <a:path extrusionOk="0" h="1681468" w="3015964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0"/>
            <p:cNvSpPr/>
            <p:nvPr/>
          </p:nvSpPr>
          <p:spPr>
            <a:xfrm>
              <a:off x="10946850" y="0"/>
              <a:ext cx="1242102" cy="2620884"/>
            </a:xfrm>
            <a:custGeom>
              <a:rect b="b" l="l" r="r" t="t"/>
              <a:pathLst>
                <a:path extrusionOk="0" h="2635689" w="1242102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0"/>
            <p:cNvSpPr/>
            <p:nvPr/>
          </p:nvSpPr>
          <p:spPr>
            <a:xfrm>
              <a:off x="0" y="0"/>
              <a:ext cx="1577788" cy="980141"/>
            </a:xfrm>
            <a:custGeom>
              <a:rect b="b" l="l" r="r" t="t"/>
              <a:pathLst>
                <a:path extrusionOk="0" h="795676" w="1471018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20"/>
          <p:cNvSpPr txBox="1"/>
          <p:nvPr>
            <p:ph type="title"/>
          </p:nvPr>
        </p:nvSpPr>
        <p:spPr>
          <a:xfrm>
            <a:off x="786385" y="841248"/>
            <a:ext cx="3515244" cy="53400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b="1" lang="en-CA" sz="4800">
                <a:solidFill>
                  <a:schemeClr val="lt1"/>
                </a:solidFill>
              </a:rPr>
              <a:t>Conclusions</a:t>
            </a:r>
            <a:endParaRPr/>
          </a:p>
        </p:txBody>
      </p:sp>
      <p:grpSp>
        <p:nvGrpSpPr>
          <p:cNvPr id="378" name="Google Shape;378;p20"/>
          <p:cNvGrpSpPr/>
          <p:nvPr/>
        </p:nvGrpSpPr>
        <p:grpSpPr>
          <a:xfrm>
            <a:off x="4985886" y="238711"/>
            <a:ext cx="6367912" cy="6390202"/>
            <a:chOff x="0" y="7705"/>
            <a:chExt cx="6367912" cy="6390202"/>
          </a:xfrm>
        </p:grpSpPr>
        <p:sp>
          <p:nvSpPr>
            <p:cNvPr id="379" name="Google Shape;379;p20"/>
            <p:cNvSpPr/>
            <p:nvPr/>
          </p:nvSpPr>
          <p:spPr>
            <a:xfrm>
              <a:off x="0" y="7705"/>
              <a:ext cx="6367912" cy="155003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20"/>
            <p:cNvSpPr txBox="1"/>
            <p:nvPr/>
          </p:nvSpPr>
          <p:spPr>
            <a:xfrm>
              <a:off x="75666" y="83371"/>
              <a:ext cx="6216580" cy="1398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n-CA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The modes responsible for the sweetness taste in the sweeteners were found to be H-C-C scissoring and C-C=O asymmetrical stretching.</a:t>
              </a:r>
              <a:endParaRPr/>
            </a:p>
          </p:txBody>
        </p:sp>
        <p:sp>
          <p:nvSpPr>
            <p:cNvPr id="381" name="Google Shape;381;p20"/>
            <p:cNvSpPr/>
            <p:nvPr/>
          </p:nvSpPr>
          <p:spPr>
            <a:xfrm>
              <a:off x="0" y="1621095"/>
              <a:ext cx="6367912" cy="1550030"/>
            </a:xfrm>
            <a:prstGeom prst="roundRect">
              <a:avLst>
                <a:gd fmla="val 16667" name="adj"/>
              </a:avLst>
            </a:prstGeom>
            <a:solidFill>
              <a:srgbClr val="D07A5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0"/>
            <p:cNvSpPr txBox="1"/>
            <p:nvPr/>
          </p:nvSpPr>
          <p:spPr>
            <a:xfrm>
              <a:off x="75666" y="1696761"/>
              <a:ext cx="6216580" cy="1398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n-CA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C-C=O asymmetrical stretching has a larger impact on the degree of sweetness than H-C-C scissoring.</a:t>
              </a:r>
              <a:endParaRPr/>
            </a:p>
          </p:txBody>
        </p:sp>
        <p:sp>
          <p:nvSpPr>
            <p:cNvPr id="383" name="Google Shape;383;p20"/>
            <p:cNvSpPr/>
            <p:nvPr/>
          </p:nvSpPr>
          <p:spPr>
            <a:xfrm>
              <a:off x="0" y="3234486"/>
              <a:ext cx="6367912" cy="1550030"/>
            </a:xfrm>
            <a:prstGeom prst="roundRect">
              <a:avLst>
                <a:gd fmla="val 16667" name="adj"/>
              </a:avLst>
            </a:prstGeom>
            <a:solidFill>
              <a:srgbClr val="B8888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0"/>
            <p:cNvSpPr txBox="1"/>
            <p:nvPr/>
          </p:nvSpPr>
          <p:spPr>
            <a:xfrm>
              <a:off x="75666" y="3310152"/>
              <a:ext cx="6216580" cy="1398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n-CA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Use of Hartree-Fock with the basis set 6-31G(d) indicates accurate results as uncertainty for geometry optimizations and frequency calculations is ±1.00x10</a:t>
              </a:r>
              <a:r>
                <a:rPr baseline="30000" lang="en-CA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-8</a:t>
              </a:r>
              <a:r>
                <a:rPr lang="en-CA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0"/>
            <p:cNvSpPr/>
            <p:nvPr/>
          </p:nvSpPr>
          <p:spPr>
            <a:xfrm>
              <a:off x="0" y="4847877"/>
              <a:ext cx="6367912" cy="1550030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0"/>
            <p:cNvSpPr txBox="1"/>
            <p:nvPr/>
          </p:nvSpPr>
          <p:spPr>
            <a:xfrm>
              <a:off x="75666" y="4923543"/>
              <a:ext cx="6216580" cy="1398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lang="en-CA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Use of Density Functional Theory and a larger basis set such as aug-ccpVQZ could result in greater accuracy. 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1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1"/>
          <p:cNvSpPr txBox="1"/>
          <p:nvPr>
            <p:ph type="title"/>
          </p:nvPr>
        </p:nvSpPr>
        <p:spPr>
          <a:xfrm>
            <a:off x="838200" y="557188"/>
            <a:ext cx="10515600" cy="1133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b="1" lang="en-CA" sz="5200"/>
              <a:t>Future Implications</a:t>
            </a:r>
            <a:endParaRPr/>
          </a:p>
        </p:txBody>
      </p:sp>
      <p:grpSp>
        <p:nvGrpSpPr>
          <p:cNvPr id="393" name="Google Shape;393;p21"/>
          <p:cNvGrpSpPr/>
          <p:nvPr/>
        </p:nvGrpSpPr>
        <p:grpSpPr>
          <a:xfrm>
            <a:off x="838200" y="2536088"/>
            <a:ext cx="10515600" cy="2937967"/>
            <a:chOff x="0" y="707288"/>
            <a:chExt cx="10515600" cy="2937967"/>
          </a:xfrm>
        </p:grpSpPr>
        <p:sp>
          <p:nvSpPr>
            <p:cNvPr id="394" name="Google Shape;394;p21"/>
            <p:cNvSpPr/>
            <p:nvPr/>
          </p:nvSpPr>
          <p:spPr>
            <a:xfrm>
              <a:off x="0" y="707288"/>
              <a:ext cx="10515600" cy="1305763"/>
            </a:xfrm>
            <a:prstGeom prst="roundRect">
              <a:avLst>
                <a:gd fmla="val 1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1"/>
            <p:cNvSpPr/>
            <p:nvPr/>
          </p:nvSpPr>
          <p:spPr>
            <a:xfrm>
              <a:off x="394993" y="1001085"/>
              <a:ext cx="718169" cy="71816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1"/>
            <p:cNvSpPr/>
            <p:nvPr/>
          </p:nvSpPr>
          <p:spPr>
            <a:xfrm>
              <a:off x="1508156" y="707288"/>
              <a:ext cx="9007443" cy="1305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1"/>
            <p:cNvSpPr txBox="1"/>
            <p:nvPr/>
          </p:nvSpPr>
          <p:spPr>
            <a:xfrm>
              <a:off x="1508156" y="707288"/>
              <a:ext cx="9007443" cy="1305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8175" lIns="138175" spcFirstLastPara="1" rIns="138175" wrap="square" tIns="138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n-CA" sz="2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Synthesis of new sweeteners and common molecules with an added sweetness modification (ex. Caffeine).</a:t>
              </a:r>
              <a:endParaRPr/>
            </a:p>
          </p:txBody>
        </p:sp>
        <p:sp>
          <p:nvSpPr>
            <p:cNvPr id="398" name="Google Shape;398;p21"/>
            <p:cNvSpPr/>
            <p:nvPr/>
          </p:nvSpPr>
          <p:spPr>
            <a:xfrm>
              <a:off x="0" y="2339492"/>
              <a:ext cx="10515600" cy="1305763"/>
            </a:xfrm>
            <a:prstGeom prst="roundRect">
              <a:avLst>
                <a:gd fmla="val 10000" name="adj"/>
              </a:avLst>
            </a:prstGeom>
            <a:solidFill>
              <a:srgbClr val="A4A4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1"/>
            <p:cNvSpPr/>
            <p:nvPr/>
          </p:nvSpPr>
          <p:spPr>
            <a:xfrm>
              <a:off x="394993" y="2633289"/>
              <a:ext cx="718169" cy="71816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1"/>
            <p:cNvSpPr/>
            <p:nvPr/>
          </p:nvSpPr>
          <p:spPr>
            <a:xfrm>
              <a:off x="1508156" y="2339492"/>
              <a:ext cx="9007443" cy="1305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1"/>
            <p:cNvSpPr txBox="1"/>
            <p:nvPr/>
          </p:nvSpPr>
          <p:spPr>
            <a:xfrm>
              <a:off x="1508156" y="2339492"/>
              <a:ext cx="9007443" cy="1305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8175" lIns="138175" spcFirstLastPara="1" rIns="138175" wrap="square" tIns="138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en-CA" sz="2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Benefit consumers and potentially industries.  </a:t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2"/>
          <p:cNvSpPr txBox="1"/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CA" sz="5400"/>
              <a:t>Acknowledgements</a:t>
            </a:r>
            <a:endParaRPr/>
          </a:p>
        </p:txBody>
      </p:sp>
      <p:sp>
        <p:nvSpPr>
          <p:cNvPr id="408" name="Google Shape;408;p22"/>
          <p:cNvSpPr/>
          <p:nvPr/>
        </p:nvSpPr>
        <p:spPr>
          <a:xfrm>
            <a:off x="572493" y="1681544"/>
            <a:ext cx="10972800" cy="18288"/>
          </a:xfrm>
          <a:custGeom>
            <a:rect b="b" l="l" r="r" t="t"/>
            <a:pathLst>
              <a:path extrusionOk="0" fill="none" h="18288" w="1097280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extrusionOk="0" h="18288" w="1097280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4901"/>
            </a:schemeClr>
          </a:solidFill>
          <a:ln cap="rnd" cmpd="sng" w="44450">
            <a:solidFill>
              <a:schemeClr val="accent2">
                <a:alpha val="74901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2"/>
          <p:cNvSpPr txBox="1"/>
          <p:nvPr>
            <p:ph idx="1" type="body"/>
          </p:nvPr>
        </p:nvSpPr>
        <p:spPr>
          <a:xfrm>
            <a:off x="572493" y="2071316"/>
            <a:ext cx="6713552" cy="41191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CA" sz="2200"/>
              <a:t>Eastern Newfoundland Science and Technology Fair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CA" sz="2200"/>
              <a:t>Dr. Yuming Zhao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CA" sz="2200"/>
              <a:t>Christopher Qiu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CA" sz="2200"/>
              <a:t>Natasha Janes</a:t>
            </a:r>
            <a:endParaRPr/>
          </a:p>
        </p:txBody>
      </p:sp>
      <p:pic>
        <p:nvPicPr>
          <p:cNvPr descr="Eastern Newfoundland Science and Technology Fair" id="410" name="Google Shape;410;p22"/>
          <p:cNvPicPr preferRelativeResize="0"/>
          <p:nvPr/>
        </p:nvPicPr>
        <p:blipFill rotWithShape="1">
          <a:blip r:embed="rId3">
            <a:alphaModFix/>
          </a:blip>
          <a:srcRect b="2" l="2496" r="1300" t="0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/>
          </a:p>
        </p:txBody>
      </p:sp>
      <p:pic>
        <p:nvPicPr>
          <p:cNvPr id="416" name="Google Shape;416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9453" y="22907"/>
            <a:ext cx="5958798" cy="7711388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3"/>
          <p:cNvSpPr/>
          <p:nvPr/>
        </p:nvSpPr>
        <p:spPr>
          <a:xfrm>
            <a:off x="2129586" y="6169709"/>
            <a:ext cx="82192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S1: Infrared spectrum of advantame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23" name="Google Shape;423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4400" cy="7705696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4"/>
          <p:cNvSpPr/>
          <p:nvPr/>
        </p:nvSpPr>
        <p:spPr>
          <a:xfrm>
            <a:off x="2124000" y="6156000"/>
            <a:ext cx="794879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S2: Infrared spectrum of alitame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30" name="Google Shape;430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5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S3: Infrared spectrum of aspartame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37" name="Google Shape;437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6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S4: Infrared spectrum of erythritol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44" name="Google Shape;444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7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S5: Infrared spectrum of isomalt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51" name="Google Shape;451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4400" cy="7705696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8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S6: Infrared spectrum of lactitol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58" name="Google Shape;458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4400" cy="770569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9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S7: Infrared spectrum of maltitol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65" name="Google Shape;465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0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S8: Infrared spectrum of mannitol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72" name="Google Shape;472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1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S9: Infrared spectrum of neohesperidin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79" name="Google Shape;479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2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S10: Infrared spectrum of neotame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86" name="Google Shape;486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3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S11: Infrared spectrum of saccharin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493" name="Google Shape;493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34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S12: Infrared spectrum of sorbitol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500" name="Google Shape;500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5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S13: Infrared spectrum of sucralose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id="507" name="Google Shape;507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2718000" y="21600"/>
            <a:ext cx="5953089" cy="77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6"/>
          <p:cNvSpPr/>
          <p:nvPr/>
        </p:nvSpPr>
        <p:spPr>
          <a:xfrm>
            <a:off x="2124000" y="6156000"/>
            <a:ext cx="8208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S14: Infrared spectrum of xylitol and the average infrared spectrum of all the sweeteners from 1000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- 2200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gas phase at standard conditions.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descr="A picture containing accessory, wood, silver, several&#10;&#10;Description automatically generated" id="514" name="Google Shape;514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249" y="2229903"/>
            <a:ext cx="5168900" cy="290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accessory&#10;&#10;Description automatically generated" id="515" name="Google Shape;51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2853" y="2229903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37"/>
          <p:cNvSpPr/>
          <p:nvPr/>
        </p:nvSpPr>
        <p:spPr>
          <a:xfrm>
            <a:off x="6308403" y="5341288"/>
            <a:ext cx="5257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S16: Animated bond vibrations of advantame at 1380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sp>
        <p:nvSpPr>
          <p:cNvPr id="517" name="Google Shape;517;p37"/>
          <p:cNvSpPr/>
          <p:nvPr/>
        </p:nvSpPr>
        <p:spPr>
          <a:xfrm>
            <a:off x="625799" y="5341288"/>
            <a:ext cx="5257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S15: Animated bond vibrations of advantame at 1230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/>
          </a:p>
        </p:txBody>
      </p:sp>
      <p:sp>
        <p:nvSpPr>
          <p:cNvPr id="523" name="Google Shape;523;p38"/>
          <p:cNvSpPr/>
          <p:nvPr/>
        </p:nvSpPr>
        <p:spPr>
          <a:xfrm>
            <a:off x="525906" y="5339540"/>
            <a:ext cx="5257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S17: Animated bond vibrations of advantame at 1470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sp>
        <p:nvSpPr>
          <p:cNvPr id="524" name="Google Shape;524;p38"/>
          <p:cNvSpPr/>
          <p:nvPr/>
        </p:nvSpPr>
        <p:spPr>
          <a:xfrm>
            <a:off x="6452746" y="5339540"/>
            <a:ext cx="5257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S18: Animated bond vibrations of advantame at 2070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pic>
        <p:nvPicPr>
          <p:cNvPr descr="A picture containing board, wood, wooded, several&#10;&#10;Description automatically generated" id="525" name="Google Shape;525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356" y="2220458"/>
            <a:ext cx="5168900" cy="290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accessory, necklet&#10;&#10;Description automatically generated" id="526" name="Google Shape;526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2746" y="2220458"/>
            <a:ext cx="5168900" cy="290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/>
          </a:p>
        </p:txBody>
      </p:sp>
      <p:pic>
        <p:nvPicPr>
          <p:cNvPr descr="A picture containing indoor, board, wood&#10;&#10;Description automatically generated" id="532" name="Google Shape;532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211243"/>
            <a:ext cx="5168900" cy="290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indoor, wood, wooded&#10;&#10;Description automatically generated" id="533" name="Google Shape;53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90652" y="2211243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39"/>
          <p:cNvSpPr/>
          <p:nvPr/>
        </p:nvSpPr>
        <p:spPr>
          <a:xfrm>
            <a:off x="678025" y="5457150"/>
            <a:ext cx="53290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S19: Animated bond vibrations of alitame at 1360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sp>
        <p:nvSpPr>
          <p:cNvPr id="535" name="Google Shape;535;p39"/>
          <p:cNvSpPr/>
          <p:nvPr/>
        </p:nvSpPr>
        <p:spPr>
          <a:xfrm>
            <a:off x="6425682" y="5457149"/>
            <a:ext cx="53290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S20: Animated bond vibrations of aspartame at 1230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descr="A picture containing schematic&#10;&#10;Description automatically generated" id="541" name="Google Shape;541;p4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379192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40"/>
          <p:cNvSpPr/>
          <p:nvPr/>
        </p:nvSpPr>
        <p:spPr>
          <a:xfrm>
            <a:off x="838200" y="5513133"/>
            <a:ext cx="5257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S21: Animated bond vibrations of aspartame at 1380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pic>
        <p:nvPicPr>
          <p:cNvPr descr="A picture containing board, wood, wooded, several&#10;&#10;Description automatically generated" id="543" name="Google Shape;54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1991" y="2379192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40"/>
          <p:cNvSpPr/>
          <p:nvPr/>
        </p:nvSpPr>
        <p:spPr>
          <a:xfrm>
            <a:off x="6480175" y="5513132"/>
            <a:ext cx="535253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S22: Animated bond vibrations of aspartame at 1470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descr="A picture containing indoor, wood, wooded, silver&#10;&#10;Description automatically generated" id="550" name="Google Shape;550;p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379193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1"/>
          <p:cNvSpPr/>
          <p:nvPr/>
        </p:nvSpPr>
        <p:spPr>
          <a:xfrm>
            <a:off x="838200" y="5466220"/>
            <a:ext cx="53663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S23: Animated bond vibrations of aspartame at 2070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pic>
        <p:nvPicPr>
          <p:cNvPr descr="A picture containing diagram&#10;&#10;Description automatically generated" id="552" name="Google Shape;552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90652" y="2379193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1"/>
          <p:cNvSpPr/>
          <p:nvPr/>
        </p:nvSpPr>
        <p:spPr>
          <a:xfrm>
            <a:off x="6590652" y="5466219"/>
            <a:ext cx="53663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S24: Animated bond vibrations of erythritol at 1240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descr="A picture containing red, wooded, wood, area&#10;&#10;Description automatically generated" id="559" name="Google Shape;559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379193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42"/>
          <p:cNvSpPr/>
          <p:nvPr/>
        </p:nvSpPr>
        <p:spPr>
          <a:xfrm>
            <a:off x="1006151" y="5460296"/>
            <a:ext cx="5257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S25: Animated bond vibrations of isomalt at 1280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pic>
        <p:nvPicPr>
          <p:cNvPr descr="A picture containing wood, wooded&#10;&#10;Description automatically generated" id="561" name="Google Shape;561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34668" y="2379193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42"/>
          <p:cNvSpPr/>
          <p:nvPr/>
        </p:nvSpPr>
        <p:spPr>
          <a:xfrm>
            <a:off x="6534668" y="5460295"/>
            <a:ext cx="5257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S26: Animated bond vibrations of isomalt at 1370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descr="A group of balls on a purple background&#10;&#10;Description automatically generated with low confidence" id="568" name="Google Shape;568;p4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472499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3"/>
          <p:cNvSpPr/>
          <p:nvPr/>
        </p:nvSpPr>
        <p:spPr>
          <a:xfrm>
            <a:off x="838200" y="5516279"/>
            <a:ext cx="51689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S27: Animated bond vibrations of isomalt at 1460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pic>
        <p:nvPicPr>
          <p:cNvPr id="570" name="Google Shape;57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34669" y="2472499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3"/>
          <p:cNvSpPr/>
          <p:nvPr/>
        </p:nvSpPr>
        <p:spPr>
          <a:xfrm>
            <a:off x="6534669" y="5516279"/>
            <a:ext cx="53338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S28: Animated bond vibrations of neohesperidin at 1280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descr="A group of balls on a blue background&#10;&#10;Description automatically generated with low confidence" id="577" name="Google Shape;577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453838"/>
            <a:ext cx="5168900" cy="290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board, wood, accessory, several&#10;&#10;Description automatically generated" id="578" name="Google Shape;57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8685" y="2453838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44"/>
          <p:cNvSpPr/>
          <p:nvPr/>
        </p:nvSpPr>
        <p:spPr>
          <a:xfrm>
            <a:off x="701221" y="5478957"/>
            <a:ext cx="54428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S29: Animated bond vibrations of neohesperidin at 1370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sp>
        <p:nvSpPr>
          <p:cNvPr id="580" name="Google Shape;580;p44"/>
          <p:cNvSpPr/>
          <p:nvPr/>
        </p:nvSpPr>
        <p:spPr>
          <a:xfrm>
            <a:off x="6341706" y="5478957"/>
            <a:ext cx="54428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S30: Animated bond vibrations of neotame at 2020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descr="A picture containing diagram&#10;&#10;Description automatically generated" id="586" name="Google Shape;586;p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528483"/>
            <a:ext cx="5168900" cy="290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hart&#10;&#10;Description automatically generated" id="587" name="Google Shape;587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34669" y="2528483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5"/>
          <p:cNvSpPr/>
          <p:nvPr/>
        </p:nvSpPr>
        <p:spPr>
          <a:xfrm>
            <a:off x="838200" y="5628247"/>
            <a:ext cx="51689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S31: Animated bond vibrations of saccharin at 1350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sp>
        <p:nvSpPr>
          <p:cNvPr id="589" name="Google Shape;589;p45"/>
          <p:cNvSpPr/>
          <p:nvPr/>
        </p:nvSpPr>
        <p:spPr>
          <a:xfrm>
            <a:off x="6534669" y="5628246"/>
            <a:ext cx="51689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S32: Animated bond vibrations of saccharin at 2050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pic>
        <p:nvPicPr>
          <p:cNvPr descr="A picture containing chart&#10;&#10;Description automatically generated" id="595" name="Google Shape;595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528483"/>
            <a:ext cx="5168900" cy="290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balloons in the sky&#10;&#10;Description automatically generated with medium confidence" id="596" name="Google Shape;596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8684" y="2528483"/>
            <a:ext cx="5168900" cy="29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46"/>
          <p:cNvSpPr/>
          <p:nvPr/>
        </p:nvSpPr>
        <p:spPr>
          <a:xfrm>
            <a:off x="838200" y="5628247"/>
            <a:ext cx="51689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S33: Animated bond vibrations of sucralose at 1250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  <p:sp>
        <p:nvSpPr>
          <p:cNvPr id="598" name="Google Shape;598;p46"/>
          <p:cNvSpPr/>
          <p:nvPr/>
        </p:nvSpPr>
        <p:spPr>
          <a:xfrm>
            <a:off x="6478684" y="5636319"/>
            <a:ext cx="51689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S34: Animated bond vibrations of xylitol at 1260 cm</a:t>
            </a:r>
            <a:r>
              <a:rPr baseline="30000"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</a:t>
            </a: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generated and viewed using GaussView6.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04" name="Google Shape;604;p47"/>
          <p:cNvGraphicFramePr/>
          <p:nvPr/>
        </p:nvGraphicFramePr>
        <p:xfrm>
          <a:off x="2910406" y="194482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3185600"/>
                <a:gridCol w="3185600"/>
              </a:tblGrid>
              <a:tr h="213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853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2070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C-C=O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O-C=O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C-O-H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C-C-O scissoring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640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1470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6x H-C-H wagging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H-C-H twisting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H-O-C scissor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493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1230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3x H-C=C scissor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3x H-C-C scissor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C=C-H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3x C-C-H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asymmetric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H-C-H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H-N-C rocking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640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1380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7x H-C-H twisting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C-N-H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asymmetric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05" name="Google Shape;605;p47"/>
          <p:cNvSpPr txBox="1"/>
          <p:nvPr/>
        </p:nvSpPr>
        <p:spPr>
          <a:xfrm>
            <a:off x="3996612" y="6039118"/>
            <a:ext cx="419877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S1: Identified modes for advantame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11" name="Google Shape;611;p48"/>
          <p:cNvGraphicFramePr/>
          <p:nvPr/>
        </p:nvGraphicFramePr>
        <p:xfrm>
          <a:off x="2397222" y="254445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3698775"/>
                <a:gridCol w="3698775"/>
              </a:tblGrid>
              <a:tr h="41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2093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1360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5x C-C-C asymmetric stretching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C-S-C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C-N-H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H-C-C scissoring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12" name="Google Shape;612;p48"/>
          <p:cNvSpPr/>
          <p:nvPr/>
        </p:nvSpPr>
        <p:spPr>
          <a:xfrm>
            <a:off x="-730154" y="-908197"/>
            <a:ext cx="15190703" cy="1046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48"/>
          <p:cNvSpPr/>
          <p:nvPr/>
        </p:nvSpPr>
        <p:spPr>
          <a:xfrm>
            <a:off x="4054255" y="5353053"/>
            <a:ext cx="37363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S2: Identified modes for alitame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19" name="Google Shape;619;p49"/>
          <p:cNvGraphicFramePr/>
          <p:nvPr/>
        </p:nvGraphicFramePr>
        <p:xfrm>
          <a:off x="3379319" y="182197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2716675"/>
                <a:gridCol w="2716675"/>
              </a:tblGrid>
              <a:tr h="167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2750" marL="627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Identified modes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2750" marL="62750"/>
                </a:tc>
              </a:tr>
              <a:tr h="838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2070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2750" marL="62750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O-C-C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H-O-C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O=C-O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C-C=O asymmetrical stretch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2750" marL="62750"/>
                </a:tc>
              </a:tr>
              <a:tr h="67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1470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2750" marL="62750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7x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6x H-C=C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2x C-C-C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H-C-H twisting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2750" marL="62750"/>
                </a:tc>
              </a:tr>
              <a:tr h="1676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1230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2750" marL="62750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2x C=C-H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2x H-N-C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C-C-N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C-C-C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2x C=C=C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2x C=C-C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C-C-C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N-C-C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N-C-H 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H-C-H twisting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2750" marL="62750"/>
                </a:tc>
              </a:tr>
              <a:tr h="1005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1380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2750" marL="62750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5x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C-N-C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O=C-O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N-C-C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H-N-H twisting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100"/>
                        <a:t>1x H-C-H wagging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2750" marL="62750"/>
                </a:tc>
              </a:tr>
            </a:tbl>
          </a:graphicData>
        </a:graphic>
      </p:graphicFrame>
      <p:sp>
        <p:nvSpPr>
          <p:cNvPr id="620" name="Google Shape;620;p49"/>
          <p:cNvSpPr/>
          <p:nvPr/>
        </p:nvSpPr>
        <p:spPr>
          <a:xfrm>
            <a:off x="4061149" y="6311900"/>
            <a:ext cx="406970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Table S3: Identified modes for aspartame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26" name="Google Shape;626;p50"/>
          <p:cNvGraphicFramePr/>
          <p:nvPr/>
        </p:nvGraphicFramePr>
        <p:xfrm>
          <a:off x="2359899" y="2219589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3736100"/>
                <a:gridCol w="3736100"/>
              </a:tblGrid>
              <a:tr h="349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2443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1240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O-C-C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H-O-C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3x H-C-O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6x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4x O-C-C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H-C-C asymmetrical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27" name="Google Shape;627;p50"/>
          <p:cNvSpPr/>
          <p:nvPr/>
        </p:nvSpPr>
        <p:spPr>
          <a:xfrm>
            <a:off x="4159860" y="5355871"/>
            <a:ext cx="39780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S4: Identified modes for erythritol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33" name="Google Shape;633;p51"/>
          <p:cNvGraphicFramePr/>
          <p:nvPr/>
        </p:nvGraphicFramePr>
        <p:xfrm>
          <a:off x="3127375" y="189817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2968625"/>
                <a:gridCol w="2968625"/>
              </a:tblGrid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2011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1280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3x C-C-C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3x C-O-H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O-C-C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O-C-C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C-O-C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O-C-O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C-C-H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H-C-H twisting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C-C-H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H-C-H rocking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1370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3x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H-O-C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4x H-C-O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H-C-H twisting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C-O-C asymmetrical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097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1460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5x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4x H-O-C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H-C-O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H-C-O 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H-C-H twisting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H-C-C asymmetrical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34" name="Google Shape;634;p51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51"/>
          <p:cNvSpPr/>
          <p:nvPr/>
        </p:nvSpPr>
        <p:spPr>
          <a:xfrm>
            <a:off x="4284125" y="6220539"/>
            <a:ext cx="37295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S5: Identified modes for isomalt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41" name="Google Shape;641;p52"/>
          <p:cNvGraphicFramePr/>
          <p:nvPr/>
        </p:nvGraphicFramePr>
        <p:xfrm>
          <a:off x="2602495" y="2500603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3493500"/>
                <a:gridCol w="3493500"/>
              </a:tblGrid>
              <a:tr h="391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956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2020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O-C-C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H-O-C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O-C=O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C-C=O asymmetrical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42" name="Google Shape;642;p52"/>
          <p:cNvSpPr/>
          <p:nvPr/>
        </p:nvSpPr>
        <p:spPr>
          <a:xfrm>
            <a:off x="4164509" y="5091796"/>
            <a:ext cx="39687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S6: Identified modes for neotame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48" name="Google Shape;648;p53"/>
          <p:cNvGraphicFramePr/>
          <p:nvPr/>
        </p:nvGraphicFramePr>
        <p:xfrm>
          <a:off x="3127375" y="229752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2968625"/>
                <a:gridCol w="2968625"/>
              </a:tblGrid>
              <a:tr h="18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828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1280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6x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H-O-C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3x H-C-C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H-C=C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H-C-H twisting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C-C-O 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C-O-C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O-C-C asymmetrical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097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1370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H-O-C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H-C-O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C-C-O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O-C-O symmetrical stretching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49" name="Google Shape;649;p53"/>
          <p:cNvSpPr/>
          <p:nvPr/>
        </p:nvSpPr>
        <p:spPr>
          <a:xfrm>
            <a:off x="3909824" y="5643988"/>
            <a:ext cx="44781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S7: Identified modes for neohesperidin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55" name="Google Shape;655;p54"/>
          <p:cNvGraphicFramePr/>
          <p:nvPr/>
        </p:nvGraphicFramePr>
        <p:xfrm>
          <a:off x="2873083" y="2294397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3222925"/>
                <a:gridCol w="3222925"/>
              </a:tblGrid>
              <a:tr h="255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020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2050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H-N-C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N-C-C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C-C=O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N-C=O asymmetrical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785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1350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C=C-H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4x C-C-H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C=C=C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C=C-C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N-C-C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C-C=C 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56" name="Google Shape;656;p54"/>
          <p:cNvSpPr/>
          <p:nvPr/>
        </p:nvSpPr>
        <p:spPr>
          <a:xfrm>
            <a:off x="4150275" y="5590149"/>
            <a:ext cx="39972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S8: Identified modes for saccharin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62" name="Google Shape;662;p55"/>
          <p:cNvGraphicFramePr/>
          <p:nvPr/>
        </p:nvGraphicFramePr>
        <p:xfrm>
          <a:off x="2751785" y="226128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3344225"/>
                <a:gridCol w="3344225"/>
              </a:tblGrid>
              <a:tr h="265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2391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1250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H-C-O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C-C-C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H-C-H twisting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H-C-C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C-C-O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O-C-O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C-O-C asymmetrical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63" name="Google Shape;663;p55"/>
          <p:cNvSpPr/>
          <p:nvPr/>
        </p:nvSpPr>
        <p:spPr>
          <a:xfrm>
            <a:off x="4154250" y="5120242"/>
            <a:ext cx="39107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S9: Identified modes for sucralose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CA" sz="4000"/>
              <a:t>Supplementary Information</a:t>
            </a:r>
            <a:endParaRPr sz="4000"/>
          </a:p>
        </p:txBody>
      </p:sp>
      <p:graphicFrame>
        <p:nvGraphicFramePr>
          <p:cNvPr id="669" name="Google Shape;669;p56"/>
          <p:cNvGraphicFramePr/>
          <p:nvPr/>
        </p:nvGraphicFramePr>
        <p:xfrm>
          <a:off x="2639818" y="230263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{BAFD11C0-C2B8-42A5-A971-430540E13B11}</a:tableStyleId>
              </a:tblPr>
              <a:tblGrid>
                <a:gridCol w="3456175"/>
                <a:gridCol w="3456175"/>
              </a:tblGrid>
              <a:tr h="321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Identified modes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1930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1260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H-C-C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6x H-C-O scissoring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2x H-C-H rocking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1x C-C-C asymmetrical stretch</a:t>
                      </a:r>
                      <a:endParaRPr/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sz="1200"/>
                        <a:t>4x C-C-O asymmetrical stretch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670" name="Google Shape;670;p56"/>
          <p:cNvSpPr/>
          <p:nvPr/>
        </p:nvSpPr>
        <p:spPr>
          <a:xfrm>
            <a:off x="4223657" y="4797979"/>
            <a:ext cx="37446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Table S10: Identified modes for xylitol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2021-04-21T22:12:41Z</dcterms:created>
  <dc:creator>nicholaspengruiqiu@gmail.com</dc:creator>
</cp:coreProperties>
</file>